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83"/>
  </p:notesMasterIdLst>
  <p:sldIdLst>
    <p:sldId id="648" r:id="rId5"/>
    <p:sldId id="705" r:id="rId6"/>
    <p:sldId id="706" r:id="rId7"/>
    <p:sldId id="948" r:id="rId8"/>
    <p:sldId id="949" r:id="rId9"/>
    <p:sldId id="950" r:id="rId10"/>
    <p:sldId id="951" r:id="rId11"/>
    <p:sldId id="953" r:id="rId12"/>
    <p:sldId id="952" r:id="rId13"/>
    <p:sldId id="954" r:id="rId14"/>
    <p:sldId id="967" r:id="rId15"/>
    <p:sldId id="955" r:id="rId16"/>
    <p:sldId id="956" r:id="rId17"/>
    <p:sldId id="957" r:id="rId18"/>
    <p:sldId id="837" r:id="rId19"/>
    <p:sldId id="853" r:id="rId20"/>
    <p:sldId id="852" r:id="rId21"/>
    <p:sldId id="917" r:id="rId22"/>
    <p:sldId id="932" r:id="rId23"/>
    <p:sldId id="958" r:id="rId24"/>
    <p:sldId id="968" r:id="rId25"/>
    <p:sldId id="959" r:id="rId26"/>
    <p:sldId id="960" r:id="rId27"/>
    <p:sldId id="961" r:id="rId28"/>
    <p:sldId id="962" r:id="rId29"/>
    <p:sldId id="963" r:id="rId30"/>
    <p:sldId id="964" r:id="rId31"/>
    <p:sldId id="965" r:id="rId32"/>
    <p:sldId id="969" r:id="rId33"/>
    <p:sldId id="966" r:id="rId34"/>
    <p:sldId id="970" r:id="rId35"/>
    <p:sldId id="971" r:id="rId36"/>
    <p:sldId id="1016" r:id="rId37"/>
    <p:sldId id="972" r:id="rId38"/>
    <p:sldId id="973" r:id="rId39"/>
    <p:sldId id="974" r:id="rId40"/>
    <p:sldId id="975" r:id="rId41"/>
    <p:sldId id="976" r:id="rId42"/>
    <p:sldId id="977" r:id="rId43"/>
    <p:sldId id="978" r:id="rId44"/>
    <p:sldId id="979" r:id="rId45"/>
    <p:sldId id="980" r:id="rId46"/>
    <p:sldId id="981" r:id="rId47"/>
    <p:sldId id="982" r:id="rId48"/>
    <p:sldId id="983" r:id="rId49"/>
    <p:sldId id="984" r:id="rId50"/>
    <p:sldId id="985" r:id="rId51"/>
    <p:sldId id="987" r:id="rId52"/>
    <p:sldId id="986" r:id="rId53"/>
    <p:sldId id="988" r:id="rId54"/>
    <p:sldId id="989" r:id="rId55"/>
    <p:sldId id="990" r:id="rId56"/>
    <p:sldId id="991" r:id="rId57"/>
    <p:sldId id="992" r:id="rId58"/>
    <p:sldId id="993" r:id="rId59"/>
    <p:sldId id="994" r:id="rId60"/>
    <p:sldId id="996" r:id="rId61"/>
    <p:sldId id="995" r:id="rId62"/>
    <p:sldId id="1015" r:id="rId63"/>
    <p:sldId id="997" r:id="rId64"/>
    <p:sldId id="998" r:id="rId65"/>
    <p:sldId id="999" r:id="rId66"/>
    <p:sldId id="1000" r:id="rId67"/>
    <p:sldId id="1001" r:id="rId68"/>
    <p:sldId id="1002" r:id="rId69"/>
    <p:sldId id="1003" r:id="rId70"/>
    <p:sldId id="1004" r:id="rId71"/>
    <p:sldId id="1005" r:id="rId72"/>
    <p:sldId id="1007" r:id="rId73"/>
    <p:sldId id="1006" r:id="rId74"/>
    <p:sldId id="1008" r:id="rId75"/>
    <p:sldId id="1009" r:id="rId76"/>
    <p:sldId id="1012" r:id="rId77"/>
    <p:sldId id="1013" r:id="rId78"/>
    <p:sldId id="1014" r:id="rId79"/>
    <p:sldId id="1010" r:id="rId80"/>
    <p:sldId id="1011" r:id="rId81"/>
    <p:sldId id="708" r:id="rId82"/>
  </p:sldIdLst>
  <p:sldSz cx="12192000" cy="6858000"/>
  <p:notesSz cx="6858000" cy="9144000"/>
  <p:custDataLst>
    <p:tags r:id="rId8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AF3"/>
    <a:srgbClr val="F36324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3245" autoAdjust="0"/>
  </p:normalViewPr>
  <p:slideViewPr>
    <p:cSldViewPr>
      <p:cViewPr varScale="1">
        <p:scale>
          <a:sx n="53" d="100"/>
          <a:sy n="53" d="100"/>
        </p:scale>
        <p:origin x="996" y="4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gs" Target="tags/tag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1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9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5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8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93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39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2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2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5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1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68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76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081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45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3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79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32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382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6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534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029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65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9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66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12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16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14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13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16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4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90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43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46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86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89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69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51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760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487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0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182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05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003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942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295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60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56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46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867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955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4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777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65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445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89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703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910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37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885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292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822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981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433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112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618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256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5684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25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868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5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4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4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-19672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983432" y="1717920"/>
            <a:ext cx="8424936" cy="14950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9 Доверительные интервалы для среднего значения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8132-2275-4C07-8C17-DD492C424319}"/>
              </a:ext>
            </a:extLst>
          </p:cNvPr>
          <p:cNvSpPr txBox="1"/>
          <p:nvPr/>
        </p:nvSpPr>
        <p:spPr>
          <a:xfrm>
            <a:off x="994695" y="3428999"/>
            <a:ext cx="7261894" cy="11525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Нахождение диапазона вероятных значений для неизвестного параметра вместо единственной оценки.</a:t>
            </a: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Находится рядом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172" y="2209538"/>
            <a:ext cx="10226675" cy="373821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2400" dirty="0"/>
              <a:t>Однако, если я нахожусь рядом с городом Йошкар-Ола, то город Йошкар-Ола находится рядом со мной.</a:t>
            </a:r>
          </a:p>
          <a:p>
            <a:endParaRPr lang="ru-RU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3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Утверждение «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находится в пределах 200 от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» совпадает</a:t>
                </a:r>
              </a:p>
              <a:p>
                <a:r>
                  <a:rPr lang="ru-RU" sz="2400" dirty="0"/>
                  <a:t>с утверждением «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 находится в пределах 200 от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».</a:t>
                </a:r>
              </a:p>
              <a:p>
                <a:r>
                  <a:rPr lang="ru-RU" sz="2400" dirty="0"/>
                  <a:t>Мы можем перефразировать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−200, 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+200) с вероятностью не менее 75%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как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−200, 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+200) с вероятностью не менее 75%.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Уточнение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Фраза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−200, 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+200) с вероятностью не менее 75%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является утверждением о том, что случайная величина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находится в фиксированном интервале.</a:t>
                </a:r>
              </a:p>
              <a:p>
                <a:r>
                  <a:rPr lang="ru-RU" sz="2400" dirty="0"/>
                  <a:t>Фраза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−200, 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+200) с вероятностью не менее 75%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является утверждением о том, что случайный интервал охватывает фиксированный, но неизвестный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6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Интервал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−200, 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+200)</m:t>
                    </m:r>
                  </m:oMath>
                </a14:m>
                <a:r>
                  <a:rPr lang="ru-RU" sz="2400" dirty="0"/>
                  <a:t> иногда называют </a:t>
                </a:r>
                <a:r>
                  <a:rPr lang="ru-RU" sz="2400" dirty="0">
                    <a:solidFill>
                      <a:srgbClr val="246AF3"/>
                    </a:solidFill>
                  </a:rPr>
                  <a:t>интервальной оценкой</a:t>
                </a:r>
                <a:r>
                  <a:rPr lang="ru-RU" sz="2400" dirty="0"/>
                  <a:t>, его конкретная реализация является </a:t>
                </a:r>
                <a:r>
                  <a:rPr lang="ru-RU" sz="2400" dirty="0">
                    <a:solidFill>
                      <a:srgbClr val="246AF3"/>
                    </a:solidFill>
                  </a:rPr>
                  <a:t>интервальной оценкой</a:t>
                </a:r>
                <a:r>
                  <a:rPr lang="ru-RU" sz="2400" dirty="0"/>
                  <a:t>.</a:t>
                </a: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5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Для опыта по измерению скорости света, мы говорим: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∈(299 652.4, 300 052.4) с достоверностью не менее 75%.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Для построение этого доверительного интервала нам необходимо знать только несмещённую оценку и знание стандартного отклонения.</a:t>
                </a: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 r="-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68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7026" y="2209166"/>
            <a:ext cx="10221538" cy="9318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Общее 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402832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Общее 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Многие доверительные интервалы имеют вид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400" dirty="0"/>
                  <a:t> – число, близкое к 2 или 3.</a:t>
                </a:r>
              </a:p>
              <a:p>
                <a:r>
                  <a:rPr lang="ru-RU" sz="2400" dirty="0"/>
                  <a:t>Достоверность на практике составляет обычно 95%, 99% или 99.9%.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  <a:blipFill>
                <a:blip r:embed="rId3"/>
                <a:stretch>
                  <a:fillRect l="-894" t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2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из учебника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Предположим, задан 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смоделированный как реализация случайных величин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. Пусть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 – интересующий параметр, 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/>
                  <a:t> – число от 0 до 1. Если существуют выборочные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такие,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для каждого значения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, 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называется</a:t>
                </a:r>
              </a:p>
              <a:p>
                <a:r>
                  <a:rPr lang="ru-RU" sz="2400" dirty="0">
                    <a:solidFill>
                      <a:srgbClr val="246AF3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>
                    <a:solidFill>
                      <a:srgbClr val="246AF3"/>
                    </a:solidFill>
                  </a:rPr>
                  <a:t>% доверительным интервалом </a:t>
                </a: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r>
                  <a:rPr lang="ru-RU" sz="2400" dirty="0"/>
                  <a:t>Число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/>
                  <a:t> называется </a:t>
                </a:r>
                <a:r>
                  <a:rPr lang="ru-RU" sz="2400" dirty="0">
                    <a:solidFill>
                      <a:srgbClr val="246AF3"/>
                    </a:solidFill>
                  </a:rPr>
                  <a:t>уровнем достоверности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2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7026" y="2209166"/>
            <a:ext cx="9071446" cy="199989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Доверительные интервалы</a:t>
            </a:r>
            <a:b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</a:b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для среднего значения</a:t>
            </a:r>
            <a:b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</a:b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 нормального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15191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Дисперсия известна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выборки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из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является неизвестным</a:t>
                </a:r>
                <a:br>
                  <a:rPr lang="ru-RU" sz="2400" dirty="0"/>
                </a:br>
                <a:r>
                  <a:rPr lang="ru-RU" sz="2400" dirty="0"/>
                  <a:t>параметром, а дисперсия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известна, доверительные</a:t>
                </a:r>
                <a:br>
                  <a:rPr lang="ru-RU" sz="2400" dirty="0"/>
                </a:br>
                <a:r>
                  <a:rPr lang="ru-RU" sz="2400" dirty="0"/>
                  <a:t>интервалы легко вычисляются.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Общий принцип</a:t>
            </a:r>
          </a:p>
        </p:txBody>
      </p:sp>
    </p:spTree>
    <p:extLst>
      <p:ext uri="{BB962C8B-B14F-4D97-AF65-F5344CB8AC3E}">
        <p14:creationId xmlns:p14="http://schemas.microsoft.com/office/powerpoint/2010/main" val="9845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Критические 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Критическое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/>
                  <a:t>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ru-RU" sz="2400" dirty="0"/>
                  <a:t> распределения – это число для которого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– это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ru-RU" sz="2400" dirty="0"/>
                  <a:t> случайная величина. Например,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≥1.96)=0.025,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таким образом,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617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213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Вероятность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≥1.96)=0.025.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Почему такая странная вероятность?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Симметричность </a:t>
                </a:r>
                <a14:m>
                  <m:oMath xmlns:m="http://schemas.openxmlformats.org/officeDocument/2006/math">
                    <m:r>
                      <a:rPr lang="ru-RU" sz="43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𝑁</m:t>
                    </m:r>
                    <m:d>
                      <m:dPr>
                        <m:ctrlPr>
                          <a:rPr lang="ru-RU" sz="43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3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𝜇</m:t>
                        </m:r>
                        <m:r>
                          <a:rPr lang="ru-RU" sz="43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43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43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43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31132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Фактически,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/>
                  <a:t> – это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-й квантиль стандартного нормального распределения: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Согласно симметрии стандартной нормальной плотности,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≤−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таким образом,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≥−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400" dirty="0"/>
                  <a:t> и, следовательно,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4"/>
                <a:stretch>
                  <a:fillRect l="-894" t="-1543" r="-894" b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4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Выборка из </a:t>
                </a:r>
                <a14:m>
                  <m:oMath xmlns:m="http://schemas.openxmlformats.org/officeDocument/2006/math">
                    <m:r>
                      <a:rPr lang="ru-RU" sz="4000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𝑁</m:t>
                    </m:r>
                    <m:d>
                      <m:d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𝜇</m:t>
                        </m:r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40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− случайная выборка из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/>
                  <a:t>,</a:t>
                </a:r>
                <a:br>
                  <a:rPr lang="ru-RU" sz="2400" dirty="0"/>
                </a:br>
                <a:r>
                  <a:rPr lang="ru-RU" sz="2400" dirty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имеет распределение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/>
                  <a:t>, и из свойств нормального распределения мы знаем, что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400" dirty="0"/>
                  <a:t> имеет распределение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4"/>
                <a:stretch>
                  <a:fillRect l="-894" t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50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Интервалы для выборки из </a:t>
                </a:r>
                <a14:m>
                  <m:oMath xmlns:m="http://schemas.openxmlformats.org/officeDocument/2006/math">
                    <m:r>
                      <a:rPr lang="ru-RU" sz="4000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𝑁</m:t>
                    </m:r>
                    <m:d>
                      <m:d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𝜇</m:t>
                        </m:r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40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/>
                  <a:t> выбраны таким образом,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ru-RU" sz="2400" dirty="0"/>
                  <a:t> распределенной случайной величины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, 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4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5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Интервалы для выборки из </a:t>
                </a:r>
                <a14:m>
                  <m:oMath xmlns:m="http://schemas.openxmlformats.org/officeDocument/2006/math">
                    <m:r>
                      <a:rPr lang="ru-RU" sz="4000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𝑁</m:t>
                    </m:r>
                    <m:d>
                      <m:d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𝜇</m:t>
                        </m:r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40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Мы обнаружили,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    и   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удовлетворяют определению доверительного интервала: интервал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охватывает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с вероятностью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/>
                  <a:t>. Следовательно,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– это 100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/>
                  <a:t>% доверительный интервал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4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98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Интервалы для выборки из </a:t>
                </a:r>
                <a14:m>
                  <m:oMath xmlns:m="http://schemas.openxmlformats.org/officeDocument/2006/math">
                    <m:r>
                      <a:rPr lang="ru-RU" sz="4000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𝑁</m:t>
                    </m:r>
                    <m:d>
                      <m:d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𝜇</m:t>
                        </m:r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4000" i="1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4000" spc="100">
                                <a:solidFill>
                                  <a:srgbClr val="246AF3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Обычный выбор состоит в том, чтобы разделить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/>
                  <a:t> поровну между хвостами, то есть решить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/>
                  <a:t> из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так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ru-RU" sz="2400" dirty="0"/>
                  <a:t>. Подводя итог,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% доверительный интервал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равен: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4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5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Критические 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ru-RU" sz="2400" dirty="0"/>
                  <a:t>, мы используем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ru-RU" sz="2400" dirty="0"/>
                  <a:t>, а 95% доверительный интервал равен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−1.96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−1.96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Здесь этот выбор может быть мотивирован тем фактом, что он приводит к кратчайшему доверительному интервалу.</a:t>
                </a:r>
              </a:p>
              <a:p>
                <a:r>
                  <a:rPr lang="ru-RU" sz="2400" dirty="0"/>
                  <a:t>В других примерах кратчайший интервал требует асимметричного деления α.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06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Валовая теплотворная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способность угля</a:t>
            </a:r>
          </a:p>
        </p:txBody>
      </p:sp>
    </p:spTree>
    <p:extLst>
      <p:ext uri="{BB962C8B-B14F-4D97-AF65-F5344CB8AC3E}">
        <p14:creationId xmlns:p14="http://schemas.microsoft.com/office/powerpoint/2010/main" val="112062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Торговля углём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94993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Когда осуществляется торговля партией угля, ряд ее свойств должен быть точно известен, поскольку именно ими определяется стоимость партии. Важным примером является так называемая общая теплотворная способность, которая характеризует теплосодержание</a:t>
            </a:r>
            <a:br>
              <a:rPr lang="ru-RU" sz="2400" dirty="0"/>
            </a:br>
            <a:r>
              <a:rPr lang="ru-RU" sz="2400" dirty="0"/>
              <a:t>и представляет собой числовое значение в мегаджоулях</a:t>
            </a:r>
            <a:br>
              <a:rPr lang="ru-RU" sz="2400" dirty="0"/>
            </a:br>
            <a:r>
              <a:rPr lang="ru-RU" sz="2400" dirty="0"/>
              <a:t>на килограмм.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Чем выше удельная теплота сгорания топлива, тем меньше его расход.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Теплотворная способность топлива характеризует количество теплоты, выделяемое при полном сгорании топлива массой 1 кг или</a:t>
            </a:r>
            <a:br>
              <a:rPr lang="ru-RU" sz="2400" dirty="0"/>
            </a:br>
            <a:r>
              <a:rPr lang="ru-RU" sz="2400" dirty="0"/>
              <a:t>объёмом 1 дм³ (1 л). </a:t>
            </a:r>
          </a:p>
        </p:txBody>
      </p:sp>
    </p:spTree>
    <p:extLst>
      <p:ext uri="{BB962C8B-B14F-4D97-AF65-F5344CB8AC3E}">
        <p14:creationId xmlns:p14="http://schemas.microsoft.com/office/powerpoint/2010/main" val="150218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Общий принцип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>
                    <a:ea typeface="Calibri" panose="020F0502020204030204" pitchFamily="34" charset="0"/>
                  </a:rPr>
                  <a:t>Если в нашем распоряжении имеется оценка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для неизвестного параметра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, мы используем её реализацию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в качестве нашей оценки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.</a:t>
                </a:r>
                <a:endParaRPr lang="en-US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30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949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Для определения общей теплотворной способности лаборатории выполняют измерения с результирующими погрешностями, которые имеют нормальное распределение со стандартным отклонением около 0.1МДж/кг. </a:t>
            </a:r>
          </a:p>
        </p:txBody>
      </p:sp>
    </p:spTree>
    <p:extLst>
      <p:ext uri="{BB962C8B-B14F-4D97-AF65-F5344CB8AC3E}">
        <p14:creationId xmlns:p14="http://schemas.microsoft.com/office/powerpoint/2010/main" val="347254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949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05E450-5870-4809-9917-C54D763B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97746"/>
              </p:ext>
            </p:extLst>
          </p:nvPr>
        </p:nvGraphicFramePr>
        <p:xfrm>
          <a:off x="982663" y="2492896"/>
          <a:ext cx="10226678" cy="1944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7534">
                  <a:extLst>
                    <a:ext uri="{9D8B030D-6E8A-4147-A177-3AD203B41FA5}">
                      <a16:colId xmlns:a16="http://schemas.microsoft.com/office/drawing/2014/main" val="168133318"/>
                    </a:ext>
                  </a:extLst>
                </a:gridCol>
                <a:gridCol w="1073940">
                  <a:extLst>
                    <a:ext uri="{9D8B030D-6E8A-4147-A177-3AD203B41FA5}">
                      <a16:colId xmlns:a16="http://schemas.microsoft.com/office/drawing/2014/main" val="4135361001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1737663624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397998723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908617524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362640223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1372361612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252285948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23.712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23.640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3213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23.940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44932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23.890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23.771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23.690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23.800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24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3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 полученным данным, мы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=23.788</m:t>
                    </m:r>
                  </m:oMath>
                </a14:m>
                <a:r>
                  <a:rPr lang="ru-RU" sz="2400" dirty="0"/>
                  <a:t>. Используя заданные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ru-RU" sz="2400" dirty="0"/>
                  <a:t>, мы находим 95% доверительный интервал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23.788−1.96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 23.788−1.96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23.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747</m:t>
                          </m:r>
                          <m:r>
                            <a:rPr lang="ru-RU" sz="24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23.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829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 МД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ж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/кг.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12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Случай с неизвестной дисперсией</a:t>
            </a:r>
          </a:p>
        </p:txBody>
      </p:sp>
    </p:spTree>
    <p:extLst>
      <p:ext uri="{BB962C8B-B14F-4D97-AF65-F5344CB8AC3E}">
        <p14:creationId xmlns:p14="http://schemas.microsoft.com/office/powerpoint/2010/main" val="1021495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Дисперсия неизвестна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Когда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 неизвестно, тот факт, что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имеет стандартное нормальное распределение, становится бесполезным, поскольку оно включает в себя это неизвестное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, которое впоследствии появилось бы в доверительном интервале.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4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Дисперсия неизвестна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Естественным является замена параметра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Тогда случайная величина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будет иметь другое распределение, которое зависит только от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, а не от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или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6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t-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Непрерывная случайная величина имеет </a:t>
                </a:r>
                <a14:m>
                  <m:oMath xmlns:m="http://schemas.openxmlformats.org/officeDocument/2006/math">
                    <m:r>
                      <a:rPr lang="ru-RU" sz="24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>
                    <a:solidFill>
                      <a:srgbClr val="246AF3"/>
                    </a:solidFill>
                  </a:rPr>
                  <a:t>-распределение</a:t>
                </a:r>
                <a:br>
                  <a:rPr lang="ru-RU" sz="2400" dirty="0">
                    <a:solidFill>
                      <a:srgbClr val="246AF3"/>
                    </a:solidFill>
                  </a:rPr>
                </a:br>
                <a:r>
                  <a:rPr lang="ru-RU" sz="2400" dirty="0"/>
                  <a:t>с параметром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sz="2400" dirty="0"/>
                  <a:t> – целое число, если ее плотность вероятности задается формулой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   для −∞&lt;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&lt;+∞.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Это распределение обозначается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 называется </a:t>
                </a:r>
                <a14:m>
                  <m:oMath xmlns:m="http://schemas.openxmlformats.org/officeDocument/2006/math">
                    <m:r>
                      <a:rPr lang="ru-RU" sz="24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>
                    <a:solidFill>
                      <a:srgbClr val="246AF3"/>
                    </a:solidFill>
                  </a:rPr>
                  <a:t>-распределением с 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>
                    <a:solidFill>
                      <a:srgbClr val="246AF3"/>
                    </a:solidFill>
                  </a:rPr>
                  <a:t> степенями свободы</a:t>
                </a:r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95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t-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Нормализующая константа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задана в терминах гамма-функции.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52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t-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400" dirty="0"/>
                  <a:t> имеет распределение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2400" dirty="0"/>
                  <a:t> 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5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t-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Плотности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-распределений похожи на плотности стандартного нормального распределения: они также симметричны вокруг 0</a:t>
                </a:r>
                <a:br>
                  <a:rPr lang="ru-RU" sz="2400" dirty="0"/>
                </a:br>
                <a:r>
                  <a:rPr lang="ru-RU" sz="2400" dirty="0"/>
                  <a:t>и их график похож на форму колокола.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Поскольку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 стремится к бесконечности, пределом плотности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является стандартная нормальная плотность.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Отличительной особенностью является то, что плотности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-распределений имеют более тяжелые хвосты: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стремится к нулю, когда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переходит в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ru-RU" sz="2400" dirty="0"/>
                  <a:t> или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ru-RU" sz="2400" dirty="0"/>
                  <a:t>, но медленнее, чем плотность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стандартного нормального распределения.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949930"/>
              </a:xfrm>
              <a:prstGeom prst="rect">
                <a:avLst/>
              </a:prstGeom>
              <a:blipFill>
                <a:blip r:embed="rId3"/>
                <a:stretch>
                  <a:fillRect l="-894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>
                    <a:ea typeface="Calibri" panose="020F0502020204030204" pitchFamily="34" charset="0"/>
                  </a:rPr>
                  <a:t>При сборе данных о скорости света неизвестная скорость света была бы параметром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. </a:t>
                </a: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Оценка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могла бы быть средним значением выборки.</a:t>
                </a: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Данные, полученные в результате опыта, дали оценку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, равную 299 852</a:t>
                </a:r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  <a:r>
                  <a:rPr lang="ru-RU" sz="2400" dirty="0">
                    <a:ea typeface="Calibri" panose="020F0502020204030204" pitchFamily="34" charset="0"/>
                  </a:rPr>
                  <a:t>4 км/сек.</a:t>
                </a: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Это число – точечная оценка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06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sz="4000" i="1" spc="100" dirty="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𝑡</m:t>
                    </m:r>
                    <m:r>
                      <a:rPr lang="en-US" sz="4000" i="1" spc="100" dirty="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(1), </m:t>
                    </m:r>
                    <m:r>
                      <a:rPr lang="en-US" sz="4000" i="1" spc="100" dirty="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𝑡</m:t>
                    </m:r>
                    <m:r>
                      <a:rPr lang="en-US" sz="4000" i="1" spc="100" dirty="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(2), </m:t>
                    </m:r>
                    <m:r>
                      <a:rPr lang="en-US" sz="4000" i="1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𝑡</m:t>
                    </m:r>
                    <m:r>
                      <a:rPr lang="en-US" sz="4000" i="1" spc="100" dirty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ctrlPr>
                          <a:rPr lang="en-US" sz="4000" i="1" spc="100" dirty="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i="1" spc="100" dirty="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879AD-98A5-4FB2-8860-F1211A095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22" t="26901" r="22241" b="28975"/>
          <a:stretch/>
        </p:blipFill>
        <p:spPr>
          <a:xfrm>
            <a:off x="1839693" y="2204864"/>
            <a:ext cx="851261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3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Критические значения для </a:t>
                </a:r>
                <a14:m>
                  <m:oMath xmlns:m="http://schemas.openxmlformats.org/officeDocument/2006/math"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𝑡</m:t>
                    </m:r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𝑚</m:t>
                    </m:r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Критическое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/>
                  <a:t> – это число, удовлетворяющее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– распределенная случайная величина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Поскольку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-распределение симметрично относительно нуля, используя те же рассуждения, что и для критических значений стандартного нормального распределения, мы находим: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,1−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894" t="-6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694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Доверительный интервал для </a:t>
                </a:r>
                <a14:m>
                  <m:oMath xmlns:m="http://schemas.openxmlformats.org/officeDocument/2006/math"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𝜇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случайной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из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изученное среднее значение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имеет распределение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sz="2400" dirty="0"/>
                  <a:t>, независимо от значений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31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Доверительный интервал для </a:t>
                </a:r>
                <a14:m>
                  <m:oMath xmlns:m="http://schemas.openxmlformats.org/officeDocument/2006/math"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𝜇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Используя критические значения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-распределения, выводим,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Отсюда следует, что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% доверительный интервал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 задается формулой: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44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Была еще одна партия угля, где на самом деле были некоторые сомнения в том, была ли достигнута заявленная точность при измерении удельной теплоты.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Поэтому будем считать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 неизвестным и оценивать его по данным.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74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949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05E450-5870-4809-9917-C54D763B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8858"/>
              </p:ext>
            </p:extLst>
          </p:nvPr>
        </p:nvGraphicFramePr>
        <p:xfrm>
          <a:off x="982663" y="2204864"/>
          <a:ext cx="10226678" cy="1944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7534">
                  <a:extLst>
                    <a:ext uri="{9D8B030D-6E8A-4147-A177-3AD203B41FA5}">
                      <a16:colId xmlns:a16="http://schemas.microsoft.com/office/drawing/2014/main" val="168133318"/>
                    </a:ext>
                  </a:extLst>
                </a:gridCol>
                <a:gridCol w="1073940">
                  <a:extLst>
                    <a:ext uri="{9D8B030D-6E8A-4147-A177-3AD203B41FA5}">
                      <a16:colId xmlns:a16="http://schemas.microsoft.com/office/drawing/2014/main" val="4135361001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1737663624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397998723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908617524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362640223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1372361612"/>
                    </a:ext>
                  </a:extLst>
                </a:gridCol>
                <a:gridCol w="1307534">
                  <a:extLst>
                    <a:ext uri="{9D8B030D-6E8A-4147-A177-3AD203B41FA5}">
                      <a16:colId xmlns:a16="http://schemas.microsoft.com/office/drawing/2014/main" val="252285948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31.030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31.060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30.921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30.920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30.990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31.024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30.929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3213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31.050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30.991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31.208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30.830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31.330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30.810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31.060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30.800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44932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31.091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31.170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31.026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31.020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30.880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31.125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24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24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10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Мы находим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=31.012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=0.1294</m:t>
                    </m:r>
                  </m:oMath>
                </a14:m>
                <a:r>
                  <a:rPr lang="ru-RU" sz="2400" dirty="0"/>
                  <a:t>. Поскольку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ru-RU" sz="2400" dirty="0"/>
                  <a:t>, для 95% доверительного интервала мы используем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21,0.025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=2.080</m:t>
                    </m:r>
                  </m:oMath>
                </a14:m>
                <a:r>
                  <a:rPr lang="ru-RU" sz="2400" dirty="0"/>
                  <a:t> и получаем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31.012−2.080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0.1294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 31.012+2.080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0.1294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30.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742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 31.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281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4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Определение удельной теплоты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Доверительный интервал на 50% шире, чем тот, который мы установили для метода с известной дисперсией, при почти таком же объеме выборки.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этого есть две причины: первая заключается в том, что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ru-RU" sz="2400" dirty="0"/>
                  <a:t> заменяется большей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=0.1294</m:t>
                    </m:r>
                  </m:oMath>
                </a14:m>
                <a:r>
                  <a:rPr lang="ru-RU" sz="2400" dirty="0"/>
                  <a:t>, а вторая заключается в том, что критическое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ru-RU" sz="2400" dirty="0"/>
                  <a:t> заменяется большим значением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21,0.025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=2.080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363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Доверительные интервалы </a:t>
            </a: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3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Если мы сомневаемся в нормальности данных и у нас нет большой выборки, обычно лучшее, что можно сделать, – это выполнить bootstrap. </a:t>
            </a:r>
          </a:p>
        </p:txBody>
      </p:sp>
    </p:spTree>
    <p:extLst>
      <p:ext uri="{BB962C8B-B14F-4D97-AF65-F5344CB8AC3E}">
        <p14:creationId xmlns:p14="http://schemas.microsoft.com/office/powerpoint/2010/main" val="3641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172" y="2209538"/>
            <a:ext cx="10226675" cy="373821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2400" dirty="0">
                <a:ea typeface="Calibri" panose="020F0502020204030204" pitchFamily="34" charset="0"/>
              </a:rPr>
              <a:t>Если бы измерения были проведены через день и весь эксперимент был бы таким же, результаты могли бы быть другими. Следовательно, мы не можем сказать, что оценка равна скорости света, скорее, что она близка к истинной скорости света.</a:t>
            </a:r>
          </a:p>
        </p:txBody>
      </p:sp>
    </p:spTree>
    <p:extLst>
      <p:ext uri="{BB962C8B-B14F-4D97-AF65-F5344CB8AC3E}">
        <p14:creationId xmlns:p14="http://schemas.microsoft.com/office/powerpoint/2010/main" val="4218893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Предположим, у нас есть 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смоделированный как реализация случайной выборки из неизвестного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2400" dirty="0"/>
                  <a:t>, и мы хотим построить доверительный интервал для его (неизвестного) математического ожидания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95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Для этого достаточно найти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/>
                  <a:t> такие,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Доверительный интервал в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% тогда был бы равен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183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Чтобы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/>
                  <a:t>, нам нужно знать распределение изученного среднего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42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Из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мы определяем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– случайная выборка из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ru-RU" sz="2400" dirty="0"/>
                  <a:t>,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и рассмотрим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Учитывая данные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определим его эмпирическую функцию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как оценку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Математическое ожидание, соответствующее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,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165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54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1. Сгенерировать набор данных bootstrap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2. Вычислить среднее значение для набора данных bootstrap: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– среднее значение выборки и стандартное отклонение выборки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240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Повторите шаги 1 и 2 много раз.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44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Из эксперимента bootstrap мы можем определить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таким образом,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0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 принципу bootstrap мы можем использовать эти оцененные критические значения в качестве начальной аппроксимации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400" dirty="0"/>
                  <a:t>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>
                          <a:latin typeface="Cambria Math" panose="02040503050406030204" pitchFamily="18" charset="0"/>
                        </a:rPr>
                        <m:t>    и   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поэтому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называется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)% начальным достоверным интервалом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97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о сбоях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775073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Время сбоя является положительными числами – и мы знаем, что их не следует моделировать, как реализацию случайной выборки из нормального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1977827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D6F25-2E44-442C-809A-BE0BF0BC5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15" y="1988840"/>
            <a:ext cx="5794969" cy="38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>
                    <a:ea typeface="Calibri" panose="020F0502020204030204" pitchFamily="34" charset="0"/>
                  </a:rPr>
                  <a:t>Мы могли бы сказать что-то вроде: «у нас есть большая уверенность</a:t>
                </a:r>
                <a:br>
                  <a:rPr lang="ru-RU" sz="2400" dirty="0">
                    <a:ea typeface="Calibri" panose="020F0502020204030204" pitchFamily="34" charset="0"/>
                  </a:rPr>
                </a:br>
                <a:r>
                  <a:rPr lang="ru-RU" sz="2400" dirty="0">
                    <a:ea typeface="Calibri" panose="020F0502020204030204" pitchFamily="34" charset="0"/>
                  </a:rPr>
                  <a:t>в том, что истинная скорость света находится где-то между . . . и . . . .»</a:t>
                </a: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В дополнение к предоставлению интервала правдоподобных значений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мы хотели бы добавить конкретное утверждение</a:t>
                </a:r>
                <a:br>
                  <a:rPr lang="ru-RU" sz="2400" dirty="0">
                    <a:ea typeface="Calibri" panose="020F0502020204030204" pitchFamily="34" charset="0"/>
                  </a:rPr>
                </a:br>
                <a:r>
                  <a:rPr lang="ru-RU" sz="2400" dirty="0">
                    <a:ea typeface="Calibri" panose="020F0502020204030204" pitchFamily="34" charset="0"/>
                  </a:rPr>
                  <a:t>о том, насколько мы уверены в том, что истинная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находится</a:t>
                </a:r>
                <a:br>
                  <a:rPr lang="ru-RU" sz="2400" dirty="0">
                    <a:ea typeface="Calibri" panose="020F0502020204030204" pitchFamily="34" charset="0"/>
                  </a:rPr>
                </a:br>
                <a:r>
                  <a:rPr lang="ru-RU" sz="2400" dirty="0">
                    <a:ea typeface="Calibri" panose="020F0502020204030204" pitchFamily="34" charset="0"/>
                  </a:rPr>
                  <a:t>среди них.</a:t>
                </a: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51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Из данных мы знаем,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=656.88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=1037.3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=135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Мы генерируем тысячу наборов данных bootstrap и для каждого набора данных вычисляем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Мы хотим получить 90% доверительный интервал bootstrap, поэтому нам нужны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400" dirty="0"/>
                  <a:t>, или 0.05-й и 0.95-й квантили из эмпирической функции распределения.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68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Статистика 50-го порядка из тысячи значений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/>
                  <a:t> равна -2.</a:t>
                </a:r>
                <a:r>
                  <a:rPr lang="en-US" sz="2400" dirty="0"/>
                  <a:t>080</a:t>
                </a:r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Это означает, что 50 из тысячи значений, или 5%, меньше или равны этому значению, и, таким образом,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>
                          <a:latin typeface="Cambria Math" panose="02040503050406030204" pitchFamily="18" charset="0"/>
                        </a:rPr>
                        <m:t>=−2.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080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Аналогично, из статистики 951-го порядка, равной 1.</a:t>
                </a:r>
                <a:r>
                  <a:rPr lang="en-US" sz="2400" dirty="0"/>
                  <a:t>364</a:t>
                </a:r>
                <a:r>
                  <a:rPr lang="ru-RU" sz="2400" dirty="0"/>
                  <a:t>, мы получаем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364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6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Сбои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Учитывая эти значения, мы находим следующий 90%-</a:t>
                </a:r>
                <a:r>
                  <a:rPr lang="ru-RU" sz="2400" dirty="0" err="1"/>
                  <a:t>ный</a:t>
                </a:r>
                <a:r>
                  <a:rPr lang="ru-RU" sz="2400" dirty="0"/>
                  <a:t> доверительный интервал bootstrap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656.88−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080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1037.3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135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,656.88+1.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364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1037.3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135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471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778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67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77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Почему bootstrap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лучше?</a:t>
            </a:r>
          </a:p>
        </p:txBody>
      </p:sp>
    </p:spTree>
    <p:extLst>
      <p:ext uri="{BB962C8B-B14F-4D97-AF65-F5344CB8AC3E}">
        <p14:creationId xmlns:p14="http://schemas.microsoft.com/office/powerpoint/2010/main" val="3214460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Причина использования bootstrap заключается в том, что это должно привести к более точной аппроксимации распределения изученного среднего, чем распределение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sz="2400" dirty="0"/>
                  <a:t>, которое следует из предположения о нормальности.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373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Если бы мы думали, что у нас нормальные данные, мы бы использовали критические значения из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(134)</m:t>
                    </m:r>
                  </m:oMath>
                </a14:m>
                <a:r>
                  <a:rPr lang="ru-RU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134,0.05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=1.656</m:t>
                    </m:r>
                  </m:oMath>
                </a14:m>
                <a:r>
                  <a:rPr lang="ru-RU" sz="2400" dirty="0"/>
                  <a:t>. Результатом было бы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656.88−1.656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1037.3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135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,656.88+1.656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1037.3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135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509.0, 804.7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43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Сравнивая интервалы </a:t>
                </a:r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640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668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.0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509.0, 804.7</m:t>
                        </m:r>
                      </m:e>
                    </m:d>
                  </m:oMath>
                </a14:m>
                <a:r>
                  <a:rPr lang="ru-RU" sz="2400" dirty="0"/>
                  <a:t> мы видим,</a:t>
                </a:r>
                <a:br>
                  <a:rPr lang="ru-RU" sz="2400" dirty="0"/>
                </a:br>
                <a:r>
                  <a:rPr lang="ru-RU" sz="2400" dirty="0"/>
                  <a:t>что здесь </a:t>
                </a:r>
                <a:r>
                  <a:rPr lang="en-US" sz="2400" dirty="0"/>
                  <a:t>bootstrap</a:t>
                </a:r>
                <a:r>
                  <a:rPr lang="ru-RU" sz="2400" dirty="0"/>
                  <a:t> интервал немного другой и, в отличие от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/>
                  <a:t>-интервала, не центрирован вокруг среднего значения выборки, а смещен в правую сторону.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37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Это одна из особенностей bootstrap: если распределение, из которого исходят данные, искажено, это отражается на доверительном интервале.</a:t>
            </a: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Глядя на гистограмму данных программного обеспечения</a:t>
            </a:r>
            <a:r>
              <a:rPr lang="en-US" sz="2400" dirty="0"/>
              <a:t>,</a:t>
            </a:r>
            <a:r>
              <a:rPr lang="ru-RU" sz="2400" dirty="0"/>
              <a:t> мы видим, что она смещена вправо: у нее длинный хвост справа, но не слева, так что то же самое, скорее всего, справедливо и для распределения, из которого получены эти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105688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Bootstrap 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может быть лучше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В некотором смысле bootstrap адаптируется к форме распределения и, таким образом, приводит к более точным заявлениям</a:t>
            </a:r>
            <a:br>
              <a:rPr lang="en-US" sz="2400" dirty="0"/>
            </a:br>
            <a:r>
              <a:rPr lang="ru-RU" sz="2400" dirty="0"/>
              <a:t>о достоверности, чем при использовании метода для</a:t>
            </a:r>
            <a:br>
              <a:rPr lang="en-US" sz="2400" dirty="0"/>
            </a:br>
            <a:r>
              <a:rPr lang="ru-RU" sz="2400" dirty="0"/>
              <a:t>обычных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52664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030" y="1999350"/>
            <a:ext cx="1022153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Выборки большого объёма</a:t>
            </a:r>
          </a:p>
        </p:txBody>
      </p:sp>
    </p:spTree>
    <p:extLst>
      <p:ext uri="{BB962C8B-B14F-4D97-AF65-F5344CB8AC3E}">
        <p14:creationId xmlns:p14="http://schemas.microsoft.com/office/powerpoint/2010/main" val="3437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>
                    <a:ea typeface="Calibri" panose="020F0502020204030204" pitchFamily="34" charset="0"/>
                  </a:rPr>
                  <a:t>Предположим, что оценка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несмещена для скорости света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endParaRPr lang="ru-RU" sz="2400" dirty="0"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𝜃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а также предположим, что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имеет стандартное отклонение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=100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</a:rPr>
                  <a:t> км/сек.</a:t>
                </a:r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ru-RU" sz="2400" dirty="0">
                    <a:ea typeface="Calibri" panose="020F0502020204030204" pitchFamily="34" charset="0"/>
                  </a:rPr>
                  <a:t>Из неравенства Чебышёва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(|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|&lt;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𝑘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𝜎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)≥1−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ea typeface="Calibri" panose="020F0502020204030204" pitchFamily="34" charset="0"/>
                  </a:rPr>
                  <a:t>находим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&lt;2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)≥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5622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Выборки большого объёма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Центральная предельная теорема утверждает, что по мере того,</a:t>
                </a:r>
                <a:br>
                  <a:rPr lang="ru-RU" sz="2400" dirty="0"/>
                </a:br>
                <a:r>
                  <a:rPr lang="ru-RU" sz="2400" dirty="0"/>
                  <a:t>как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стремится к бесконечности, распределение изученного среднего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приближается к стандартному нормальному распределению.</a:t>
                </a:r>
              </a:p>
              <a:p>
                <a:r>
                  <a:rPr lang="ru-RU" sz="2400" dirty="0"/>
                  <a:t>Этот факт является основой для так называемых доверительных интервалов для выборок больших объёмов.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85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Выборки большого объёма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– случайная выборка из некоторого распределения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2400" dirty="0"/>
                  <a:t> с математическим ожиданием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. Если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достаточно велико, мы можем использовать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557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Выборки большого объёма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Это означает, что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 можно рассматривать как реализацию случайной выборки из некоторого неизвестного распределения с математическим ожиданием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, и если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достаточно велико, то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является приблизительным доверительным интервалом в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% для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3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Распад полония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Резерфорд и Гейгер в 1910 году наблюдали за радиоактивным распадом элемента полония. Используя небольшой диск, покрытый полонием, они подсчитали количество испущенных альфа-частиц</a:t>
            </a:r>
            <a:br>
              <a:rPr lang="ru-RU" sz="2400" dirty="0"/>
            </a:br>
            <a:r>
              <a:rPr lang="ru-RU" sz="2400" dirty="0"/>
              <a:t>в течение 2608 интервалов по 7.5 секунды каждый.</a:t>
            </a:r>
          </a:p>
        </p:txBody>
      </p:sp>
    </p:spTree>
    <p:extLst>
      <p:ext uri="{BB962C8B-B14F-4D97-AF65-F5344CB8AC3E}">
        <p14:creationId xmlns:p14="http://schemas.microsoft.com/office/powerpoint/2010/main" val="39746638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Распад полония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70D80A-E0AC-420F-84E9-88D5D0B64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531087"/>
                  </p:ext>
                </p:extLst>
              </p:nvPr>
            </p:nvGraphicFramePr>
            <p:xfrm>
              <a:off x="1523106" y="2564904"/>
              <a:ext cx="9145788" cy="325501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029908">
                      <a:extLst>
                        <a:ext uri="{9D8B030D-6E8A-4147-A177-3AD203B41FA5}">
                          <a16:colId xmlns:a16="http://schemas.microsoft.com/office/drawing/2014/main" val="88580350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79003913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4220382777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1848284097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3483223189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623670190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3201154252"/>
                        </a:ext>
                      </a:extLst>
                    </a:gridCol>
                    <a:gridCol w="812859">
                      <a:extLst>
                        <a:ext uri="{9D8B030D-6E8A-4147-A177-3AD203B41FA5}">
                          <a16:colId xmlns:a16="http://schemas.microsoft.com/office/drawing/2014/main" val="2008040385"/>
                        </a:ext>
                      </a:extLst>
                    </a:gridCol>
                    <a:gridCol w="812859">
                      <a:extLst>
                        <a:ext uri="{9D8B030D-6E8A-4147-A177-3AD203B41FA5}">
                          <a16:colId xmlns:a16="http://schemas.microsoft.com/office/drawing/2014/main" val="28649811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Кол-во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24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частиц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22794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Кол-во интервалов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203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383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525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532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408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273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9071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Кол-во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24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400" kern="120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частиц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028958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Кол-во интервалов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9613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70D80A-E0AC-420F-84E9-88D5D0B64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531087"/>
                  </p:ext>
                </p:extLst>
              </p:nvPr>
            </p:nvGraphicFramePr>
            <p:xfrm>
              <a:off x="1523106" y="2564904"/>
              <a:ext cx="9145788" cy="325501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029908">
                      <a:extLst>
                        <a:ext uri="{9D8B030D-6E8A-4147-A177-3AD203B41FA5}">
                          <a16:colId xmlns:a16="http://schemas.microsoft.com/office/drawing/2014/main" val="88580350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79003913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4220382777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1848284097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3483223189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623670190"/>
                        </a:ext>
                      </a:extLst>
                    </a:gridCol>
                    <a:gridCol w="915027">
                      <a:extLst>
                        <a:ext uri="{9D8B030D-6E8A-4147-A177-3AD203B41FA5}">
                          <a16:colId xmlns:a16="http://schemas.microsoft.com/office/drawing/2014/main" val="3201154252"/>
                        </a:ext>
                      </a:extLst>
                    </a:gridCol>
                    <a:gridCol w="812859">
                      <a:extLst>
                        <a:ext uri="{9D8B030D-6E8A-4147-A177-3AD203B41FA5}">
                          <a16:colId xmlns:a16="http://schemas.microsoft.com/office/drawing/2014/main" val="2008040385"/>
                        </a:ext>
                      </a:extLst>
                    </a:gridCol>
                    <a:gridCol w="812859">
                      <a:extLst>
                        <a:ext uri="{9D8B030D-6E8A-4147-A177-3AD203B41FA5}">
                          <a16:colId xmlns:a16="http://schemas.microsoft.com/office/drawing/2014/main" val="2864981107"/>
                        </a:ext>
                      </a:extLst>
                    </a:gridCol>
                  </a:tblGrid>
                  <a:tr h="864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" t="-9859" r="-351652" b="-29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22794069"/>
                      </a:ext>
                    </a:extLst>
                  </a:tr>
                  <a:tr h="76295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Кол-во интервалов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203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383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525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532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408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273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907119"/>
                      </a:ext>
                    </a:extLst>
                  </a:tr>
                  <a:tr h="864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" t="-198592" r="-351652" b="-109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02895833"/>
                      </a:ext>
                    </a:extLst>
                  </a:tr>
                  <a:tr h="76295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Кол-во интервалов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2400" kern="1200" dirty="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j-ea"/>
                            <a:cs typeface="Segoe U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96139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47656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Распад полония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Общее количество подсчитанных альфа-частиц равно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=10097</m:t>
                    </m:r>
                  </m:oMath>
                </a14:m>
                <a:r>
                  <a:rPr lang="ru-RU" sz="2400" dirty="0"/>
                  <a:t>, среднее число частиц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=3.8715</m:t>
                    </m:r>
                  </m:oMath>
                </a14:m>
                <a:r>
                  <a:rPr lang="ru-RU" sz="2400" dirty="0"/>
                  <a:t>, стандартное отклонение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=1.9225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/>
                  <a:t>Мы строим 98% доверительный интервал для ожидаемого количества частиц в интервале. Поскольку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0.01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=2.33</m:t>
                    </m:r>
                  </m:oMath>
                </a14:m>
                <a:r>
                  <a:rPr lang="ru-RU" sz="2400" dirty="0"/>
                  <a:t>, мы получаем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3.8715−2.33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1.9225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2608</m:t>
                                  </m:r>
                                </m:e>
                              </m:rad>
                            </m:den>
                          </m:f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, 3.8715+2.33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1.9225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2608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=(3.784, 3.959).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894" t="-1331" r="-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06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030" y="1999350"/>
                <a:ext cx="8853386" cy="122413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Насколько большим</a:t>
                </a:r>
                <a:b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</a:b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должно быть </a:t>
                </a:r>
                <a14:m>
                  <m:oMath xmlns:m="http://schemas.openxmlformats.org/officeDocument/2006/math"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30" y="1999350"/>
                <a:ext cx="8853386" cy="1224136"/>
              </a:xfrm>
              <a:prstGeom prst="rect">
                <a:avLst/>
              </a:prstGeom>
              <a:blipFill>
                <a:blip r:embed="rId3"/>
                <a:stretch>
                  <a:fillRect l="-2479" t="-13930" b="-18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031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Какое должно быть </a:t>
                </a:r>
                <a14:m>
                  <m:oMath xmlns:m="http://schemas.openxmlformats.org/officeDocument/2006/math">
                    <m:r>
                      <a:rPr lang="ru-RU" sz="4000" spc="10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Простого ответа нет.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Можно провести имитационное моделирование для установления границ в каждом случае. </a:t>
            </a:r>
          </a:p>
        </p:txBody>
      </p:sp>
    </p:spTree>
    <p:extLst>
      <p:ext uri="{BB962C8B-B14F-4D97-AF65-F5344CB8AC3E}">
        <p14:creationId xmlns:p14="http://schemas.microsoft.com/office/powerpoint/2010/main" val="1323653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11421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Доверительные интервалы для среднего значения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662" y="2420888"/>
            <a:ext cx="10226675" cy="345603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Общий принцип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Нормальные данные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Известная дисперсия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Дисперсия неизвестна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Доверительные интервалы </a:t>
            </a:r>
            <a:r>
              <a:rPr lang="en-US" sz="2400" dirty="0"/>
              <a:t>bootstrap</a:t>
            </a:r>
            <a:endParaRPr lang="ru-RU" sz="2400" dirty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400" dirty="0"/>
              <a:t>Выборки с большим объёмом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>
                    <a:ea typeface="Calibri" panose="020F0502020204030204" pitchFamily="34" charset="0"/>
                  </a:rPr>
                  <a:t>Как интерпретировать в данном случае формулу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&lt;2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≥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</m:t>
                          </m:r>
                        </m:den>
                      </m:f>
                      <m:r>
                        <a:rPr lang="ru-RU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?</m:t>
                      </m:r>
                    </m:oMath>
                  </m:oMathPara>
                </a14:m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9831" y="992760"/>
            <a:ext cx="10221537" cy="7823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Измерение скорости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sz="2400" dirty="0"/>
                  <a:t>Формула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&lt;2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означает «с вероятностью не менее 75% оценка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находится в пределах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ru-RU" sz="2400" dirty="0"/>
                  <a:t> от истинной скорости света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.»</a:t>
                </a:r>
              </a:p>
              <a:p>
                <a:r>
                  <a:rPr lang="ru-RU" sz="2400" dirty="0"/>
                  <a:t>Можно перефразировать так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−200, 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+200) с вероятностью не менее 75%.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2" y="220953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954" t="-2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01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18462</TotalTime>
  <Words>3002</Words>
  <Application>Microsoft Office PowerPoint</Application>
  <PresentationFormat>Широкоэкранный</PresentationFormat>
  <Paragraphs>442</Paragraphs>
  <Slides>78</Slides>
  <Notes>77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78</vt:i4>
      </vt:variant>
    </vt:vector>
  </HeadingPairs>
  <TitlesOfParts>
    <vt:vector size="89" baseType="lpstr"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659</cp:revision>
  <dcterms:created xsi:type="dcterms:W3CDTF">2016-01-11T07:19:05Z</dcterms:created>
  <dcterms:modified xsi:type="dcterms:W3CDTF">2024-04-01T10:46:58Z</dcterms:modified>
</cp:coreProperties>
</file>