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32"/>
  </p:notesMasterIdLst>
  <p:sldIdLst>
    <p:sldId id="256" r:id="rId2"/>
    <p:sldId id="257" r:id="rId3"/>
    <p:sldId id="258" r:id="rId4"/>
    <p:sldId id="259" r:id="rId5"/>
    <p:sldId id="260" r:id="rId6"/>
    <p:sldId id="261" r:id="rId7"/>
    <p:sldId id="264" r:id="rId8"/>
    <p:sldId id="262" r:id="rId9"/>
    <p:sldId id="263" r:id="rId10"/>
    <p:sldId id="265" r:id="rId11"/>
    <p:sldId id="268" r:id="rId12"/>
    <p:sldId id="286" r:id="rId13"/>
    <p:sldId id="287" r:id="rId14"/>
    <p:sldId id="288" r:id="rId15"/>
    <p:sldId id="269" r:id="rId16"/>
    <p:sldId id="266" r:id="rId17"/>
    <p:sldId id="275" r:id="rId18"/>
    <p:sldId id="270" r:id="rId19"/>
    <p:sldId id="274" r:id="rId20"/>
    <p:sldId id="271" r:id="rId21"/>
    <p:sldId id="276" r:id="rId22"/>
    <p:sldId id="267" r:id="rId23"/>
    <p:sldId id="279" r:id="rId24"/>
    <p:sldId id="281" r:id="rId25"/>
    <p:sldId id="280" r:id="rId26"/>
    <p:sldId id="282" r:id="rId27"/>
    <p:sldId id="283" r:id="rId28"/>
    <p:sldId id="284" r:id="rId29"/>
    <p:sldId id="289"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767"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6A3FB-FB31-4FCF-86A7-95EED55D452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82CBF9F-5FD6-4C87-98DB-09857A823960}">
      <dgm:prSet phldrT="[Text]"/>
      <dgm:spPr/>
      <dgm:t>
        <a:bodyPr/>
        <a:lstStyle/>
        <a:p>
          <a:r>
            <a:rPr lang="en-US" dirty="0"/>
            <a:t>Obtain the data</a:t>
          </a:r>
        </a:p>
      </dgm:t>
    </dgm:pt>
    <dgm:pt modelId="{F7340EA3-3FA3-4810-9808-A9A0E47D7837}" type="parTrans" cxnId="{E90A9419-24A1-4DAC-B520-8228EC45881A}">
      <dgm:prSet/>
      <dgm:spPr/>
      <dgm:t>
        <a:bodyPr/>
        <a:lstStyle/>
        <a:p>
          <a:endParaRPr lang="en-US"/>
        </a:p>
      </dgm:t>
    </dgm:pt>
    <dgm:pt modelId="{297F8603-B2EE-45A9-8841-1FA4AA5538FE}" type="sibTrans" cxnId="{E90A9419-24A1-4DAC-B520-8228EC45881A}">
      <dgm:prSet/>
      <dgm:spPr/>
      <dgm:t>
        <a:bodyPr/>
        <a:lstStyle/>
        <a:p>
          <a:endParaRPr lang="en-US"/>
        </a:p>
      </dgm:t>
    </dgm:pt>
    <dgm:pt modelId="{85D3D780-16C6-4EF3-BED4-6F3DED88836E}">
      <dgm:prSet phldrT="[Text]"/>
      <dgm:spPr/>
      <dgm:t>
        <a:bodyPr/>
        <a:lstStyle/>
        <a:p>
          <a:r>
            <a:rPr lang="en-US" dirty="0"/>
            <a:t>Prepare the data</a:t>
          </a:r>
        </a:p>
      </dgm:t>
    </dgm:pt>
    <dgm:pt modelId="{F4791AAB-B137-4D26-94E3-B89C8B5B12BD}" type="parTrans" cxnId="{5E9358E0-917A-4D46-AF43-C5A91F177CF2}">
      <dgm:prSet/>
      <dgm:spPr/>
      <dgm:t>
        <a:bodyPr/>
        <a:lstStyle/>
        <a:p>
          <a:endParaRPr lang="en-US"/>
        </a:p>
      </dgm:t>
    </dgm:pt>
    <dgm:pt modelId="{1AE9F1CE-D1FD-4711-8A10-87C22099F96B}" type="sibTrans" cxnId="{5E9358E0-917A-4D46-AF43-C5A91F177CF2}">
      <dgm:prSet/>
      <dgm:spPr/>
      <dgm:t>
        <a:bodyPr/>
        <a:lstStyle/>
        <a:p>
          <a:endParaRPr lang="en-US"/>
        </a:p>
      </dgm:t>
    </dgm:pt>
    <dgm:pt modelId="{025E941F-3789-40BC-B58F-ECC62EDA27F7}">
      <dgm:prSet phldrT="[Text]"/>
      <dgm:spPr/>
      <dgm:t>
        <a:bodyPr/>
        <a:lstStyle/>
        <a:p>
          <a:r>
            <a:rPr lang="en-US" dirty="0"/>
            <a:t>Explore the data</a:t>
          </a:r>
        </a:p>
      </dgm:t>
    </dgm:pt>
    <dgm:pt modelId="{959E221D-1417-4FBA-9A85-222B5B79FB98}" type="parTrans" cxnId="{5E41AA6C-DF2A-47DD-8077-F64344A185A5}">
      <dgm:prSet/>
      <dgm:spPr/>
      <dgm:t>
        <a:bodyPr/>
        <a:lstStyle/>
        <a:p>
          <a:endParaRPr lang="en-US"/>
        </a:p>
      </dgm:t>
    </dgm:pt>
    <dgm:pt modelId="{E9F96B6C-797C-4206-9FE6-7C791A5C7790}" type="sibTrans" cxnId="{5E41AA6C-DF2A-47DD-8077-F64344A185A5}">
      <dgm:prSet/>
      <dgm:spPr/>
      <dgm:t>
        <a:bodyPr/>
        <a:lstStyle/>
        <a:p>
          <a:endParaRPr lang="en-US"/>
        </a:p>
      </dgm:t>
    </dgm:pt>
    <dgm:pt modelId="{5A794F81-73CA-496E-A978-F69239DEE2D0}">
      <dgm:prSet phldrT="[Text]"/>
      <dgm:spPr/>
      <dgm:t>
        <a:bodyPr/>
        <a:lstStyle/>
        <a:p>
          <a:r>
            <a:rPr lang="en-US" dirty="0"/>
            <a:t>Analyze the data</a:t>
          </a:r>
        </a:p>
      </dgm:t>
    </dgm:pt>
    <dgm:pt modelId="{DD879CB6-3C0B-4898-975A-FE76FDE10114}" type="parTrans" cxnId="{2626D2E7-D86D-4858-881B-0D4CBD54D4AF}">
      <dgm:prSet/>
      <dgm:spPr/>
      <dgm:t>
        <a:bodyPr/>
        <a:lstStyle/>
        <a:p>
          <a:endParaRPr lang="en-US"/>
        </a:p>
      </dgm:t>
    </dgm:pt>
    <dgm:pt modelId="{9DC98316-44AB-4AB6-97AE-83DDAB10D2C1}" type="sibTrans" cxnId="{2626D2E7-D86D-4858-881B-0D4CBD54D4AF}">
      <dgm:prSet/>
      <dgm:spPr/>
      <dgm:t>
        <a:bodyPr/>
        <a:lstStyle/>
        <a:p>
          <a:endParaRPr lang="en-US"/>
        </a:p>
      </dgm:t>
    </dgm:pt>
    <dgm:pt modelId="{2CE65FB5-6969-4CB4-9A45-1126BB4C0BFC}">
      <dgm:prSet phldrT="[Text]"/>
      <dgm:spPr/>
      <dgm:t>
        <a:bodyPr/>
        <a:lstStyle/>
        <a:p>
          <a:r>
            <a:rPr lang="en-US" dirty="0"/>
            <a:t>Communicate the result</a:t>
          </a:r>
        </a:p>
      </dgm:t>
    </dgm:pt>
    <dgm:pt modelId="{110069BA-CA07-4EF0-A261-A84E301355A7}" type="parTrans" cxnId="{A674DA95-6FB4-41CA-AA33-231D16EB6A53}">
      <dgm:prSet/>
      <dgm:spPr/>
      <dgm:t>
        <a:bodyPr/>
        <a:lstStyle/>
        <a:p>
          <a:endParaRPr lang="en-US"/>
        </a:p>
      </dgm:t>
    </dgm:pt>
    <dgm:pt modelId="{C7798711-6C25-44AB-98F8-44C93B660C82}" type="sibTrans" cxnId="{A674DA95-6FB4-41CA-AA33-231D16EB6A53}">
      <dgm:prSet/>
      <dgm:spPr/>
      <dgm:t>
        <a:bodyPr/>
        <a:lstStyle/>
        <a:p>
          <a:endParaRPr lang="en-US"/>
        </a:p>
      </dgm:t>
    </dgm:pt>
    <dgm:pt modelId="{45EB4919-B872-4962-9401-F3A51A86353E}" type="pres">
      <dgm:prSet presAssocID="{BFC6A3FB-FB31-4FCF-86A7-95EED55D4527}" presName="CompostProcess" presStyleCnt="0">
        <dgm:presLayoutVars>
          <dgm:dir/>
          <dgm:resizeHandles val="exact"/>
        </dgm:presLayoutVars>
      </dgm:prSet>
      <dgm:spPr/>
    </dgm:pt>
    <dgm:pt modelId="{BB17E562-BF43-4C9A-964B-EB7AC5FFCF0A}" type="pres">
      <dgm:prSet presAssocID="{BFC6A3FB-FB31-4FCF-86A7-95EED55D4527}" presName="arrow" presStyleLbl="bgShp" presStyleIdx="0" presStyleCnt="1"/>
      <dgm:spPr/>
    </dgm:pt>
    <dgm:pt modelId="{6A5AA3E0-4C38-44AF-A8E1-6C5A7A7A3958}" type="pres">
      <dgm:prSet presAssocID="{BFC6A3FB-FB31-4FCF-86A7-95EED55D4527}" presName="linearProcess" presStyleCnt="0"/>
      <dgm:spPr/>
    </dgm:pt>
    <dgm:pt modelId="{782200F2-7AA9-4B02-8748-D8E052AF56D3}" type="pres">
      <dgm:prSet presAssocID="{F82CBF9F-5FD6-4C87-98DB-09857A823960}" presName="textNode" presStyleLbl="node1" presStyleIdx="0" presStyleCnt="5">
        <dgm:presLayoutVars>
          <dgm:bulletEnabled val="1"/>
        </dgm:presLayoutVars>
      </dgm:prSet>
      <dgm:spPr/>
    </dgm:pt>
    <dgm:pt modelId="{207EEEF2-C01F-45FB-A743-649271A2910F}" type="pres">
      <dgm:prSet presAssocID="{297F8603-B2EE-45A9-8841-1FA4AA5538FE}" presName="sibTrans" presStyleCnt="0"/>
      <dgm:spPr/>
    </dgm:pt>
    <dgm:pt modelId="{EABE7389-6FE2-4ECA-B2FA-FB5D10B56318}" type="pres">
      <dgm:prSet presAssocID="{85D3D780-16C6-4EF3-BED4-6F3DED88836E}" presName="textNode" presStyleLbl="node1" presStyleIdx="1" presStyleCnt="5">
        <dgm:presLayoutVars>
          <dgm:bulletEnabled val="1"/>
        </dgm:presLayoutVars>
      </dgm:prSet>
      <dgm:spPr/>
    </dgm:pt>
    <dgm:pt modelId="{21DB6CFE-3380-4F30-9393-F257B3E2D5C7}" type="pres">
      <dgm:prSet presAssocID="{1AE9F1CE-D1FD-4711-8A10-87C22099F96B}" presName="sibTrans" presStyleCnt="0"/>
      <dgm:spPr/>
    </dgm:pt>
    <dgm:pt modelId="{20FEA9D7-2C7C-4566-BC1B-9F9AB411BE8C}" type="pres">
      <dgm:prSet presAssocID="{025E941F-3789-40BC-B58F-ECC62EDA27F7}" presName="textNode" presStyleLbl="node1" presStyleIdx="2" presStyleCnt="5">
        <dgm:presLayoutVars>
          <dgm:bulletEnabled val="1"/>
        </dgm:presLayoutVars>
      </dgm:prSet>
      <dgm:spPr/>
    </dgm:pt>
    <dgm:pt modelId="{F0131F05-C62E-4AEC-9CE0-888ED54318EF}" type="pres">
      <dgm:prSet presAssocID="{E9F96B6C-797C-4206-9FE6-7C791A5C7790}" presName="sibTrans" presStyleCnt="0"/>
      <dgm:spPr/>
    </dgm:pt>
    <dgm:pt modelId="{878B75F7-179F-4E49-B6B2-62C5D6748B32}" type="pres">
      <dgm:prSet presAssocID="{5A794F81-73CA-496E-A978-F69239DEE2D0}" presName="textNode" presStyleLbl="node1" presStyleIdx="3" presStyleCnt="5">
        <dgm:presLayoutVars>
          <dgm:bulletEnabled val="1"/>
        </dgm:presLayoutVars>
      </dgm:prSet>
      <dgm:spPr/>
    </dgm:pt>
    <dgm:pt modelId="{A1436A8B-A3B1-494B-8D45-5DA55438A270}" type="pres">
      <dgm:prSet presAssocID="{9DC98316-44AB-4AB6-97AE-83DDAB10D2C1}" presName="sibTrans" presStyleCnt="0"/>
      <dgm:spPr/>
    </dgm:pt>
    <dgm:pt modelId="{AF65A9E3-800C-4634-94F2-85C6628E01EB}" type="pres">
      <dgm:prSet presAssocID="{2CE65FB5-6969-4CB4-9A45-1126BB4C0BFC}" presName="textNode" presStyleLbl="node1" presStyleIdx="4" presStyleCnt="5">
        <dgm:presLayoutVars>
          <dgm:bulletEnabled val="1"/>
        </dgm:presLayoutVars>
      </dgm:prSet>
      <dgm:spPr/>
    </dgm:pt>
  </dgm:ptLst>
  <dgm:cxnLst>
    <dgm:cxn modelId="{DBF02400-DCBB-439A-9F6D-6667F0C5FC66}" type="presOf" srcId="{5A794F81-73CA-496E-A978-F69239DEE2D0}" destId="{878B75F7-179F-4E49-B6B2-62C5D6748B32}" srcOrd="0" destOrd="0" presId="urn:microsoft.com/office/officeart/2005/8/layout/hProcess9"/>
    <dgm:cxn modelId="{E90A9419-24A1-4DAC-B520-8228EC45881A}" srcId="{BFC6A3FB-FB31-4FCF-86A7-95EED55D4527}" destId="{F82CBF9F-5FD6-4C87-98DB-09857A823960}" srcOrd="0" destOrd="0" parTransId="{F7340EA3-3FA3-4810-9808-A9A0E47D7837}" sibTransId="{297F8603-B2EE-45A9-8841-1FA4AA5538FE}"/>
    <dgm:cxn modelId="{48F5CD23-F7C9-44D9-AC6B-913F2006CAF6}" type="presOf" srcId="{BFC6A3FB-FB31-4FCF-86A7-95EED55D4527}" destId="{45EB4919-B872-4962-9401-F3A51A86353E}" srcOrd="0" destOrd="0" presId="urn:microsoft.com/office/officeart/2005/8/layout/hProcess9"/>
    <dgm:cxn modelId="{5E41AA6C-DF2A-47DD-8077-F64344A185A5}" srcId="{BFC6A3FB-FB31-4FCF-86A7-95EED55D4527}" destId="{025E941F-3789-40BC-B58F-ECC62EDA27F7}" srcOrd="2" destOrd="0" parTransId="{959E221D-1417-4FBA-9A85-222B5B79FB98}" sibTransId="{E9F96B6C-797C-4206-9FE6-7C791A5C7790}"/>
    <dgm:cxn modelId="{A674DA95-6FB4-41CA-AA33-231D16EB6A53}" srcId="{BFC6A3FB-FB31-4FCF-86A7-95EED55D4527}" destId="{2CE65FB5-6969-4CB4-9A45-1126BB4C0BFC}" srcOrd="4" destOrd="0" parTransId="{110069BA-CA07-4EF0-A261-A84E301355A7}" sibTransId="{C7798711-6C25-44AB-98F8-44C93B660C82}"/>
    <dgm:cxn modelId="{ACB0D3BE-D925-495A-91E9-954D5E07EA9E}" type="presOf" srcId="{025E941F-3789-40BC-B58F-ECC62EDA27F7}" destId="{20FEA9D7-2C7C-4566-BC1B-9F9AB411BE8C}" srcOrd="0" destOrd="0" presId="urn:microsoft.com/office/officeart/2005/8/layout/hProcess9"/>
    <dgm:cxn modelId="{5633D8DA-F322-4144-B9CC-46C3DBA79913}" type="presOf" srcId="{2CE65FB5-6969-4CB4-9A45-1126BB4C0BFC}" destId="{AF65A9E3-800C-4634-94F2-85C6628E01EB}" srcOrd="0" destOrd="0" presId="urn:microsoft.com/office/officeart/2005/8/layout/hProcess9"/>
    <dgm:cxn modelId="{5E9358E0-917A-4D46-AF43-C5A91F177CF2}" srcId="{BFC6A3FB-FB31-4FCF-86A7-95EED55D4527}" destId="{85D3D780-16C6-4EF3-BED4-6F3DED88836E}" srcOrd="1" destOrd="0" parTransId="{F4791AAB-B137-4D26-94E3-B89C8B5B12BD}" sibTransId="{1AE9F1CE-D1FD-4711-8A10-87C22099F96B}"/>
    <dgm:cxn modelId="{C14CDFE5-CEF3-42B6-984B-EF4D59220FDE}" type="presOf" srcId="{85D3D780-16C6-4EF3-BED4-6F3DED88836E}" destId="{EABE7389-6FE2-4ECA-B2FA-FB5D10B56318}" srcOrd="0" destOrd="0" presId="urn:microsoft.com/office/officeart/2005/8/layout/hProcess9"/>
    <dgm:cxn modelId="{2626D2E7-D86D-4858-881B-0D4CBD54D4AF}" srcId="{BFC6A3FB-FB31-4FCF-86A7-95EED55D4527}" destId="{5A794F81-73CA-496E-A978-F69239DEE2D0}" srcOrd="3" destOrd="0" parTransId="{DD879CB6-3C0B-4898-975A-FE76FDE10114}" sibTransId="{9DC98316-44AB-4AB6-97AE-83DDAB10D2C1}"/>
    <dgm:cxn modelId="{56C26EF6-4980-4888-B3C6-B06BB3D863FF}" type="presOf" srcId="{F82CBF9F-5FD6-4C87-98DB-09857A823960}" destId="{782200F2-7AA9-4B02-8748-D8E052AF56D3}" srcOrd="0" destOrd="0" presId="urn:microsoft.com/office/officeart/2005/8/layout/hProcess9"/>
    <dgm:cxn modelId="{A26956EF-20AF-4C04-A866-BA8C2DACEB71}" type="presParOf" srcId="{45EB4919-B872-4962-9401-F3A51A86353E}" destId="{BB17E562-BF43-4C9A-964B-EB7AC5FFCF0A}" srcOrd="0" destOrd="0" presId="urn:microsoft.com/office/officeart/2005/8/layout/hProcess9"/>
    <dgm:cxn modelId="{17C7284E-DC3F-41F7-947D-50F4FE845C3A}" type="presParOf" srcId="{45EB4919-B872-4962-9401-F3A51A86353E}" destId="{6A5AA3E0-4C38-44AF-A8E1-6C5A7A7A3958}" srcOrd="1" destOrd="0" presId="urn:microsoft.com/office/officeart/2005/8/layout/hProcess9"/>
    <dgm:cxn modelId="{0315078E-3215-441E-939B-91249045E7C8}" type="presParOf" srcId="{6A5AA3E0-4C38-44AF-A8E1-6C5A7A7A3958}" destId="{782200F2-7AA9-4B02-8748-D8E052AF56D3}" srcOrd="0" destOrd="0" presId="urn:microsoft.com/office/officeart/2005/8/layout/hProcess9"/>
    <dgm:cxn modelId="{9EEA479D-1099-4779-81ED-D572B818BA91}" type="presParOf" srcId="{6A5AA3E0-4C38-44AF-A8E1-6C5A7A7A3958}" destId="{207EEEF2-C01F-45FB-A743-649271A2910F}" srcOrd="1" destOrd="0" presId="urn:microsoft.com/office/officeart/2005/8/layout/hProcess9"/>
    <dgm:cxn modelId="{DB6CD22D-0DF3-431E-9072-7E85D1855F0E}" type="presParOf" srcId="{6A5AA3E0-4C38-44AF-A8E1-6C5A7A7A3958}" destId="{EABE7389-6FE2-4ECA-B2FA-FB5D10B56318}" srcOrd="2" destOrd="0" presId="urn:microsoft.com/office/officeart/2005/8/layout/hProcess9"/>
    <dgm:cxn modelId="{6DA50EAA-F196-4244-A04D-716F71CA83D2}" type="presParOf" srcId="{6A5AA3E0-4C38-44AF-A8E1-6C5A7A7A3958}" destId="{21DB6CFE-3380-4F30-9393-F257B3E2D5C7}" srcOrd="3" destOrd="0" presId="urn:microsoft.com/office/officeart/2005/8/layout/hProcess9"/>
    <dgm:cxn modelId="{71A5858B-425E-4A33-B31C-7592207682CC}" type="presParOf" srcId="{6A5AA3E0-4C38-44AF-A8E1-6C5A7A7A3958}" destId="{20FEA9D7-2C7C-4566-BC1B-9F9AB411BE8C}" srcOrd="4" destOrd="0" presId="urn:microsoft.com/office/officeart/2005/8/layout/hProcess9"/>
    <dgm:cxn modelId="{9D0F65C6-551B-4060-B74B-84FB04081EAB}" type="presParOf" srcId="{6A5AA3E0-4C38-44AF-A8E1-6C5A7A7A3958}" destId="{F0131F05-C62E-4AEC-9CE0-888ED54318EF}" srcOrd="5" destOrd="0" presId="urn:microsoft.com/office/officeart/2005/8/layout/hProcess9"/>
    <dgm:cxn modelId="{E6809D84-FF6C-4E53-A6D9-3E96AD7495DE}" type="presParOf" srcId="{6A5AA3E0-4C38-44AF-A8E1-6C5A7A7A3958}" destId="{878B75F7-179F-4E49-B6B2-62C5D6748B32}" srcOrd="6" destOrd="0" presId="urn:microsoft.com/office/officeart/2005/8/layout/hProcess9"/>
    <dgm:cxn modelId="{E98DD7C2-70BD-4663-ADA9-490665F16C2A}" type="presParOf" srcId="{6A5AA3E0-4C38-44AF-A8E1-6C5A7A7A3958}" destId="{A1436A8B-A3B1-494B-8D45-5DA55438A270}" srcOrd="7" destOrd="0" presId="urn:microsoft.com/office/officeart/2005/8/layout/hProcess9"/>
    <dgm:cxn modelId="{67059539-595E-42CC-B73F-ACFCB74EED58}" type="presParOf" srcId="{6A5AA3E0-4C38-44AF-A8E1-6C5A7A7A3958}" destId="{AF65A9E3-800C-4634-94F2-85C6628E01E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B75184-CFBC-41C5-BE71-E115B8FC234D}" type="doc">
      <dgm:prSet loTypeId="urn:microsoft.com/office/officeart/2005/8/layout/radial6" loCatId="cycle" qsTypeId="urn:microsoft.com/office/officeart/2005/8/quickstyle/simple1" qsCatId="simple" csTypeId="urn:microsoft.com/office/officeart/2005/8/colors/accent1_1" csCatId="accent1" phldr="1"/>
      <dgm:spPr/>
    </dgm:pt>
    <dgm:pt modelId="{36CCBA3E-264E-4C49-B7FD-3F2334F5508D}">
      <dgm:prSet phldrT="[Text]"/>
      <dgm:spPr/>
      <dgm:t>
        <a:bodyPr/>
        <a:lstStyle/>
        <a:p>
          <a:r>
            <a:rPr lang="en-US" dirty="0" err="1"/>
            <a:t>Rstudio</a:t>
          </a:r>
          <a:r>
            <a:rPr lang="en-US" dirty="0"/>
            <a:t> environment introduction</a:t>
          </a:r>
        </a:p>
      </dgm:t>
    </dgm:pt>
    <dgm:pt modelId="{3BE76B99-C03F-4D4C-A3B5-EEE56205EC69}" type="parTrans" cxnId="{CFE7ACC2-BA1F-48A9-B8CA-CF6F5799E771}">
      <dgm:prSet/>
      <dgm:spPr/>
      <dgm:t>
        <a:bodyPr/>
        <a:lstStyle/>
        <a:p>
          <a:endParaRPr lang="en-US"/>
        </a:p>
      </dgm:t>
    </dgm:pt>
    <dgm:pt modelId="{E361F06B-AAA0-4F8A-BD44-885BB1EF5373}" type="sibTrans" cxnId="{CFE7ACC2-BA1F-48A9-B8CA-CF6F5799E771}">
      <dgm:prSet/>
      <dgm:spPr/>
      <dgm:t>
        <a:bodyPr/>
        <a:lstStyle/>
        <a:p>
          <a:endParaRPr lang="en-US"/>
        </a:p>
      </dgm:t>
    </dgm:pt>
    <dgm:pt modelId="{EA41DFF4-F851-4BC8-BBB2-84944DED88CE}">
      <dgm:prSet/>
      <dgm:spPr/>
      <dgm:t>
        <a:bodyPr/>
        <a:lstStyle/>
        <a:p>
          <a:r>
            <a:rPr lang="en-US" dirty="0"/>
            <a:t>Data type</a:t>
          </a:r>
        </a:p>
      </dgm:t>
    </dgm:pt>
    <dgm:pt modelId="{CF55B981-B90D-4C28-BCC1-059F3E41FF13}" type="parTrans" cxnId="{D8CD9F92-395D-4CE4-965C-D2E4EE80D61B}">
      <dgm:prSet/>
      <dgm:spPr/>
      <dgm:t>
        <a:bodyPr/>
        <a:lstStyle/>
        <a:p>
          <a:endParaRPr lang="en-US"/>
        </a:p>
      </dgm:t>
    </dgm:pt>
    <dgm:pt modelId="{0F17B167-0D4C-492A-8B2A-63F7202E4B38}" type="sibTrans" cxnId="{D8CD9F92-395D-4CE4-965C-D2E4EE80D61B}">
      <dgm:prSet/>
      <dgm:spPr/>
      <dgm:t>
        <a:bodyPr/>
        <a:lstStyle/>
        <a:p>
          <a:endParaRPr lang="en-US"/>
        </a:p>
      </dgm:t>
    </dgm:pt>
    <dgm:pt modelId="{1735B437-3212-407C-BCCF-4BE9C724FAA5}">
      <dgm:prSet/>
      <dgm:spPr/>
      <dgm:t>
        <a:bodyPr/>
        <a:lstStyle/>
        <a:p>
          <a:r>
            <a:rPr lang="en-US" dirty="0"/>
            <a:t>Basic command</a:t>
          </a:r>
        </a:p>
      </dgm:t>
    </dgm:pt>
    <dgm:pt modelId="{7A9DBAF0-EDFE-4D52-9B34-EABB6E049CCA}" type="parTrans" cxnId="{B4449CB6-839D-4256-A9F4-F616B71B9F28}">
      <dgm:prSet/>
      <dgm:spPr/>
      <dgm:t>
        <a:bodyPr/>
        <a:lstStyle/>
        <a:p>
          <a:endParaRPr lang="en-US"/>
        </a:p>
      </dgm:t>
    </dgm:pt>
    <dgm:pt modelId="{D85762E4-8F7D-4321-BDE9-7EDF209B7C80}" type="sibTrans" cxnId="{B4449CB6-839D-4256-A9F4-F616B71B9F28}">
      <dgm:prSet/>
      <dgm:spPr/>
      <dgm:t>
        <a:bodyPr/>
        <a:lstStyle/>
        <a:p>
          <a:endParaRPr lang="en-US"/>
        </a:p>
      </dgm:t>
    </dgm:pt>
    <dgm:pt modelId="{F939BA99-A90A-4732-892E-57643B492281}">
      <dgm:prSet/>
      <dgm:spPr/>
      <dgm:t>
        <a:bodyPr/>
        <a:lstStyle/>
        <a:p>
          <a:r>
            <a:rPr lang="en-US" dirty="0"/>
            <a:t>Data import</a:t>
          </a:r>
        </a:p>
      </dgm:t>
    </dgm:pt>
    <dgm:pt modelId="{E86AC77B-B8FB-4465-816D-31A8F217D5A2}" type="parTrans" cxnId="{EFAEBA2F-0B7B-4DB9-B31E-DE1007DCD560}">
      <dgm:prSet/>
      <dgm:spPr/>
      <dgm:t>
        <a:bodyPr/>
        <a:lstStyle/>
        <a:p>
          <a:endParaRPr lang="en-US"/>
        </a:p>
      </dgm:t>
    </dgm:pt>
    <dgm:pt modelId="{B0A5C74E-231F-4063-A87F-B8C29175BD04}" type="sibTrans" cxnId="{EFAEBA2F-0B7B-4DB9-B31E-DE1007DCD560}">
      <dgm:prSet/>
      <dgm:spPr/>
      <dgm:t>
        <a:bodyPr/>
        <a:lstStyle/>
        <a:p>
          <a:endParaRPr lang="en-US"/>
        </a:p>
      </dgm:t>
    </dgm:pt>
    <dgm:pt modelId="{81931C17-6F27-40BF-85A5-54BC48EDFC3F}">
      <dgm:prSet/>
      <dgm:spPr/>
      <dgm:t>
        <a:bodyPr/>
        <a:lstStyle/>
        <a:p>
          <a:r>
            <a:rPr lang="en-US" dirty="0"/>
            <a:t>Looking at the data</a:t>
          </a:r>
        </a:p>
      </dgm:t>
    </dgm:pt>
    <dgm:pt modelId="{BAFFB175-EF15-4704-B8D1-973F516F4392}" type="parTrans" cxnId="{B681D39B-7A7D-4BC9-85C5-47216A894694}">
      <dgm:prSet/>
      <dgm:spPr/>
      <dgm:t>
        <a:bodyPr/>
        <a:lstStyle/>
        <a:p>
          <a:endParaRPr lang="en-US"/>
        </a:p>
      </dgm:t>
    </dgm:pt>
    <dgm:pt modelId="{C74599AA-84FA-435F-87B9-8F59EDC1D4F6}" type="sibTrans" cxnId="{B681D39B-7A7D-4BC9-85C5-47216A894694}">
      <dgm:prSet/>
      <dgm:spPr/>
      <dgm:t>
        <a:bodyPr/>
        <a:lstStyle/>
        <a:p>
          <a:endParaRPr lang="en-US"/>
        </a:p>
      </dgm:t>
    </dgm:pt>
    <dgm:pt modelId="{8D8A9140-CEAE-43DC-9960-E3886187412B}">
      <dgm:prSet/>
      <dgm:spPr/>
      <dgm:t>
        <a:bodyPr/>
        <a:lstStyle/>
        <a:p>
          <a:r>
            <a:rPr lang="en-US" dirty="0"/>
            <a:t>Visualizing the data</a:t>
          </a:r>
        </a:p>
      </dgm:t>
    </dgm:pt>
    <dgm:pt modelId="{87D6A22C-0674-4B26-8EA6-B9C02B784EB6}" type="parTrans" cxnId="{6B9B8203-774A-4098-A6CC-BE4E678D587E}">
      <dgm:prSet/>
      <dgm:spPr/>
      <dgm:t>
        <a:bodyPr/>
        <a:lstStyle/>
        <a:p>
          <a:endParaRPr lang="en-US"/>
        </a:p>
      </dgm:t>
    </dgm:pt>
    <dgm:pt modelId="{C59BD25F-9991-4DB1-B488-9F8C6412F48F}" type="sibTrans" cxnId="{6B9B8203-774A-4098-A6CC-BE4E678D587E}">
      <dgm:prSet/>
      <dgm:spPr/>
      <dgm:t>
        <a:bodyPr/>
        <a:lstStyle/>
        <a:p>
          <a:endParaRPr lang="en-US"/>
        </a:p>
      </dgm:t>
    </dgm:pt>
    <dgm:pt modelId="{EF2FFD0D-3438-4307-9108-FEED381D0C0F}">
      <dgm:prSet phldrT="[Text]"/>
      <dgm:spPr/>
      <dgm:t>
        <a:bodyPr/>
        <a:lstStyle/>
        <a:p>
          <a:r>
            <a:rPr lang="en-US" dirty="0"/>
            <a:t>Today’s topic</a:t>
          </a:r>
        </a:p>
      </dgm:t>
    </dgm:pt>
    <dgm:pt modelId="{241F8E43-CF49-4F39-9AFC-24C7F68129E0}" type="parTrans" cxnId="{331301EA-4A1D-4F13-BDDF-CDB370149A5E}">
      <dgm:prSet/>
      <dgm:spPr/>
      <dgm:t>
        <a:bodyPr/>
        <a:lstStyle/>
        <a:p>
          <a:endParaRPr lang="en-US"/>
        </a:p>
      </dgm:t>
    </dgm:pt>
    <dgm:pt modelId="{23B83EE7-47AC-475E-AB64-CF2092232815}" type="sibTrans" cxnId="{331301EA-4A1D-4F13-BDDF-CDB370149A5E}">
      <dgm:prSet/>
      <dgm:spPr/>
      <dgm:t>
        <a:bodyPr/>
        <a:lstStyle/>
        <a:p>
          <a:endParaRPr lang="en-US"/>
        </a:p>
      </dgm:t>
    </dgm:pt>
    <dgm:pt modelId="{54F9CC1C-61D9-4D31-B309-481035FDCD8B}" type="pres">
      <dgm:prSet presAssocID="{58B75184-CFBC-41C5-BE71-E115B8FC234D}" presName="Name0" presStyleCnt="0">
        <dgm:presLayoutVars>
          <dgm:chMax val="1"/>
          <dgm:dir/>
          <dgm:animLvl val="ctr"/>
          <dgm:resizeHandles val="exact"/>
        </dgm:presLayoutVars>
      </dgm:prSet>
      <dgm:spPr/>
    </dgm:pt>
    <dgm:pt modelId="{8919B1E8-E03B-4C76-B826-F67AEEE02D3C}" type="pres">
      <dgm:prSet presAssocID="{EF2FFD0D-3438-4307-9108-FEED381D0C0F}" presName="centerShape" presStyleLbl="node0" presStyleIdx="0" presStyleCnt="1"/>
      <dgm:spPr/>
    </dgm:pt>
    <dgm:pt modelId="{53537892-2E94-4906-B56F-66A0CDABE592}" type="pres">
      <dgm:prSet presAssocID="{36CCBA3E-264E-4C49-B7FD-3F2334F5508D}" presName="node" presStyleLbl="node1" presStyleIdx="0" presStyleCnt="6">
        <dgm:presLayoutVars>
          <dgm:bulletEnabled val="1"/>
        </dgm:presLayoutVars>
      </dgm:prSet>
      <dgm:spPr/>
    </dgm:pt>
    <dgm:pt modelId="{CABEDD6C-5315-44BA-A7CC-B5717FE9839E}" type="pres">
      <dgm:prSet presAssocID="{36CCBA3E-264E-4C49-B7FD-3F2334F5508D}" presName="dummy" presStyleCnt="0"/>
      <dgm:spPr/>
    </dgm:pt>
    <dgm:pt modelId="{B1C5BE3B-EA35-4393-B3FF-081733AB080C}" type="pres">
      <dgm:prSet presAssocID="{E361F06B-AAA0-4F8A-BD44-885BB1EF5373}" presName="sibTrans" presStyleLbl="sibTrans2D1" presStyleIdx="0" presStyleCnt="6"/>
      <dgm:spPr/>
    </dgm:pt>
    <dgm:pt modelId="{657C1DF0-064D-451D-8054-192F5EC35952}" type="pres">
      <dgm:prSet presAssocID="{EA41DFF4-F851-4BC8-BBB2-84944DED88CE}" presName="node" presStyleLbl="node1" presStyleIdx="1" presStyleCnt="6">
        <dgm:presLayoutVars>
          <dgm:bulletEnabled val="1"/>
        </dgm:presLayoutVars>
      </dgm:prSet>
      <dgm:spPr/>
    </dgm:pt>
    <dgm:pt modelId="{8F50634B-1503-4CEF-AC78-E005AB7765E1}" type="pres">
      <dgm:prSet presAssocID="{EA41DFF4-F851-4BC8-BBB2-84944DED88CE}" presName="dummy" presStyleCnt="0"/>
      <dgm:spPr/>
    </dgm:pt>
    <dgm:pt modelId="{1968BBBD-95D3-4734-8CE6-E0854B52E198}" type="pres">
      <dgm:prSet presAssocID="{0F17B167-0D4C-492A-8B2A-63F7202E4B38}" presName="sibTrans" presStyleLbl="sibTrans2D1" presStyleIdx="1" presStyleCnt="6"/>
      <dgm:spPr/>
    </dgm:pt>
    <dgm:pt modelId="{BD6F828E-198F-40B2-889A-0EAD3CFDC28D}" type="pres">
      <dgm:prSet presAssocID="{1735B437-3212-407C-BCCF-4BE9C724FAA5}" presName="node" presStyleLbl="node1" presStyleIdx="2" presStyleCnt="6">
        <dgm:presLayoutVars>
          <dgm:bulletEnabled val="1"/>
        </dgm:presLayoutVars>
      </dgm:prSet>
      <dgm:spPr/>
    </dgm:pt>
    <dgm:pt modelId="{DBE446E6-BE5C-480A-A1DA-90D2677D5CE7}" type="pres">
      <dgm:prSet presAssocID="{1735B437-3212-407C-BCCF-4BE9C724FAA5}" presName="dummy" presStyleCnt="0"/>
      <dgm:spPr/>
    </dgm:pt>
    <dgm:pt modelId="{C4A9EAFE-BFCA-49FB-AB2C-002FD0607F45}" type="pres">
      <dgm:prSet presAssocID="{D85762E4-8F7D-4321-BDE9-7EDF209B7C80}" presName="sibTrans" presStyleLbl="sibTrans2D1" presStyleIdx="2" presStyleCnt="6"/>
      <dgm:spPr/>
    </dgm:pt>
    <dgm:pt modelId="{786F84B5-9AB6-47FC-BED2-47B9BC7F068D}" type="pres">
      <dgm:prSet presAssocID="{F939BA99-A90A-4732-892E-57643B492281}" presName="node" presStyleLbl="node1" presStyleIdx="3" presStyleCnt="6">
        <dgm:presLayoutVars>
          <dgm:bulletEnabled val="1"/>
        </dgm:presLayoutVars>
      </dgm:prSet>
      <dgm:spPr/>
    </dgm:pt>
    <dgm:pt modelId="{26230B0E-70F6-471C-89BD-B6F3ECC6044C}" type="pres">
      <dgm:prSet presAssocID="{F939BA99-A90A-4732-892E-57643B492281}" presName="dummy" presStyleCnt="0"/>
      <dgm:spPr/>
    </dgm:pt>
    <dgm:pt modelId="{09BDDBA7-D763-4258-87B6-9D132D843C23}" type="pres">
      <dgm:prSet presAssocID="{B0A5C74E-231F-4063-A87F-B8C29175BD04}" presName="sibTrans" presStyleLbl="sibTrans2D1" presStyleIdx="3" presStyleCnt="6"/>
      <dgm:spPr/>
    </dgm:pt>
    <dgm:pt modelId="{1FEEBF95-BCDE-4A74-9D52-6E298CA594AE}" type="pres">
      <dgm:prSet presAssocID="{81931C17-6F27-40BF-85A5-54BC48EDFC3F}" presName="node" presStyleLbl="node1" presStyleIdx="4" presStyleCnt="6">
        <dgm:presLayoutVars>
          <dgm:bulletEnabled val="1"/>
        </dgm:presLayoutVars>
      </dgm:prSet>
      <dgm:spPr/>
    </dgm:pt>
    <dgm:pt modelId="{4870F968-6C72-44D3-9127-9935B38B33AD}" type="pres">
      <dgm:prSet presAssocID="{81931C17-6F27-40BF-85A5-54BC48EDFC3F}" presName="dummy" presStyleCnt="0"/>
      <dgm:spPr/>
    </dgm:pt>
    <dgm:pt modelId="{12D11CD4-96CB-46D8-950A-74BEB1467604}" type="pres">
      <dgm:prSet presAssocID="{C74599AA-84FA-435F-87B9-8F59EDC1D4F6}" presName="sibTrans" presStyleLbl="sibTrans2D1" presStyleIdx="4" presStyleCnt="6"/>
      <dgm:spPr/>
    </dgm:pt>
    <dgm:pt modelId="{153DED3B-8CC9-4296-8781-E5394F326BF6}" type="pres">
      <dgm:prSet presAssocID="{8D8A9140-CEAE-43DC-9960-E3886187412B}" presName="node" presStyleLbl="node1" presStyleIdx="5" presStyleCnt="6">
        <dgm:presLayoutVars>
          <dgm:bulletEnabled val="1"/>
        </dgm:presLayoutVars>
      </dgm:prSet>
      <dgm:spPr/>
    </dgm:pt>
    <dgm:pt modelId="{5EA4F3F6-A045-4669-920D-811C4E3CB0C6}" type="pres">
      <dgm:prSet presAssocID="{8D8A9140-CEAE-43DC-9960-E3886187412B}" presName="dummy" presStyleCnt="0"/>
      <dgm:spPr/>
    </dgm:pt>
    <dgm:pt modelId="{F4B06CF6-0922-4CD6-B8EE-E2E164D5FD2A}" type="pres">
      <dgm:prSet presAssocID="{C59BD25F-9991-4DB1-B488-9F8C6412F48F}" presName="sibTrans" presStyleLbl="sibTrans2D1" presStyleIdx="5" presStyleCnt="6"/>
      <dgm:spPr/>
    </dgm:pt>
  </dgm:ptLst>
  <dgm:cxnLst>
    <dgm:cxn modelId="{6B9B8203-774A-4098-A6CC-BE4E678D587E}" srcId="{EF2FFD0D-3438-4307-9108-FEED381D0C0F}" destId="{8D8A9140-CEAE-43DC-9960-E3886187412B}" srcOrd="5" destOrd="0" parTransId="{87D6A22C-0674-4B26-8EA6-B9C02B784EB6}" sibTransId="{C59BD25F-9991-4DB1-B488-9F8C6412F48F}"/>
    <dgm:cxn modelId="{C78A4905-8BF0-4815-B50C-13B93419FC8F}" type="presOf" srcId="{1735B437-3212-407C-BCCF-4BE9C724FAA5}" destId="{BD6F828E-198F-40B2-889A-0EAD3CFDC28D}" srcOrd="0" destOrd="0" presId="urn:microsoft.com/office/officeart/2005/8/layout/radial6"/>
    <dgm:cxn modelId="{3D934F18-9AD0-40FB-977E-3B4C34359C0C}" type="presOf" srcId="{C59BD25F-9991-4DB1-B488-9F8C6412F48F}" destId="{F4B06CF6-0922-4CD6-B8EE-E2E164D5FD2A}" srcOrd="0" destOrd="0" presId="urn:microsoft.com/office/officeart/2005/8/layout/radial6"/>
    <dgm:cxn modelId="{F86FA82B-F85D-4922-9DF4-9B50890C0D3F}" type="presOf" srcId="{B0A5C74E-231F-4063-A87F-B8C29175BD04}" destId="{09BDDBA7-D763-4258-87B6-9D132D843C23}" srcOrd="0" destOrd="0" presId="urn:microsoft.com/office/officeart/2005/8/layout/radial6"/>
    <dgm:cxn modelId="{EFAEBA2F-0B7B-4DB9-B31E-DE1007DCD560}" srcId="{EF2FFD0D-3438-4307-9108-FEED381D0C0F}" destId="{F939BA99-A90A-4732-892E-57643B492281}" srcOrd="3" destOrd="0" parTransId="{E86AC77B-B8FB-4465-816D-31A8F217D5A2}" sibTransId="{B0A5C74E-231F-4063-A87F-B8C29175BD04}"/>
    <dgm:cxn modelId="{D1E27137-A1E8-444E-A408-F4A57D2AAEDE}" type="presOf" srcId="{C74599AA-84FA-435F-87B9-8F59EDC1D4F6}" destId="{12D11CD4-96CB-46D8-950A-74BEB1467604}" srcOrd="0" destOrd="0" presId="urn:microsoft.com/office/officeart/2005/8/layout/radial6"/>
    <dgm:cxn modelId="{9FF8A440-8195-4930-B159-69EC8D9D087F}" type="presOf" srcId="{36CCBA3E-264E-4C49-B7FD-3F2334F5508D}" destId="{53537892-2E94-4906-B56F-66A0CDABE592}" srcOrd="0" destOrd="0" presId="urn:microsoft.com/office/officeart/2005/8/layout/radial6"/>
    <dgm:cxn modelId="{EFC2B96C-AD44-4F8B-84B4-5B50DC7038EB}" type="presOf" srcId="{58B75184-CFBC-41C5-BE71-E115B8FC234D}" destId="{54F9CC1C-61D9-4D31-B309-481035FDCD8B}" srcOrd="0" destOrd="0" presId="urn:microsoft.com/office/officeart/2005/8/layout/radial6"/>
    <dgm:cxn modelId="{1891FF73-F40F-4E7A-9C2F-6229BE648EDC}" type="presOf" srcId="{EA41DFF4-F851-4BC8-BBB2-84944DED88CE}" destId="{657C1DF0-064D-451D-8054-192F5EC35952}" srcOrd="0" destOrd="0" presId="urn:microsoft.com/office/officeart/2005/8/layout/radial6"/>
    <dgm:cxn modelId="{DAFC967D-F295-4D13-8AAD-98B6331A9E91}" type="presOf" srcId="{81931C17-6F27-40BF-85A5-54BC48EDFC3F}" destId="{1FEEBF95-BCDE-4A74-9D52-6E298CA594AE}" srcOrd="0" destOrd="0" presId="urn:microsoft.com/office/officeart/2005/8/layout/radial6"/>
    <dgm:cxn modelId="{533B1B7E-1EA3-40FF-A91B-E882C712BBAE}" type="presOf" srcId="{EF2FFD0D-3438-4307-9108-FEED381D0C0F}" destId="{8919B1E8-E03B-4C76-B826-F67AEEE02D3C}" srcOrd="0" destOrd="0" presId="urn:microsoft.com/office/officeart/2005/8/layout/radial6"/>
    <dgm:cxn modelId="{D57C0883-7A36-4D40-AE24-13BF29FA1D24}" type="presOf" srcId="{F939BA99-A90A-4732-892E-57643B492281}" destId="{786F84B5-9AB6-47FC-BED2-47B9BC7F068D}" srcOrd="0" destOrd="0" presId="urn:microsoft.com/office/officeart/2005/8/layout/radial6"/>
    <dgm:cxn modelId="{D8CD9F92-395D-4CE4-965C-D2E4EE80D61B}" srcId="{EF2FFD0D-3438-4307-9108-FEED381D0C0F}" destId="{EA41DFF4-F851-4BC8-BBB2-84944DED88CE}" srcOrd="1" destOrd="0" parTransId="{CF55B981-B90D-4C28-BCC1-059F3E41FF13}" sibTransId="{0F17B167-0D4C-492A-8B2A-63F7202E4B38}"/>
    <dgm:cxn modelId="{BD6AAA97-1D1C-434E-885E-E7D51984B2DE}" type="presOf" srcId="{8D8A9140-CEAE-43DC-9960-E3886187412B}" destId="{153DED3B-8CC9-4296-8781-E5394F326BF6}" srcOrd="0" destOrd="0" presId="urn:microsoft.com/office/officeart/2005/8/layout/radial6"/>
    <dgm:cxn modelId="{B681D39B-7A7D-4BC9-85C5-47216A894694}" srcId="{EF2FFD0D-3438-4307-9108-FEED381D0C0F}" destId="{81931C17-6F27-40BF-85A5-54BC48EDFC3F}" srcOrd="4" destOrd="0" parTransId="{BAFFB175-EF15-4704-B8D1-973F516F4392}" sibTransId="{C74599AA-84FA-435F-87B9-8F59EDC1D4F6}"/>
    <dgm:cxn modelId="{B4449CB6-839D-4256-A9F4-F616B71B9F28}" srcId="{EF2FFD0D-3438-4307-9108-FEED381D0C0F}" destId="{1735B437-3212-407C-BCCF-4BE9C724FAA5}" srcOrd="2" destOrd="0" parTransId="{7A9DBAF0-EDFE-4D52-9B34-EABB6E049CCA}" sibTransId="{D85762E4-8F7D-4321-BDE9-7EDF209B7C80}"/>
    <dgm:cxn modelId="{CFE7ACC2-BA1F-48A9-B8CA-CF6F5799E771}" srcId="{EF2FFD0D-3438-4307-9108-FEED381D0C0F}" destId="{36CCBA3E-264E-4C49-B7FD-3F2334F5508D}" srcOrd="0" destOrd="0" parTransId="{3BE76B99-C03F-4D4C-A3B5-EEE56205EC69}" sibTransId="{E361F06B-AAA0-4F8A-BD44-885BB1EF5373}"/>
    <dgm:cxn modelId="{BCE3A0C4-D8F0-4F9F-AD12-761EA51098B8}" type="presOf" srcId="{D85762E4-8F7D-4321-BDE9-7EDF209B7C80}" destId="{C4A9EAFE-BFCA-49FB-AB2C-002FD0607F45}" srcOrd="0" destOrd="0" presId="urn:microsoft.com/office/officeart/2005/8/layout/radial6"/>
    <dgm:cxn modelId="{21A163DC-C9BC-475D-8244-853CB677B991}" type="presOf" srcId="{0F17B167-0D4C-492A-8B2A-63F7202E4B38}" destId="{1968BBBD-95D3-4734-8CE6-E0854B52E198}" srcOrd="0" destOrd="0" presId="urn:microsoft.com/office/officeart/2005/8/layout/radial6"/>
    <dgm:cxn modelId="{331301EA-4A1D-4F13-BDDF-CDB370149A5E}" srcId="{58B75184-CFBC-41C5-BE71-E115B8FC234D}" destId="{EF2FFD0D-3438-4307-9108-FEED381D0C0F}" srcOrd="0" destOrd="0" parTransId="{241F8E43-CF49-4F39-9AFC-24C7F68129E0}" sibTransId="{23B83EE7-47AC-475E-AB64-CF2092232815}"/>
    <dgm:cxn modelId="{FEA47AEE-FC09-4C31-8480-B819E279122C}" type="presOf" srcId="{E361F06B-AAA0-4F8A-BD44-885BB1EF5373}" destId="{B1C5BE3B-EA35-4393-B3FF-081733AB080C}" srcOrd="0" destOrd="0" presId="urn:microsoft.com/office/officeart/2005/8/layout/radial6"/>
    <dgm:cxn modelId="{B72CACE9-D6B0-487E-84C5-2A15E19DE65D}" type="presParOf" srcId="{54F9CC1C-61D9-4D31-B309-481035FDCD8B}" destId="{8919B1E8-E03B-4C76-B826-F67AEEE02D3C}" srcOrd="0" destOrd="0" presId="urn:microsoft.com/office/officeart/2005/8/layout/radial6"/>
    <dgm:cxn modelId="{EA705BF1-E0A3-4C8F-B239-35F0C5BEE8D8}" type="presParOf" srcId="{54F9CC1C-61D9-4D31-B309-481035FDCD8B}" destId="{53537892-2E94-4906-B56F-66A0CDABE592}" srcOrd="1" destOrd="0" presId="urn:microsoft.com/office/officeart/2005/8/layout/radial6"/>
    <dgm:cxn modelId="{7FE4A2FD-4386-4997-A80F-07E4FA0D063F}" type="presParOf" srcId="{54F9CC1C-61D9-4D31-B309-481035FDCD8B}" destId="{CABEDD6C-5315-44BA-A7CC-B5717FE9839E}" srcOrd="2" destOrd="0" presId="urn:microsoft.com/office/officeart/2005/8/layout/radial6"/>
    <dgm:cxn modelId="{5B099EE9-D0CF-4116-8745-80E5ADBAEC4A}" type="presParOf" srcId="{54F9CC1C-61D9-4D31-B309-481035FDCD8B}" destId="{B1C5BE3B-EA35-4393-B3FF-081733AB080C}" srcOrd="3" destOrd="0" presId="urn:microsoft.com/office/officeart/2005/8/layout/radial6"/>
    <dgm:cxn modelId="{812218DB-800D-4ABE-9AA1-E779E3D18106}" type="presParOf" srcId="{54F9CC1C-61D9-4D31-B309-481035FDCD8B}" destId="{657C1DF0-064D-451D-8054-192F5EC35952}" srcOrd="4" destOrd="0" presId="urn:microsoft.com/office/officeart/2005/8/layout/radial6"/>
    <dgm:cxn modelId="{3FE41735-BEFF-4820-9F58-508B36D15FCF}" type="presParOf" srcId="{54F9CC1C-61D9-4D31-B309-481035FDCD8B}" destId="{8F50634B-1503-4CEF-AC78-E005AB7765E1}" srcOrd="5" destOrd="0" presId="urn:microsoft.com/office/officeart/2005/8/layout/radial6"/>
    <dgm:cxn modelId="{5E4582D2-747F-4D00-AFC0-65B26488133D}" type="presParOf" srcId="{54F9CC1C-61D9-4D31-B309-481035FDCD8B}" destId="{1968BBBD-95D3-4734-8CE6-E0854B52E198}" srcOrd="6" destOrd="0" presId="urn:microsoft.com/office/officeart/2005/8/layout/radial6"/>
    <dgm:cxn modelId="{7E595848-E0B5-4D1D-B1C7-5B6693D2685A}" type="presParOf" srcId="{54F9CC1C-61D9-4D31-B309-481035FDCD8B}" destId="{BD6F828E-198F-40B2-889A-0EAD3CFDC28D}" srcOrd="7" destOrd="0" presId="urn:microsoft.com/office/officeart/2005/8/layout/radial6"/>
    <dgm:cxn modelId="{1265A639-F7CE-401C-9860-2D9254A27343}" type="presParOf" srcId="{54F9CC1C-61D9-4D31-B309-481035FDCD8B}" destId="{DBE446E6-BE5C-480A-A1DA-90D2677D5CE7}" srcOrd="8" destOrd="0" presId="urn:microsoft.com/office/officeart/2005/8/layout/radial6"/>
    <dgm:cxn modelId="{B765EFF7-0837-4F9F-92B5-7B4FD6C5C677}" type="presParOf" srcId="{54F9CC1C-61D9-4D31-B309-481035FDCD8B}" destId="{C4A9EAFE-BFCA-49FB-AB2C-002FD0607F45}" srcOrd="9" destOrd="0" presId="urn:microsoft.com/office/officeart/2005/8/layout/radial6"/>
    <dgm:cxn modelId="{0EBB3A0F-E9AE-48E4-A1A9-D7412EEADFCF}" type="presParOf" srcId="{54F9CC1C-61D9-4D31-B309-481035FDCD8B}" destId="{786F84B5-9AB6-47FC-BED2-47B9BC7F068D}" srcOrd="10" destOrd="0" presId="urn:microsoft.com/office/officeart/2005/8/layout/radial6"/>
    <dgm:cxn modelId="{065AB203-5CCC-4EEF-957D-7ADC5A5736BD}" type="presParOf" srcId="{54F9CC1C-61D9-4D31-B309-481035FDCD8B}" destId="{26230B0E-70F6-471C-89BD-B6F3ECC6044C}" srcOrd="11" destOrd="0" presId="urn:microsoft.com/office/officeart/2005/8/layout/radial6"/>
    <dgm:cxn modelId="{823F9B14-F79F-48E3-A7FF-5A2D0A0C9F22}" type="presParOf" srcId="{54F9CC1C-61D9-4D31-B309-481035FDCD8B}" destId="{09BDDBA7-D763-4258-87B6-9D132D843C23}" srcOrd="12" destOrd="0" presId="urn:microsoft.com/office/officeart/2005/8/layout/radial6"/>
    <dgm:cxn modelId="{B144EED8-0FD1-4968-ACC7-10542EA388AC}" type="presParOf" srcId="{54F9CC1C-61D9-4D31-B309-481035FDCD8B}" destId="{1FEEBF95-BCDE-4A74-9D52-6E298CA594AE}" srcOrd="13" destOrd="0" presId="urn:microsoft.com/office/officeart/2005/8/layout/radial6"/>
    <dgm:cxn modelId="{AD6228D4-B307-4B93-A0A6-2AA329321F88}" type="presParOf" srcId="{54F9CC1C-61D9-4D31-B309-481035FDCD8B}" destId="{4870F968-6C72-44D3-9127-9935B38B33AD}" srcOrd="14" destOrd="0" presId="urn:microsoft.com/office/officeart/2005/8/layout/radial6"/>
    <dgm:cxn modelId="{A2905C2E-E455-4C06-96A1-8CB10FDC3D17}" type="presParOf" srcId="{54F9CC1C-61D9-4D31-B309-481035FDCD8B}" destId="{12D11CD4-96CB-46D8-950A-74BEB1467604}" srcOrd="15" destOrd="0" presId="urn:microsoft.com/office/officeart/2005/8/layout/radial6"/>
    <dgm:cxn modelId="{72FE87FD-FAB1-407F-8E76-5AF3F15CA2C6}" type="presParOf" srcId="{54F9CC1C-61D9-4D31-B309-481035FDCD8B}" destId="{153DED3B-8CC9-4296-8781-E5394F326BF6}" srcOrd="16" destOrd="0" presId="urn:microsoft.com/office/officeart/2005/8/layout/radial6"/>
    <dgm:cxn modelId="{962FE0C8-8FCE-47F2-8C21-71710E582221}" type="presParOf" srcId="{54F9CC1C-61D9-4D31-B309-481035FDCD8B}" destId="{5EA4F3F6-A045-4669-920D-811C4E3CB0C6}" srcOrd="17" destOrd="0" presId="urn:microsoft.com/office/officeart/2005/8/layout/radial6"/>
    <dgm:cxn modelId="{EB42F0B5-4634-4879-AAFB-ADEA6D42CB55}" type="presParOf" srcId="{54F9CC1C-61D9-4D31-B309-481035FDCD8B}" destId="{F4B06CF6-0922-4CD6-B8EE-E2E164D5FD2A}"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7E562-BF43-4C9A-964B-EB7AC5FFCF0A}">
      <dsp:nvSpPr>
        <dsp:cNvPr id="0" name=""/>
        <dsp:cNvSpPr/>
      </dsp:nvSpPr>
      <dsp:spPr>
        <a:xfrm>
          <a:off x="740449" y="0"/>
          <a:ext cx="8391763" cy="4038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2200F2-7AA9-4B02-8748-D8E052AF56D3}">
      <dsp:nvSpPr>
        <dsp:cNvPr id="0" name=""/>
        <dsp:cNvSpPr/>
      </dsp:nvSpPr>
      <dsp:spPr>
        <a:xfrm>
          <a:off x="3904" y="1211580"/>
          <a:ext cx="1889187" cy="1615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Obtain the data</a:t>
          </a:r>
        </a:p>
      </dsp:txBody>
      <dsp:txXfrm>
        <a:off x="82763" y="1290439"/>
        <a:ext cx="1731469" cy="1457722"/>
      </dsp:txXfrm>
    </dsp:sp>
    <dsp:sp modelId="{EABE7389-6FE2-4ECA-B2FA-FB5D10B56318}">
      <dsp:nvSpPr>
        <dsp:cNvPr id="0" name=""/>
        <dsp:cNvSpPr/>
      </dsp:nvSpPr>
      <dsp:spPr>
        <a:xfrm>
          <a:off x="1997821" y="1211580"/>
          <a:ext cx="1889187" cy="1615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Prepare the data</a:t>
          </a:r>
        </a:p>
      </dsp:txBody>
      <dsp:txXfrm>
        <a:off x="2076680" y="1290439"/>
        <a:ext cx="1731469" cy="1457722"/>
      </dsp:txXfrm>
    </dsp:sp>
    <dsp:sp modelId="{20FEA9D7-2C7C-4566-BC1B-9F9AB411BE8C}">
      <dsp:nvSpPr>
        <dsp:cNvPr id="0" name=""/>
        <dsp:cNvSpPr/>
      </dsp:nvSpPr>
      <dsp:spPr>
        <a:xfrm>
          <a:off x="3991737" y="1211580"/>
          <a:ext cx="1889187" cy="1615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Explore the data</a:t>
          </a:r>
        </a:p>
      </dsp:txBody>
      <dsp:txXfrm>
        <a:off x="4070596" y="1290439"/>
        <a:ext cx="1731469" cy="1457722"/>
      </dsp:txXfrm>
    </dsp:sp>
    <dsp:sp modelId="{878B75F7-179F-4E49-B6B2-62C5D6748B32}">
      <dsp:nvSpPr>
        <dsp:cNvPr id="0" name=""/>
        <dsp:cNvSpPr/>
      </dsp:nvSpPr>
      <dsp:spPr>
        <a:xfrm>
          <a:off x="5985653" y="1211580"/>
          <a:ext cx="1889187" cy="1615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Analyze the data</a:t>
          </a:r>
        </a:p>
      </dsp:txBody>
      <dsp:txXfrm>
        <a:off x="6064512" y="1290439"/>
        <a:ext cx="1731469" cy="1457722"/>
      </dsp:txXfrm>
    </dsp:sp>
    <dsp:sp modelId="{AF65A9E3-800C-4634-94F2-85C6628E01EB}">
      <dsp:nvSpPr>
        <dsp:cNvPr id="0" name=""/>
        <dsp:cNvSpPr/>
      </dsp:nvSpPr>
      <dsp:spPr>
        <a:xfrm>
          <a:off x="7979570" y="1211580"/>
          <a:ext cx="1889187" cy="1615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Communicate the result</a:t>
          </a:r>
        </a:p>
      </dsp:txBody>
      <dsp:txXfrm>
        <a:off x="8058429" y="1290439"/>
        <a:ext cx="1731469" cy="1457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06CF6-0922-4CD6-B8EE-E2E164D5FD2A}">
      <dsp:nvSpPr>
        <dsp:cNvPr id="0" name=""/>
        <dsp:cNvSpPr/>
      </dsp:nvSpPr>
      <dsp:spPr>
        <a:xfrm>
          <a:off x="1967034" y="612368"/>
          <a:ext cx="4193930" cy="4193930"/>
        </a:xfrm>
        <a:prstGeom prst="blockArc">
          <a:avLst>
            <a:gd name="adj1" fmla="val 12600000"/>
            <a:gd name="adj2" fmla="val 162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D11CD4-96CB-46D8-950A-74BEB1467604}">
      <dsp:nvSpPr>
        <dsp:cNvPr id="0" name=""/>
        <dsp:cNvSpPr/>
      </dsp:nvSpPr>
      <dsp:spPr>
        <a:xfrm>
          <a:off x="1967034" y="612368"/>
          <a:ext cx="4193930" cy="4193930"/>
        </a:xfrm>
        <a:prstGeom prst="blockArc">
          <a:avLst>
            <a:gd name="adj1" fmla="val 9000000"/>
            <a:gd name="adj2" fmla="val 126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BDDBA7-D763-4258-87B6-9D132D843C23}">
      <dsp:nvSpPr>
        <dsp:cNvPr id="0" name=""/>
        <dsp:cNvSpPr/>
      </dsp:nvSpPr>
      <dsp:spPr>
        <a:xfrm>
          <a:off x="1967034" y="612368"/>
          <a:ext cx="4193930" cy="4193930"/>
        </a:xfrm>
        <a:prstGeom prst="blockArc">
          <a:avLst>
            <a:gd name="adj1" fmla="val 5400000"/>
            <a:gd name="adj2" fmla="val 90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A9EAFE-BFCA-49FB-AB2C-002FD0607F45}">
      <dsp:nvSpPr>
        <dsp:cNvPr id="0" name=""/>
        <dsp:cNvSpPr/>
      </dsp:nvSpPr>
      <dsp:spPr>
        <a:xfrm>
          <a:off x="1967034" y="612368"/>
          <a:ext cx="4193930" cy="4193930"/>
        </a:xfrm>
        <a:prstGeom prst="blockArc">
          <a:avLst>
            <a:gd name="adj1" fmla="val 1800000"/>
            <a:gd name="adj2" fmla="val 54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68BBBD-95D3-4734-8CE6-E0854B52E198}">
      <dsp:nvSpPr>
        <dsp:cNvPr id="0" name=""/>
        <dsp:cNvSpPr/>
      </dsp:nvSpPr>
      <dsp:spPr>
        <a:xfrm>
          <a:off x="1967034" y="612368"/>
          <a:ext cx="4193930" cy="4193930"/>
        </a:xfrm>
        <a:prstGeom prst="blockArc">
          <a:avLst>
            <a:gd name="adj1" fmla="val 19800000"/>
            <a:gd name="adj2" fmla="val 1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C5BE3B-EA35-4393-B3FF-081733AB080C}">
      <dsp:nvSpPr>
        <dsp:cNvPr id="0" name=""/>
        <dsp:cNvSpPr/>
      </dsp:nvSpPr>
      <dsp:spPr>
        <a:xfrm>
          <a:off x="1967034" y="612368"/>
          <a:ext cx="4193930" cy="4193930"/>
        </a:xfrm>
        <a:prstGeom prst="blockArc">
          <a:avLst>
            <a:gd name="adj1" fmla="val 16200000"/>
            <a:gd name="adj2" fmla="val 19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19B1E8-E03B-4C76-B826-F67AEEE02D3C}">
      <dsp:nvSpPr>
        <dsp:cNvPr id="0" name=""/>
        <dsp:cNvSpPr/>
      </dsp:nvSpPr>
      <dsp:spPr>
        <a:xfrm>
          <a:off x="3123406" y="1768739"/>
          <a:ext cx="1881187" cy="1881187"/>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Today’s topic</a:t>
          </a:r>
        </a:p>
      </dsp:txBody>
      <dsp:txXfrm>
        <a:off x="3398899" y="2044232"/>
        <a:ext cx="1330201" cy="1330201"/>
      </dsp:txXfrm>
    </dsp:sp>
    <dsp:sp modelId="{53537892-2E94-4906-B56F-66A0CDABE592}">
      <dsp:nvSpPr>
        <dsp:cNvPr id="0" name=""/>
        <dsp:cNvSpPr/>
      </dsp:nvSpPr>
      <dsp:spPr>
        <a:xfrm>
          <a:off x="3405584" y="1358"/>
          <a:ext cx="1316831" cy="1316831"/>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Rstudio</a:t>
          </a:r>
          <a:r>
            <a:rPr lang="en-US" sz="1300" kern="1200" dirty="0"/>
            <a:t> environment introduction</a:t>
          </a:r>
        </a:p>
      </dsp:txBody>
      <dsp:txXfrm>
        <a:off x="3598429" y="194203"/>
        <a:ext cx="931141" cy="931141"/>
      </dsp:txXfrm>
    </dsp:sp>
    <dsp:sp modelId="{657C1DF0-064D-451D-8054-192F5EC35952}">
      <dsp:nvSpPr>
        <dsp:cNvPr id="0" name=""/>
        <dsp:cNvSpPr/>
      </dsp:nvSpPr>
      <dsp:spPr>
        <a:xfrm>
          <a:off x="5180554" y="1026138"/>
          <a:ext cx="1316831" cy="1316831"/>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type</a:t>
          </a:r>
        </a:p>
      </dsp:txBody>
      <dsp:txXfrm>
        <a:off x="5373399" y="1218983"/>
        <a:ext cx="931141" cy="931141"/>
      </dsp:txXfrm>
    </dsp:sp>
    <dsp:sp modelId="{BD6F828E-198F-40B2-889A-0EAD3CFDC28D}">
      <dsp:nvSpPr>
        <dsp:cNvPr id="0" name=""/>
        <dsp:cNvSpPr/>
      </dsp:nvSpPr>
      <dsp:spPr>
        <a:xfrm>
          <a:off x="5180554" y="3075697"/>
          <a:ext cx="1316831" cy="1316831"/>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command</a:t>
          </a:r>
        </a:p>
      </dsp:txBody>
      <dsp:txXfrm>
        <a:off x="5373399" y="3268542"/>
        <a:ext cx="931141" cy="931141"/>
      </dsp:txXfrm>
    </dsp:sp>
    <dsp:sp modelId="{786F84B5-9AB6-47FC-BED2-47B9BC7F068D}">
      <dsp:nvSpPr>
        <dsp:cNvPr id="0" name=""/>
        <dsp:cNvSpPr/>
      </dsp:nvSpPr>
      <dsp:spPr>
        <a:xfrm>
          <a:off x="3405584" y="4100477"/>
          <a:ext cx="1316831" cy="1316831"/>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import</a:t>
          </a:r>
        </a:p>
      </dsp:txBody>
      <dsp:txXfrm>
        <a:off x="3598429" y="4293322"/>
        <a:ext cx="931141" cy="931141"/>
      </dsp:txXfrm>
    </dsp:sp>
    <dsp:sp modelId="{1FEEBF95-BCDE-4A74-9D52-6E298CA594AE}">
      <dsp:nvSpPr>
        <dsp:cNvPr id="0" name=""/>
        <dsp:cNvSpPr/>
      </dsp:nvSpPr>
      <dsp:spPr>
        <a:xfrm>
          <a:off x="1630613" y="3075697"/>
          <a:ext cx="1316831" cy="1316831"/>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Looking at the data</a:t>
          </a:r>
        </a:p>
      </dsp:txBody>
      <dsp:txXfrm>
        <a:off x="1823458" y="3268542"/>
        <a:ext cx="931141" cy="931141"/>
      </dsp:txXfrm>
    </dsp:sp>
    <dsp:sp modelId="{153DED3B-8CC9-4296-8781-E5394F326BF6}">
      <dsp:nvSpPr>
        <dsp:cNvPr id="0" name=""/>
        <dsp:cNvSpPr/>
      </dsp:nvSpPr>
      <dsp:spPr>
        <a:xfrm>
          <a:off x="1630613" y="1026138"/>
          <a:ext cx="1316831" cy="1316831"/>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Visualizing the data</a:t>
          </a:r>
        </a:p>
      </dsp:txBody>
      <dsp:txXfrm>
        <a:off x="1823458" y="1218983"/>
        <a:ext cx="931141" cy="9311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32078-BDD8-4260-8576-CD3FB7C5ADEC}" type="datetimeFigureOut">
              <a:rPr lang="en-US" smtClean="0"/>
              <a:t>01/21/2020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71C-2D95-475A-B82B-0E06048CDA93}" type="slidenum">
              <a:rPr lang="en-US" smtClean="0"/>
              <a:t>‹#›</a:t>
            </a:fld>
            <a:endParaRPr lang="en-US"/>
          </a:p>
        </p:txBody>
      </p:sp>
    </p:spTree>
    <p:extLst>
      <p:ext uri="{BB962C8B-B14F-4D97-AF65-F5344CB8AC3E}">
        <p14:creationId xmlns:p14="http://schemas.microsoft.com/office/powerpoint/2010/main" val="1136813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 the</a:t>
            </a:r>
            <a:r>
              <a:rPr lang="en-US" baseline="0" dirty="0"/>
              <a:t> tool and skill. Not only on theory, skill required the artist able to implement theory into practical use. Thus, like the carpenter, in statistical analyst exercise is very important to achieve mastery. Skill made of two fundamental concept, theory and practice. </a:t>
            </a:r>
            <a:endParaRPr lang="en-US" dirty="0"/>
          </a:p>
        </p:txBody>
      </p:sp>
      <p:sp>
        <p:nvSpPr>
          <p:cNvPr id="4" name="Slide Number Placeholder 3"/>
          <p:cNvSpPr>
            <a:spLocks noGrp="1"/>
          </p:cNvSpPr>
          <p:nvPr>
            <p:ph type="sldNum" sz="quarter" idx="10"/>
          </p:nvPr>
        </p:nvSpPr>
        <p:spPr/>
        <p:txBody>
          <a:bodyPr/>
          <a:lstStyle/>
          <a:p>
            <a:fld id="{4996471C-2D95-475A-B82B-0E06048CDA93}" type="slidenum">
              <a:rPr lang="en-US" smtClean="0"/>
              <a:t>2</a:t>
            </a:fld>
            <a:endParaRPr lang="en-US"/>
          </a:p>
        </p:txBody>
      </p:sp>
    </p:spTree>
    <p:extLst>
      <p:ext uri="{BB962C8B-B14F-4D97-AF65-F5344CB8AC3E}">
        <p14:creationId xmlns:p14="http://schemas.microsoft.com/office/powerpoint/2010/main" val="129500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is not the tool, your understanding of the statistical process and analysis is the tool. Not only statistical software</a:t>
            </a:r>
            <a:r>
              <a:rPr lang="en-US" baseline="0" dirty="0"/>
              <a:t> but more to data analysis software</a:t>
            </a:r>
            <a:endParaRPr lang="en-US" dirty="0"/>
          </a:p>
        </p:txBody>
      </p:sp>
      <p:sp>
        <p:nvSpPr>
          <p:cNvPr id="4" name="Slide Number Placeholder 3"/>
          <p:cNvSpPr>
            <a:spLocks noGrp="1"/>
          </p:cNvSpPr>
          <p:nvPr>
            <p:ph type="sldNum" sz="quarter" idx="10"/>
          </p:nvPr>
        </p:nvSpPr>
        <p:spPr/>
        <p:txBody>
          <a:bodyPr/>
          <a:lstStyle/>
          <a:p>
            <a:fld id="{4996471C-2D95-475A-B82B-0E06048CDA93}" type="slidenum">
              <a:rPr lang="en-US" smtClean="0"/>
              <a:t>4</a:t>
            </a:fld>
            <a:endParaRPr lang="en-US"/>
          </a:p>
        </p:txBody>
      </p:sp>
    </p:spTree>
    <p:extLst>
      <p:ext uri="{BB962C8B-B14F-4D97-AF65-F5344CB8AC3E}">
        <p14:creationId xmlns:p14="http://schemas.microsoft.com/office/powerpoint/2010/main" val="379596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Kebebasan</a:t>
            </a:r>
            <a:r>
              <a:rPr lang="en-US" dirty="0"/>
              <a:t> </a:t>
            </a:r>
            <a:r>
              <a:rPr lang="en-US" dirty="0" err="1"/>
              <a:t>buat</a:t>
            </a:r>
            <a:r>
              <a:rPr lang="en-US" dirty="0"/>
              <a:t> </a:t>
            </a:r>
            <a:r>
              <a:rPr lang="en-US" dirty="0" err="1"/>
              <a:t>menggunakan</a:t>
            </a:r>
            <a:r>
              <a:rPr lang="en-US" baseline="0" dirty="0"/>
              <a:t> </a:t>
            </a:r>
            <a:r>
              <a:rPr lang="en-US" baseline="0" dirty="0" err="1"/>
              <a:t>alat</a:t>
            </a:r>
            <a:endParaRPr lang="en-US" dirty="0"/>
          </a:p>
        </p:txBody>
      </p:sp>
      <p:sp>
        <p:nvSpPr>
          <p:cNvPr id="4" name="Slide Number Placeholder 3"/>
          <p:cNvSpPr>
            <a:spLocks noGrp="1"/>
          </p:cNvSpPr>
          <p:nvPr>
            <p:ph type="sldNum" sz="quarter" idx="10"/>
          </p:nvPr>
        </p:nvSpPr>
        <p:spPr/>
        <p:txBody>
          <a:bodyPr/>
          <a:lstStyle/>
          <a:p>
            <a:fld id="{4996471C-2D95-475A-B82B-0E06048CDA93}" type="slidenum">
              <a:rPr lang="en-US" smtClean="0"/>
              <a:t>6</a:t>
            </a:fld>
            <a:endParaRPr lang="en-US"/>
          </a:p>
        </p:txBody>
      </p:sp>
    </p:spTree>
    <p:extLst>
      <p:ext uri="{BB962C8B-B14F-4D97-AF65-F5344CB8AC3E}">
        <p14:creationId xmlns:p14="http://schemas.microsoft.com/office/powerpoint/2010/main" val="2354625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way to execute</a:t>
            </a:r>
            <a:r>
              <a:rPr lang="en-US" baseline="0" dirty="0"/>
              <a:t> the command in R. Through script or console</a:t>
            </a:r>
            <a:endParaRPr lang="en-US" dirty="0"/>
          </a:p>
        </p:txBody>
      </p:sp>
      <p:sp>
        <p:nvSpPr>
          <p:cNvPr id="4" name="Slide Number Placeholder 3"/>
          <p:cNvSpPr>
            <a:spLocks noGrp="1"/>
          </p:cNvSpPr>
          <p:nvPr>
            <p:ph type="sldNum" sz="quarter" idx="10"/>
          </p:nvPr>
        </p:nvSpPr>
        <p:spPr/>
        <p:txBody>
          <a:bodyPr/>
          <a:lstStyle/>
          <a:p>
            <a:fld id="{4996471C-2D95-475A-B82B-0E06048CDA93}" type="slidenum">
              <a:rPr lang="en-US" smtClean="0"/>
              <a:t>10</a:t>
            </a:fld>
            <a:endParaRPr lang="en-US"/>
          </a:p>
        </p:txBody>
      </p:sp>
    </p:spTree>
    <p:extLst>
      <p:ext uri="{BB962C8B-B14F-4D97-AF65-F5344CB8AC3E}">
        <p14:creationId xmlns:p14="http://schemas.microsoft.com/office/powerpoint/2010/main" val="270985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01/21/2020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01/21/2020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01/21/2020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01/21/2020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01/21/2020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01/21/2020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01/21/2020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01/21/2020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01/21/2020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hyperlink" Target="https://cran.r-project.org/index.html" TargetMode="External"/><Relationship Id="rId1" Type="http://schemas.openxmlformats.org/officeDocument/2006/relationships/slideLayout" Target="../slideLayouts/slideLayout2.xml"/><Relationship Id="rId6" Type="http://schemas.openxmlformats.org/officeDocument/2006/relationships/hyperlink" Target="https://statisticsglobe.com/r-functions-list/" TargetMode="External"/><Relationship Id="rId5" Type="http://schemas.openxmlformats.org/officeDocument/2006/relationships/hyperlink" Target="http://www.rstudio.com/ide" TargetMode="External"/><Relationship Id="rId4" Type="http://schemas.openxmlformats.org/officeDocument/2006/relationships/hyperlink" Target="https://www.rstudio.com/products/rstudio/download3/"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Practice session: Introduction to r</a:t>
            </a:r>
          </a:p>
        </p:txBody>
      </p:sp>
      <p:sp>
        <p:nvSpPr>
          <p:cNvPr id="3" name="Subtitle 2"/>
          <p:cNvSpPr>
            <a:spLocks noGrp="1"/>
          </p:cNvSpPr>
          <p:nvPr>
            <p:ph type="subTitle" idx="1"/>
          </p:nvPr>
        </p:nvSpPr>
        <p:spPr/>
        <p:txBody>
          <a:bodyPr/>
          <a:lstStyle/>
          <a:p>
            <a:r>
              <a:rPr lang="en-US" dirty="0"/>
              <a:t>Advanced Statistics</a:t>
            </a:r>
          </a:p>
          <a:p>
            <a:r>
              <a:rPr lang="en-US" dirty="0"/>
              <a:t>Ilham Fadhil N., Santi </a:t>
            </a:r>
            <a:r>
              <a:rPr lang="en-US" dirty="0" err="1"/>
              <a:t>Novani</a:t>
            </a:r>
            <a:r>
              <a:rPr lang="en-US" dirty="0"/>
              <a:t>, </a:t>
            </a:r>
            <a:r>
              <a:rPr lang="en-US" dirty="0" err="1"/>
              <a:t>Dianadewi</a:t>
            </a:r>
            <a:r>
              <a:rPr lang="en-US" dirty="0"/>
              <a:t> R.</a:t>
            </a:r>
          </a:p>
        </p:txBody>
      </p:sp>
    </p:spTree>
    <p:extLst>
      <p:ext uri="{BB962C8B-B14F-4D97-AF65-F5344CB8AC3E}">
        <p14:creationId xmlns:p14="http://schemas.microsoft.com/office/powerpoint/2010/main" val="42141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RStudio</a:t>
            </a:r>
            <a:r>
              <a:rPr lang="en-US" dirty="0"/>
              <a:t> environment</a:t>
            </a:r>
          </a:p>
        </p:txBody>
      </p:sp>
      <p:pic>
        <p:nvPicPr>
          <p:cNvPr id="4" name="Picture 3"/>
          <p:cNvPicPr>
            <a:picLocks noChangeAspect="1"/>
          </p:cNvPicPr>
          <p:nvPr/>
        </p:nvPicPr>
        <p:blipFill rotWithShape="1">
          <a:blip r:embed="rId3"/>
          <a:srcRect b="5091"/>
          <a:stretch/>
        </p:blipFill>
        <p:spPr>
          <a:xfrm>
            <a:off x="1604754" y="1715871"/>
            <a:ext cx="8848622" cy="4721658"/>
          </a:xfrm>
          <a:prstGeom prst="rect">
            <a:avLst/>
          </a:prstGeom>
        </p:spPr>
      </p:pic>
      <p:sp>
        <p:nvSpPr>
          <p:cNvPr id="5" name="TextBox 4"/>
          <p:cNvSpPr txBox="1"/>
          <p:nvPr/>
        </p:nvSpPr>
        <p:spPr>
          <a:xfrm>
            <a:off x="460427" y="5114925"/>
            <a:ext cx="995785" cy="400110"/>
          </a:xfrm>
          <a:prstGeom prst="rect">
            <a:avLst/>
          </a:prstGeom>
          <a:noFill/>
        </p:spPr>
        <p:txBody>
          <a:bodyPr wrap="none" rtlCol="0">
            <a:spAutoFit/>
          </a:bodyPr>
          <a:lstStyle/>
          <a:p>
            <a:r>
              <a:rPr lang="en-US" sz="2000" dirty="0">
                <a:solidFill>
                  <a:schemeClr val="accent1"/>
                </a:solidFill>
              </a:rPr>
              <a:t>console</a:t>
            </a:r>
          </a:p>
        </p:txBody>
      </p:sp>
      <p:sp>
        <p:nvSpPr>
          <p:cNvPr id="6" name="TextBox 5"/>
          <p:cNvSpPr txBox="1"/>
          <p:nvPr/>
        </p:nvSpPr>
        <p:spPr>
          <a:xfrm>
            <a:off x="460427" y="2986894"/>
            <a:ext cx="772969" cy="400110"/>
          </a:xfrm>
          <a:prstGeom prst="rect">
            <a:avLst/>
          </a:prstGeom>
          <a:noFill/>
        </p:spPr>
        <p:txBody>
          <a:bodyPr wrap="none" rtlCol="0">
            <a:spAutoFit/>
          </a:bodyPr>
          <a:lstStyle/>
          <a:p>
            <a:r>
              <a:rPr lang="en-US" sz="2000" dirty="0">
                <a:solidFill>
                  <a:schemeClr val="accent1"/>
                </a:solidFill>
              </a:rPr>
              <a:t>script</a:t>
            </a:r>
          </a:p>
        </p:txBody>
      </p:sp>
      <p:sp>
        <p:nvSpPr>
          <p:cNvPr id="8" name="TextBox 7"/>
          <p:cNvSpPr txBox="1"/>
          <p:nvPr/>
        </p:nvSpPr>
        <p:spPr>
          <a:xfrm>
            <a:off x="10618046" y="2872176"/>
            <a:ext cx="1355115" cy="400110"/>
          </a:xfrm>
          <a:prstGeom prst="rect">
            <a:avLst/>
          </a:prstGeom>
          <a:noFill/>
        </p:spPr>
        <p:txBody>
          <a:bodyPr wrap="none" rtlCol="0">
            <a:spAutoFit/>
          </a:bodyPr>
          <a:lstStyle/>
          <a:p>
            <a:r>
              <a:rPr lang="en-US" sz="2000" dirty="0">
                <a:solidFill>
                  <a:schemeClr val="accent1"/>
                </a:solidFill>
              </a:rPr>
              <a:t>Workspace</a:t>
            </a:r>
          </a:p>
        </p:txBody>
      </p:sp>
      <p:sp>
        <p:nvSpPr>
          <p:cNvPr id="9" name="TextBox 8"/>
          <p:cNvSpPr txBox="1"/>
          <p:nvPr/>
        </p:nvSpPr>
        <p:spPr>
          <a:xfrm>
            <a:off x="10601919" y="4914870"/>
            <a:ext cx="1387367" cy="400110"/>
          </a:xfrm>
          <a:prstGeom prst="rect">
            <a:avLst/>
          </a:prstGeom>
          <a:noFill/>
        </p:spPr>
        <p:txBody>
          <a:bodyPr wrap="none" rtlCol="0">
            <a:spAutoFit/>
          </a:bodyPr>
          <a:lstStyle/>
          <a:p>
            <a:r>
              <a:rPr lang="en-US" sz="2000" dirty="0">
                <a:solidFill>
                  <a:schemeClr val="accent1"/>
                </a:solidFill>
              </a:rPr>
              <a:t>Tab section</a:t>
            </a:r>
          </a:p>
        </p:txBody>
      </p:sp>
    </p:spTree>
    <p:extLst>
      <p:ext uri="{BB962C8B-B14F-4D97-AF65-F5344CB8AC3E}">
        <p14:creationId xmlns:p14="http://schemas.microsoft.com/office/powerpoint/2010/main" val="401790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sz="half" idx="1"/>
          </p:nvPr>
        </p:nvSpPr>
        <p:spPr>
          <a:xfrm>
            <a:off x="1142999" y="2057399"/>
            <a:ext cx="5636942" cy="4023360"/>
          </a:xfrm>
        </p:spPr>
        <p:txBody>
          <a:bodyPr>
            <a:normAutofit/>
          </a:bodyPr>
          <a:lstStyle/>
          <a:p>
            <a:r>
              <a:rPr lang="en-US" dirty="0"/>
              <a:t>Basic data type: </a:t>
            </a:r>
          </a:p>
          <a:p>
            <a:pPr lvl="1"/>
            <a:r>
              <a:rPr lang="en-US" dirty="0"/>
              <a:t>character: "a", "</a:t>
            </a:r>
            <a:r>
              <a:rPr lang="en-US" dirty="0" err="1"/>
              <a:t>swc</a:t>
            </a:r>
            <a:r>
              <a:rPr lang="en-US" dirty="0"/>
              <a:t>"</a:t>
            </a:r>
          </a:p>
          <a:p>
            <a:pPr lvl="1"/>
            <a:r>
              <a:rPr lang="en-US" dirty="0"/>
              <a:t>numeric (real or decimal) : 2, 15.5</a:t>
            </a:r>
          </a:p>
          <a:p>
            <a:pPr lvl="1"/>
            <a:r>
              <a:rPr lang="en-US" dirty="0"/>
              <a:t>integer: 2L (the L tells R to store this as an integer)</a:t>
            </a:r>
          </a:p>
          <a:p>
            <a:pPr lvl="1"/>
            <a:r>
              <a:rPr lang="en-US" dirty="0"/>
              <a:t>logical: TRUE, FALSE</a:t>
            </a:r>
          </a:p>
          <a:p>
            <a:pPr lvl="1"/>
            <a:r>
              <a:rPr lang="en-US" dirty="0"/>
              <a:t>complex: 1+4i (complex numbers with real and imaginary parts)</a:t>
            </a:r>
          </a:p>
          <a:p>
            <a:r>
              <a:rPr lang="en-US" dirty="0"/>
              <a:t>Examples…</a:t>
            </a:r>
          </a:p>
          <a:p>
            <a:pPr marL="45720" indent="0">
              <a:buNone/>
            </a:pPr>
            <a:r>
              <a:rPr lang="en-US" dirty="0"/>
              <a:t>	</a:t>
            </a:r>
          </a:p>
        </p:txBody>
      </p:sp>
      <p:pic>
        <p:nvPicPr>
          <p:cNvPr id="12" name="Content Placeholder 11">
            <a:extLst>
              <a:ext uri="{FF2B5EF4-FFF2-40B4-BE49-F238E27FC236}">
                <a16:creationId xmlns:a16="http://schemas.microsoft.com/office/drawing/2014/main" id="{DD32E109-4C6E-4A7E-9D41-5A3418CC9D42}"/>
              </a:ext>
            </a:extLst>
          </p:cNvPr>
          <p:cNvPicPr>
            <a:picLocks noGrp="1" noChangeAspect="1"/>
          </p:cNvPicPr>
          <p:nvPr>
            <p:ph sz="half" idx="2"/>
          </p:nvPr>
        </p:nvPicPr>
        <p:blipFill>
          <a:blip r:embed="rId2"/>
          <a:stretch>
            <a:fillRect/>
          </a:stretch>
        </p:blipFill>
        <p:spPr>
          <a:xfrm>
            <a:off x="6980663" y="340947"/>
            <a:ext cx="4382430" cy="5998962"/>
          </a:xfrm>
          <a:prstGeom prst="rect">
            <a:avLst/>
          </a:prstGeom>
        </p:spPr>
      </p:pic>
    </p:spTree>
    <p:extLst>
      <p:ext uri="{BB962C8B-B14F-4D97-AF65-F5344CB8AC3E}">
        <p14:creationId xmlns:p14="http://schemas.microsoft.com/office/powerpoint/2010/main" val="100974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609600"/>
            <a:ext cx="9875520" cy="1356360"/>
          </a:xfrm>
        </p:spPr>
        <p:txBody>
          <a:bodyPr/>
          <a:lstStyle/>
          <a:p>
            <a:r>
              <a:rPr lang="en-US" dirty="0"/>
              <a:t>Data Structures</a:t>
            </a:r>
          </a:p>
        </p:txBody>
      </p:sp>
      <p:sp>
        <p:nvSpPr>
          <p:cNvPr id="3" name="Content Placeholder 2"/>
          <p:cNvSpPr>
            <a:spLocks noGrp="1"/>
          </p:cNvSpPr>
          <p:nvPr>
            <p:ph sz="half" idx="1"/>
          </p:nvPr>
        </p:nvSpPr>
        <p:spPr>
          <a:xfrm>
            <a:off x="1142999" y="2057399"/>
            <a:ext cx="5636942" cy="4023360"/>
          </a:xfrm>
        </p:spPr>
        <p:txBody>
          <a:bodyPr>
            <a:normAutofit/>
          </a:bodyPr>
          <a:lstStyle/>
          <a:p>
            <a:r>
              <a:rPr lang="en-US" dirty="0"/>
              <a:t>Data structures in R: </a:t>
            </a:r>
          </a:p>
          <a:p>
            <a:pPr lvl="1"/>
            <a:r>
              <a:rPr lang="en-US" dirty="0"/>
              <a:t>    (atomic) vector</a:t>
            </a:r>
          </a:p>
          <a:p>
            <a:pPr lvl="1"/>
            <a:r>
              <a:rPr lang="en-US" dirty="0"/>
              <a:t>    list</a:t>
            </a:r>
          </a:p>
          <a:p>
            <a:pPr lvl="1"/>
            <a:r>
              <a:rPr lang="en-US" dirty="0"/>
              <a:t>    matrix</a:t>
            </a:r>
          </a:p>
          <a:p>
            <a:pPr lvl="1"/>
            <a:r>
              <a:rPr lang="en-US" dirty="0"/>
              <a:t>    data frame</a:t>
            </a:r>
          </a:p>
          <a:p>
            <a:r>
              <a:rPr lang="en-US" dirty="0"/>
              <a:t>Examples….</a:t>
            </a:r>
          </a:p>
          <a:p>
            <a:pPr marL="45720" indent="0">
              <a:buNone/>
            </a:pPr>
            <a:r>
              <a:rPr lang="en-US" dirty="0"/>
              <a:t>	</a:t>
            </a:r>
          </a:p>
        </p:txBody>
      </p:sp>
      <p:pic>
        <p:nvPicPr>
          <p:cNvPr id="6" name="Content Placeholder 5">
            <a:extLst>
              <a:ext uri="{FF2B5EF4-FFF2-40B4-BE49-F238E27FC236}">
                <a16:creationId xmlns:a16="http://schemas.microsoft.com/office/drawing/2014/main" id="{827E91D2-71D9-4B6C-9553-998C4732E803}"/>
              </a:ext>
            </a:extLst>
          </p:cNvPr>
          <p:cNvPicPr>
            <a:picLocks noGrp="1" noChangeAspect="1"/>
          </p:cNvPicPr>
          <p:nvPr>
            <p:ph sz="half" idx="2"/>
          </p:nvPr>
        </p:nvPicPr>
        <p:blipFill>
          <a:blip r:embed="rId2"/>
          <a:stretch>
            <a:fillRect/>
          </a:stretch>
        </p:blipFill>
        <p:spPr>
          <a:xfrm>
            <a:off x="5854390" y="975828"/>
            <a:ext cx="5899511" cy="5272571"/>
          </a:xfrm>
          <a:prstGeom prst="rect">
            <a:avLst/>
          </a:prstGeom>
        </p:spPr>
      </p:pic>
      <p:sp>
        <p:nvSpPr>
          <p:cNvPr id="7" name="Content Placeholder 12">
            <a:extLst>
              <a:ext uri="{FF2B5EF4-FFF2-40B4-BE49-F238E27FC236}">
                <a16:creationId xmlns:a16="http://schemas.microsoft.com/office/drawing/2014/main" id="{48486EEF-824A-424E-9C18-BB94154365AA}"/>
              </a:ext>
            </a:extLst>
          </p:cNvPr>
          <p:cNvSpPr txBox="1">
            <a:spLocks/>
          </p:cNvSpPr>
          <p:nvPr/>
        </p:nvSpPr>
        <p:spPr>
          <a:xfrm>
            <a:off x="5854390" y="559516"/>
            <a:ext cx="4754880" cy="402336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Vector</a:t>
            </a:r>
          </a:p>
        </p:txBody>
      </p:sp>
      <p:pic>
        <p:nvPicPr>
          <p:cNvPr id="4" name="Picture 3">
            <a:extLst>
              <a:ext uri="{FF2B5EF4-FFF2-40B4-BE49-F238E27FC236}">
                <a16:creationId xmlns:a16="http://schemas.microsoft.com/office/drawing/2014/main" id="{5E648C70-D6E3-4A1E-9D0F-FC343B7E54EA}"/>
              </a:ext>
            </a:extLst>
          </p:cNvPr>
          <p:cNvPicPr>
            <a:picLocks noChangeAspect="1"/>
          </p:cNvPicPr>
          <p:nvPr/>
        </p:nvPicPr>
        <p:blipFill>
          <a:blip r:embed="rId3"/>
          <a:stretch>
            <a:fillRect/>
          </a:stretch>
        </p:blipFill>
        <p:spPr>
          <a:xfrm>
            <a:off x="880430" y="4582876"/>
            <a:ext cx="3227930" cy="1737092"/>
          </a:xfrm>
          <a:prstGeom prst="rect">
            <a:avLst/>
          </a:prstGeom>
        </p:spPr>
      </p:pic>
    </p:spTree>
    <p:extLst>
      <p:ext uri="{BB962C8B-B14F-4D97-AF65-F5344CB8AC3E}">
        <p14:creationId xmlns:p14="http://schemas.microsoft.com/office/powerpoint/2010/main" val="392061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E471A22-08A6-4071-8D2D-59E75A2D57A0}"/>
              </a:ext>
            </a:extLst>
          </p:cNvPr>
          <p:cNvPicPr>
            <a:picLocks noGrp="1" noChangeAspect="1"/>
          </p:cNvPicPr>
          <p:nvPr>
            <p:ph sz="half" idx="2"/>
          </p:nvPr>
        </p:nvPicPr>
        <p:blipFill>
          <a:blip r:embed="rId2"/>
          <a:stretch>
            <a:fillRect/>
          </a:stretch>
        </p:blipFill>
        <p:spPr>
          <a:xfrm>
            <a:off x="579279" y="1522491"/>
            <a:ext cx="4245951" cy="4022725"/>
          </a:xfrm>
          <a:prstGeom prst="rect">
            <a:avLst/>
          </a:prstGeom>
        </p:spPr>
      </p:pic>
      <p:pic>
        <p:nvPicPr>
          <p:cNvPr id="10" name="Picture 9">
            <a:extLst>
              <a:ext uri="{FF2B5EF4-FFF2-40B4-BE49-F238E27FC236}">
                <a16:creationId xmlns:a16="http://schemas.microsoft.com/office/drawing/2014/main" id="{EDE28D71-6AE5-4AE9-8C52-41B26D27F31F}"/>
              </a:ext>
            </a:extLst>
          </p:cNvPr>
          <p:cNvPicPr>
            <a:picLocks noChangeAspect="1"/>
          </p:cNvPicPr>
          <p:nvPr/>
        </p:nvPicPr>
        <p:blipFill>
          <a:blip r:embed="rId3"/>
          <a:stretch>
            <a:fillRect/>
          </a:stretch>
        </p:blipFill>
        <p:spPr>
          <a:xfrm>
            <a:off x="579279" y="5595396"/>
            <a:ext cx="4548195" cy="319088"/>
          </a:xfrm>
          <a:prstGeom prst="rect">
            <a:avLst/>
          </a:prstGeom>
        </p:spPr>
      </p:pic>
      <p:sp>
        <p:nvSpPr>
          <p:cNvPr id="13" name="Content Placeholder 12">
            <a:extLst>
              <a:ext uri="{FF2B5EF4-FFF2-40B4-BE49-F238E27FC236}">
                <a16:creationId xmlns:a16="http://schemas.microsoft.com/office/drawing/2014/main" id="{5189ED79-BD97-49DE-9987-8347AE370937}"/>
              </a:ext>
            </a:extLst>
          </p:cNvPr>
          <p:cNvSpPr>
            <a:spLocks noGrp="1"/>
          </p:cNvSpPr>
          <p:nvPr>
            <p:ph sz="half" idx="1"/>
          </p:nvPr>
        </p:nvSpPr>
        <p:spPr>
          <a:xfrm>
            <a:off x="579279" y="1009185"/>
            <a:ext cx="4754880" cy="4023360"/>
          </a:xfrm>
        </p:spPr>
        <p:txBody>
          <a:bodyPr/>
          <a:lstStyle/>
          <a:p>
            <a:r>
              <a:rPr lang="en-US" dirty="0"/>
              <a:t>Matrix</a:t>
            </a:r>
          </a:p>
        </p:txBody>
      </p:sp>
      <p:sp>
        <p:nvSpPr>
          <p:cNvPr id="14" name="Content Placeholder 12">
            <a:extLst>
              <a:ext uri="{FF2B5EF4-FFF2-40B4-BE49-F238E27FC236}">
                <a16:creationId xmlns:a16="http://schemas.microsoft.com/office/drawing/2014/main" id="{6F236EB8-60B7-4EB2-82A9-4E459AACC5FA}"/>
              </a:ext>
            </a:extLst>
          </p:cNvPr>
          <p:cNvSpPr txBox="1">
            <a:spLocks/>
          </p:cNvSpPr>
          <p:nvPr/>
        </p:nvSpPr>
        <p:spPr>
          <a:xfrm>
            <a:off x="5127474" y="1009185"/>
            <a:ext cx="4754880" cy="402336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List</a:t>
            </a:r>
          </a:p>
        </p:txBody>
      </p:sp>
      <p:pic>
        <p:nvPicPr>
          <p:cNvPr id="3" name="Picture 2">
            <a:extLst>
              <a:ext uri="{FF2B5EF4-FFF2-40B4-BE49-F238E27FC236}">
                <a16:creationId xmlns:a16="http://schemas.microsoft.com/office/drawing/2014/main" id="{F5F3EFAB-3410-4487-9FD2-EECFEA5CA865}"/>
              </a:ext>
            </a:extLst>
          </p:cNvPr>
          <p:cNvPicPr>
            <a:picLocks noChangeAspect="1"/>
          </p:cNvPicPr>
          <p:nvPr/>
        </p:nvPicPr>
        <p:blipFill>
          <a:blip r:embed="rId4"/>
          <a:stretch>
            <a:fillRect/>
          </a:stretch>
        </p:blipFill>
        <p:spPr>
          <a:xfrm>
            <a:off x="5334159" y="1522491"/>
            <a:ext cx="6372225" cy="3362325"/>
          </a:xfrm>
          <a:prstGeom prst="rect">
            <a:avLst/>
          </a:prstGeom>
        </p:spPr>
      </p:pic>
    </p:spTree>
    <p:extLst>
      <p:ext uri="{BB962C8B-B14F-4D97-AF65-F5344CB8AC3E}">
        <p14:creationId xmlns:p14="http://schemas.microsoft.com/office/powerpoint/2010/main" val="195389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189ED79-BD97-49DE-9987-8347AE370937}"/>
              </a:ext>
            </a:extLst>
          </p:cNvPr>
          <p:cNvSpPr>
            <a:spLocks noGrp="1"/>
          </p:cNvSpPr>
          <p:nvPr>
            <p:ph sz="half" idx="1"/>
          </p:nvPr>
        </p:nvSpPr>
        <p:spPr>
          <a:xfrm>
            <a:off x="579279" y="1009185"/>
            <a:ext cx="4754880" cy="4023360"/>
          </a:xfrm>
        </p:spPr>
        <p:txBody>
          <a:bodyPr>
            <a:normAutofit/>
          </a:bodyPr>
          <a:lstStyle/>
          <a:p>
            <a:r>
              <a:rPr lang="en-US" sz="2800" dirty="0"/>
              <a:t>Data </a:t>
            </a:r>
            <a:r>
              <a:rPr lang="en-US" sz="3200" dirty="0"/>
              <a:t>frame</a:t>
            </a:r>
            <a:endParaRPr lang="en-US" sz="2800" dirty="0"/>
          </a:p>
        </p:txBody>
      </p:sp>
      <p:sp>
        <p:nvSpPr>
          <p:cNvPr id="4" name="Rectangle 1">
            <a:extLst>
              <a:ext uri="{FF2B5EF4-FFF2-40B4-BE49-F238E27FC236}">
                <a16:creationId xmlns:a16="http://schemas.microsoft.com/office/drawing/2014/main" id="{CDB0ACA9-7857-4500-8CF4-A57A76AC69BB}"/>
              </a:ext>
            </a:extLst>
          </p:cNvPr>
          <p:cNvSpPr>
            <a:spLocks noGrp="1" noChangeArrowheads="1"/>
          </p:cNvSpPr>
          <p:nvPr>
            <p:ph sz="half" idx="2"/>
          </p:nvPr>
        </p:nvSpPr>
        <p:spPr bwMode="auto">
          <a:xfrm>
            <a:off x="6857843" y="1151453"/>
            <a:ext cx="5007294"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mj-lt"/>
              </a:rPr>
              <a:t>Functions:</a:t>
            </a:r>
          </a:p>
          <a:p>
            <a:pPr marL="514350" lvl="1" indent="-285750" eaLnBrk="0" fontAlgn="base"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mj-lt"/>
              </a:rPr>
              <a:t>head() - shows first 6 rows </a:t>
            </a:r>
          </a:p>
          <a:p>
            <a:pPr marL="514350" lvl="1" indent="-285750" eaLnBrk="0" fontAlgn="base"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mj-lt"/>
              </a:rPr>
              <a:t>tail() - shows last 6 rows </a:t>
            </a:r>
          </a:p>
          <a:p>
            <a:pPr marL="514350" lvl="1" indent="-285750" eaLnBrk="0" fontAlgn="base"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mj-lt"/>
              </a:rPr>
              <a:t>dim() - returns the dimensions of data frame</a:t>
            </a:r>
          </a:p>
          <a:p>
            <a:pPr marL="514350" lvl="1" indent="-285750" eaLnBrk="0" fontAlgn="base" hangingPunct="0">
              <a:lnSpc>
                <a:spcPct val="100000"/>
              </a:lnSpc>
              <a:spcBef>
                <a:spcPct val="0"/>
              </a:spcBef>
              <a:spcAft>
                <a:spcPct val="0"/>
              </a:spcAft>
              <a:buClrTx/>
              <a:buSzTx/>
            </a:pPr>
            <a:r>
              <a:rPr kumimoji="0" lang="en-US" altLang="en-US" sz="2200" b="0" i="0" u="none" strike="noStrike" cap="none" normalizeH="0" baseline="0" dirty="0" err="1">
                <a:ln>
                  <a:noFill/>
                </a:ln>
                <a:solidFill>
                  <a:schemeClr val="tx1"/>
                </a:solidFill>
                <a:effectLst/>
                <a:latin typeface="+mj-lt"/>
              </a:rPr>
              <a:t>nrow</a:t>
            </a:r>
            <a:r>
              <a:rPr kumimoji="0" lang="en-US" altLang="en-US" sz="2200" b="0" i="0" u="none" strike="noStrike" cap="none" normalizeH="0" baseline="0" dirty="0">
                <a:ln>
                  <a:noFill/>
                </a:ln>
                <a:solidFill>
                  <a:schemeClr val="tx1"/>
                </a:solidFill>
                <a:effectLst/>
                <a:latin typeface="+mj-lt"/>
              </a:rPr>
              <a:t>() - number of rows </a:t>
            </a:r>
          </a:p>
          <a:p>
            <a:pPr marL="514350" lvl="1" indent="-285750" eaLnBrk="0" fontAlgn="base" hangingPunct="0">
              <a:lnSpc>
                <a:spcPct val="100000"/>
              </a:lnSpc>
              <a:spcBef>
                <a:spcPct val="0"/>
              </a:spcBef>
              <a:spcAft>
                <a:spcPct val="0"/>
              </a:spcAft>
              <a:buClrTx/>
              <a:buSzTx/>
            </a:pPr>
            <a:r>
              <a:rPr kumimoji="0" lang="en-US" altLang="en-US" sz="2200" b="0" i="0" u="none" strike="noStrike" cap="none" normalizeH="0" baseline="0" dirty="0" err="1">
                <a:ln>
                  <a:noFill/>
                </a:ln>
                <a:solidFill>
                  <a:schemeClr val="tx1"/>
                </a:solidFill>
                <a:effectLst/>
                <a:latin typeface="+mj-lt"/>
              </a:rPr>
              <a:t>ncol</a:t>
            </a:r>
            <a:r>
              <a:rPr kumimoji="0" lang="en-US" altLang="en-US" sz="2200" b="0" i="0" u="none" strike="noStrike" cap="none" normalizeH="0" baseline="0" dirty="0">
                <a:ln>
                  <a:noFill/>
                </a:ln>
                <a:solidFill>
                  <a:schemeClr val="tx1"/>
                </a:solidFill>
                <a:effectLst/>
                <a:latin typeface="+mj-lt"/>
              </a:rPr>
              <a:t>() - number of columns </a:t>
            </a:r>
          </a:p>
          <a:p>
            <a:pPr marL="514350" lvl="1" indent="-285750" eaLnBrk="0" fontAlgn="base"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mj-lt"/>
              </a:rPr>
              <a:t>str() - structure of data frame - name, type and preview of data in each column </a:t>
            </a:r>
          </a:p>
          <a:p>
            <a:pPr marL="514350" lvl="1" indent="-285750" eaLnBrk="0" fontAlgn="base"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mj-lt"/>
              </a:rPr>
              <a:t>names() or </a:t>
            </a:r>
            <a:r>
              <a:rPr kumimoji="0" lang="en-US" altLang="en-US" sz="2200" b="0" i="0" u="none" strike="noStrike" cap="none" normalizeH="0" baseline="0" dirty="0" err="1">
                <a:ln>
                  <a:noFill/>
                </a:ln>
                <a:solidFill>
                  <a:schemeClr val="tx1"/>
                </a:solidFill>
                <a:effectLst/>
                <a:latin typeface="+mj-lt"/>
              </a:rPr>
              <a:t>colnames</a:t>
            </a:r>
            <a:r>
              <a:rPr kumimoji="0" lang="en-US" altLang="en-US" sz="2200" b="0" i="0" u="none" strike="noStrike" cap="none" normalizeH="0" baseline="0" dirty="0">
                <a:ln>
                  <a:noFill/>
                </a:ln>
                <a:solidFill>
                  <a:schemeClr val="tx1"/>
                </a:solidFill>
                <a:effectLst/>
                <a:latin typeface="+mj-lt"/>
              </a:rPr>
              <a:t>() - both show the names attribute for a data frame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0F7C834E-BF13-4884-9BA1-B187AD2F152C}"/>
              </a:ext>
            </a:extLst>
          </p:cNvPr>
          <p:cNvPicPr>
            <a:picLocks noChangeAspect="1"/>
          </p:cNvPicPr>
          <p:nvPr/>
        </p:nvPicPr>
        <p:blipFill>
          <a:blip r:embed="rId2"/>
          <a:stretch>
            <a:fillRect/>
          </a:stretch>
        </p:blipFill>
        <p:spPr>
          <a:xfrm>
            <a:off x="449369" y="1698940"/>
            <a:ext cx="6577083" cy="3553284"/>
          </a:xfrm>
          <a:prstGeom prst="rect">
            <a:avLst/>
          </a:prstGeom>
        </p:spPr>
      </p:pic>
    </p:spTree>
    <p:extLst>
      <p:ext uri="{BB962C8B-B14F-4D97-AF65-F5344CB8AC3E}">
        <p14:creationId xmlns:p14="http://schemas.microsoft.com/office/powerpoint/2010/main" val="234844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command	</a:t>
            </a:r>
          </a:p>
        </p:txBody>
      </p:sp>
      <p:sp>
        <p:nvSpPr>
          <p:cNvPr id="3" name="Content Placeholder 2"/>
          <p:cNvSpPr>
            <a:spLocks noGrp="1"/>
          </p:cNvSpPr>
          <p:nvPr>
            <p:ph sz="half" idx="1"/>
          </p:nvPr>
        </p:nvSpPr>
        <p:spPr/>
        <p:txBody>
          <a:bodyPr>
            <a:normAutofit lnSpcReduction="10000"/>
          </a:bodyPr>
          <a:lstStyle/>
          <a:p>
            <a:r>
              <a:rPr lang="en-US" dirty="0"/>
              <a:t>Assignment notation</a:t>
            </a:r>
          </a:p>
          <a:p>
            <a:pPr lvl="1"/>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 &lt;-</a:t>
            </a:r>
            <a:r>
              <a:rPr lang="en-US" dirty="0">
                <a:solidFill>
                  <a:srgbClr val="000000"/>
                </a:solidFill>
                <a:latin typeface="Courier New" panose="02070309020205020404" pitchFamily="49" charset="0"/>
              </a:rPr>
              <a:t> command</a:t>
            </a:r>
          </a:p>
          <a:p>
            <a:pPr lvl="1"/>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 = </a:t>
            </a:r>
            <a:r>
              <a:rPr lang="en-US" dirty="0">
                <a:solidFill>
                  <a:srgbClr val="000000"/>
                </a:solidFill>
                <a:latin typeface="Courier New" panose="02070309020205020404" pitchFamily="49" charset="0"/>
              </a:rPr>
              <a:t>command </a:t>
            </a:r>
            <a:r>
              <a:rPr lang="en-US" dirty="0"/>
              <a:t> </a:t>
            </a:r>
          </a:p>
          <a:p>
            <a:r>
              <a:rPr lang="en-US" dirty="0"/>
              <a:t>Create vector</a:t>
            </a:r>
          </a:p>
          <a:p>
            <a:pPr lvl="1"/>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vector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t>
            </a:r>
            <a:r>
              <a:rPr lang="en-US" dirty="0">
                <a:solidFill>
                  <a:srgbClr val="8000FF"/>
                </a:solidFill>
                <a:latin typeface="Courier New" panose="02070309020205020404" pitchFamily="49" charset="0"/>
              </a:rPr>
              <a:t>numeric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length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r>
              <a:rPr lang="en-US" dirty="0"/>
              <a:t>Create list</a:t>
            </a:r>
          </a:p>
          <a:p>
            <a:pPr lvl="1"/>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TRUE</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a:t>
            </a: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endParaRPr lang="en-US" dirty="0"/>
          </a:p>
          <a:p>
            <a:r>
              <a:rPr lang="en-US" dirty="0"/>
              <a:t>Create matrix</a:t>
            </a:r>
          </a:p>
          <a:p>
            <a:pPr lvl="1"/>
            <a:r>
              <a:rPr lang="en-US" dirty="0" err="1">
                <a:solidFill>
                  <a:srgbClr val="8000FF"/>
                </a:solidFill>
                <a:latin typeface="Courier New" panose="02070309020205020404" pitchFamily="49" charset="0"/>
              </a:rPr>
              <a:t>rbind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lvl="1"/>
            <a:r>
              <a:rPr lang="en-US" dirty="0" err="1">
                <a:solidFill>
                  <a:srgbClr val="8000FF"/>
                </a:solidFill>
                <a:latin typeface="Courier New" panose="02070309020205020404" pitchFamily="49" charset="0"/>
              </a:rPr>
              <a:t>cbind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p:txBody>
      </p:sp>
      <p:sp>
        <p:nvSpPr>
          <p:cNvPr id="7" name="Content Placeholder 6"/>
          <p:cNvSpPr>
            <a:spLocks noGrp="1"/>
          </p:cNvSpPr>
          <p:nvPr>
            <p:ph sz="half" idx="2"/>
          </p:nvPr>
        </p:nvSpPr>
        <p:spPr/>
        <p:txBody>
          <a:bodyPr>
            <a:normAutofit lnSpcReduction="10000"/>
          </a:bodyPr>
          <a:lstStyle/>
          <a:p>
            <a:r>
              <a:rPr lang="en-US" dirty="0"/>
              <a:t> Pull up a documentation file</a:t>
            </a:r>
          </a:p>
          <a:p>
            <a:pPr lvl="1"/>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read.csv</a:t>
            </a:r>
            <a:endParaRPr lang="en-US" dirty="0"/>
          </a:p>
          <a:p>
            <a:r>
              <a:rPr lang="en-US" dirty="0"/>
              <a:t>Argumentation</a:t>
            </a:r>
          </a:p>
          <a:p>
            <a:pPr lvl="1"/>
            <a:r>
              <a:rPr lang="en-US" dirty="0" err="1">
                <a:solidFill>
                  <a:srgbClr val="8000FF"/>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read.csv</a:t>
            </a:r>
            <a:r>
              <a:rPr lang="en-US" b="1" dirty="0">
                <a:solidFill>
                  <a:srgbClr val="000080"/>
                </a:solidFill>
                <a:latin typeface="Courier New" panose="02070309020205020404" pitchFamily="49" charset="0"/>
              </a:rPr>
              <a:t>)</a:t>
            </a:r>
          </a:p>
          <a:p>
            <a:r>
              <a:rPr lang="en-US" dirty="0"/>
              <a:t>Delete object</a:t>
            </a:r>
          </a:p>
          <a:p>
            <a:pPr lvl="1"/>
            <a:r>
              <a:rPr lang="en-US" dirty="0" err="1">
                <a:solidFill>
                  <a:srgbClr val="8000FF"/>
                </a:solidFill>
                <a:latin typeface="Courier New" panose="02070309020205020404" pitchFamily="49" charset="0"/>
              </a:rPr>
              <a:t>rm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object </a:t>
            </a: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422571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import</a:t>
            </a:r>
          </a:p>
        </p:txBody>
      </p:sp>
      <p:sp>
        <p:nvSpPr>
          <p:cNvPr id="3" name="Content Placeholder 2"/>
          <p:cNvSpPr>
            <a:spLocks noGrp="1"/>
          </p:cNvSpPr>
          <p:nvPr>
            <p:ph idx="1"/>
          </p:nvPr>
        </p:nvSpPr>
        <p:spPr/>
        <p:txBody>
          <a:bodyPr/>
          <a:lstStyle/>
          <a:p>
            <a:r>
              <a:rPr lang="en-US" dirty="0"/>
              <a:t>File type (.</a:t>
            </a:r>
            <a:r>
              <a:rPr lang="en-US" dirty="0" err="1"/>
              <a:t>xls</a:t>
            </a:r>
            <a:r>
              <a:rPr lang="en-US" dirty="0"/>
              <a:t>, .</a:t>
            </a:r>
            <a:r>
              <a:rPr lang="en-US" dirty="0" err="1"/>
              <a:t>csv</a:t>
            </a:r>
            <a:r>
              <a:rPr lang="en-US" dirty="0"/>
              <a:t>, .txt, </a:t>
            </a:r>
            <a:r>
              <a:rPr lang="en-US" dirty="0" err="1"/>
              <a:t>etc</a:t>
            </a:r>
            <a:r>
              <a:rPr lang="en-US" dirty="0"/>
              <a:t>)</a:t>
            </a:r>
          </a:p>
          <a:p>
            <a:r>
              <a:rPr lang="en-US" dirty="0"/>
              <a:t>Command : </a:t>
            </a:r>
          </a:p>
          <a:p>
            <a:pPr lvl="1"/>
            <a:r>
              <a:rPr lang="en-US" dirty="0" err="1">
                <a:solidFill>
                  <a:srgbClr val="000000"/>
                </a:solidFill>
                <a:latin typeface="Courier New" panose="02070309020205020404" pitchFamily="49" charset="0"/>
              </a:rPr>
              <a:t>read.table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file</a:t>
            </a:r>
            <a:r>
              <a:rPr lang="en-US" dirty="0">
                <a:solidFill>
                  <a:srgbClr val="000000"/>
                </a:solidFill>
                <a:latin typeface="Courier New" panose="02070309020205020404" pitchFamily="49" charset="0"/>
              </a:rPr>
              <a:t>, header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FALSE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sep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dec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lvl="1"/>
            <a:r>
              <a:rPr lang="en-US" dirty="0">
                <a:solidFill>
                  <a:srgbClr val="000000"/>
                </a:solidFill>
                <a:latin typeface="Courier New" panose="02070309020205020404" pitchFamily="49" charset="0"/>
              </a:rPr>
              <a:t>read.csv </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file</a:t>
            </a:r>
            <a:r>
              <a:rPr lang="en-US" dirty="0">
                <a:solidFill>
                  <a:srgbClr val="000000"/>
                </a:solidFill>
                <a:latin typeface="Courier New" panose="02070309020205020404" pitchFamily="49" charset="0"/>
              </a:rPr>
              <a:t>, header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TRUE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sep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dec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effectLst/>
            </a:endParaRPr>
          </a:p>
        </p:txBody>
      </p:sp>
      <p:pic>
        <p:nvPicPr>
          <p:cNvPr id="4" name="Picture 3"/>
          <p:cNvPicPr>
            <a:picLocks noChangeAspect="1"/>
          </p:cNvPicPr>
          <p:nvPr/>
        </p:nvPicPr>
        <p:blipFill rotWithShape="1">
          <a:blip r:embed="rId2"/>
          <a:srcRect t="13750"/>
          <a:stretch/>
        </p:blipFill>
        <p:spPr>
          <a:xfrm>
            <a:off x="1143000" y="4543425"/>
            <a:ext cx="10005418" cy="328613"/>
          </a:xfrm>
          <a:prstGeom prst="rect">
            <a:avLst/>
          </a:prstGeom>
        </p:spPr>
      </p:pic>
    </p:spTree>
    <p:extLst>
      <p:ext uri="{BB962C8B-B14F-4D97-AF65-F5344CB8AC3E}">
        <p14:creationId xmlns:p14="http://schemas.microsoft.com/office/powerpoint/2010/main" val="3456858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data</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42999" y="2057400"/>
            <a:ext cx="8399413" cy="1557338"/>
          </a:xfrm>
          <a:prstGeom prst="rect">
            <a:avLst/>
          </a:prstGeom>
        </p:spPr>
      </p:pic>
      <p:pic>
        <p:nvPicPr>
          <p:cNvPr id="5" name="Picture 4"/>
          <p:cNvPicPr>
            <a:picLocks noChangeAspect="1"/>
          </p:cNvPicPr>
          <p:nvPr/>
        </p:nvPicPr>
        <p:blipFill>
          <a:blip r:embed="rId3"/>
          <a:stretch>
            <a:fillRect/>
          </a:stretch>
        </p:blipFill>
        <p:spPr>
          <a:xfrm>
            <a:off x="1142999" y="3683793"/>
            <a:ext cx="8399413" cy="1465430"/>
          </a:xfrm>
          <a:prstGeom prst="rect">
            <a:avLst/>
          </a:prstGeom>
        </p:spPr>
      </p:pic>
      <p:pic>
        <p:nvPicPr>
          <p:cNvPr id="6" name="Picture 5"/>
          <p:cNvPicPr>
            <a:picLocks noChangeAspect="1"/>
          </p:cNvPicPr>
          <p:nvPr/>
        </p:nvPicPr>
        <p:blipFill>
          <a:blip r:embed="rId4"/>
          <a:stretch>
            <a:fillRect/>
          </a:stretch>
        </p:blipFill>
        <p:spPr>
          <a:xfrm>
            <a:off x="1142999" y="5240663"/>
            <a:ext cx="1822237" cy="471488"/>
          </a:xfrm>
          <a:prstGeom prst="rect">
            <a:avLst/>
          </a:prstGeom>
        </p:spPr>
      </p:pic>
    </p:spTree>
    <p:extLst>
      <p:ext uri="{BB962C8B-B14F-4D97-AF65-F5344CB8AC3E}">
        <p14:creationId xmlns:p14="http://schemas.microsoft.com/office/powerpoint/2010/main" val="219465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data</a:t>
            </a:r>
          </a:p>
        </p:txBody>
      </p:sp>
      <p:sp>
        <p:nvSpPr>
          <p:cNvPr id="3" name="Content Placeholder 2"/>
          <p:cNvSpPr>
            <a:spLocks noGrp="1"/>
          </p:cNvSpPr>
          <p:nvPr>
            <p:ph idx="1"/>
          </p:nvPr>
        </p:nvSpPr>
        <p:spPr/>
        <p:txBody>
          <a:bodyPr>
            <a:normAutofit fontScale="92500" lnSpcReduction="10000"/>
          </a:bodyPr>
          <a:lstStyle/>
          <a:p>
            <a:r>
              <a:rPr lang="en-US" dirty="0"/>
              <a:t>Class</a:t>
            </a:r>
          </a:p>
          <a:p>
            <a:pPr lvl="1"/>
            <a:r>
              <a:rPr lang="en-US" dirty="0"/>
              <a:t>For examine the type of the object </a:t>
            </a:r>
          </a:p>
          <a:p>
            <a:pPr lvl="1">
              <a:buClr>
                <a:srgbClr val="4A66AC"/>
              </a:buClr>
            </a:pPr>
            <a:r>
              <a:rPr lang="en-US" b="1"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a:t>
            </a:r>
            <a:endParaRPr lang="en-US" dirty="0"/>
          </a:p>
          <a:p>
            <a:r>
              <a:rPr lang="en-US" dirty="0"/>
              <a:t>Head</a:t>
            </a:r>
          </a:p>
          <a:p>
            <a:pPr lvl="1"/>
            <a:r>
              <a:rPr lang="en-US" dirty="0"/>
              <a:t>Obtain the first several rows of a matrix or data frame</a:t>
            </a:r>
          </a:p>
          <a:p>
            <a:pPr lvl="1"/>
            <a:r>
              <a:rPr lang="en-US" b="1" dirty="0">
                <a:solidFill>
                  <a:srgbClr val="0000FF"/>
                </a:solidFill>
                <a:latin typeface="Courier New" panose="02070309020205020404" pitchFamily="49" charset="0"/>
              </a:rPr>
              <a:t>head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 ...</a:t>
            </a:r>
            <a:r>
              <a:rPr lang="en-US" b="1" dirty="0">
                <a:solidFill>
                  <a:srgbClr val="000080"/>
                </a:solidFill>
                <a:latin typeface="Courier New" panose="02070309020205020404" pitchFamily="49" charset="0"/>
              </a:rPr>
              <a:t>)</a:t>
            </a:r>
            <a:endParaRPr lang="en-US" dirty="0"/>
          </a:p>
          <a:p>
            <a:r>
              <a:rPr lang="en-US" dirty="0"/>
              <a:t>Tail</a:t>
            </a:r>
          </a:p>
          <a:p>
            <a:pPr lvl="1"/>
            <a:r>
              <a:rPr lang="en-US" dirty="0"/>
              <a:t>Obtain the last several rows of a matrix or data frame</a:t>
            </a:r>
          </a:p>
          <a:p>
            <a:pPr lvl="1"/>
            <a:r>
              <a:rPr lang="en-US" b="1" dirty="0">
                <a:solidFill>
                  <a:srgbClr val="0000FF"/>
                </a:solidFill>
                <a:latin typeface="Courier New" panose="02070309020205020404" pitchFamily="49" charset="0"/>
              </a:rPr>
              <a:t>tail</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 ...</a:t>
            </a:r>
            <a:r>
              <a:rPr lang="en-US" b="1" dirty="0">
                <a:solidFill>
                  <a:srgbClr val="000080"/>
                </a:solidFill>
                <a:latin typeface="Courier New" panose="02070309020205020404" pitchFamily="49" charset="0"/>
              </a:rPr>
              <a:t>)</a:t>
            </a:r>
          </a:p>
          <a:p>
            <a:r>
              <a:rPr lang="en-US" dirty="0"/>
              <a:t>Check for missing data</a:t>
            </a:r>
          </a:p>
          <a:p>
            <a:pPr lvl="1"/>
            <a:r>
              <a:rPr lang="en-US" dirty="0">
                <a:solidFill>
                  <a:srgbClr val="000000"/>
                </a:solidFill>
                <a:latin typeface="Courier New" panose="02070309020205020404" pitchFamily="49" charset="0"/>
              </a:rPr>
              <a:t>is.na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endParaRPr lang="en-US" dirty="0"/>
          </a:p>
          <a:p>
            <a:pPr lvl="1"/>
            <a:endParaRPr lang="en-US" b="1" dirty="0">
              <a:solidFill>
                <a:srgbClr val="000080"/>
              </a:solidFill>
              <a:latin typeface="Courier New" panose="02070309020205020404" pitchFamily="49" charset="0"/>
            </a:endParaRPr>
          </a:p>
        </p:txBody>
      </p:sp>
    </p:spTree>
    <p:extLst>
      <p:ext uri="{BB962C8B-B14F-4D97-AF65-F5344CB8AC3E}">
        <p14:creationId xmlns:p14="http://schemas.microsoft.com/office/powerpoint/2010/main" val="401068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data</a:t>
            </a:r>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1101672" y="4243388"/>
            <a:ext cx="6554090" cy="1385887"/>
          </a:xfrm>
          <a:prstGeom prst="rect">
            <a:avLst/>
          </a:prstGeom>
        </p:spPr>
      </p:pic>
      <p:pic>
        <p:nvPicPr>
          <p:cNvPr id="7" name="Picture 6"/>
          <p:cNvPicPr>
            <a:picLocks noChangeAspect="1"/>
          </p:cNvPicPr>
          <p:nvPr/>
        </p:nvPicPr>
        <p:blipFill>
          <a:blip r:embed="rId3"/>
          <a:stretch>
            <a:fillRect/>
          </a:stretch>
        </p:blipFill>
        <p:spPr>
          <a:xfrm>
            <a:off x="1097514" y="3393805"/>
            <a:ext cx="1540429" cy="581591"/>
          </a:xfrm>
          <a:prstGeom prst="rect">
            <a:avLst/>
          </a:prstGeom>
        </p:spPr>
      </p:pic>
      <p:pic>
        <p:nvPicPr>
          <p:cNvPr id="8" name="Picture 7"/>
          <p:cNvPicPr>
            <a:picLocks noChangeAspect="1"/>
          </p:cNvPicPr>
          <p:nvPr/>
        </p:nvPicPr>
        <p:blipFill>
          <a:blip r:embed="rId4"/>
          <a:stretch>
            <a:fillRect/>
          </a:stretch>
        </p:blipFill>
        <p:spPr>
          <a:xfrm>
            <a:off x="1097515" y="2057400"/>
            <a:ext cx="1585913" cy="514350"/>
          </a:xfrm>
          <a:prstGeom prst="rect">
            <a:avLst/>
          </a:prstGeom>
        </p:spPr>
      </p:pic>
      <p:pic>
        <p:nvPicPr>
          <p:cNvPr id="9" name="Picture 8"/>
          <p:cNvPicPr>
            <a:picLocks noChangeAspect="1"/>
          </p:cNvPicPr>
          <p:nvPr/>
        </p:nvPicPr>
        <p:blipFill>
          <a:blip r:embed="rId5"/>
          <a:stretch>
            <a:fillRect/>
          </a:stretch>
        </p:blipFill>
        <p:spPr>
          <a:xfrm>
            <a:off x="1097514" y="2728433"/>
            <a:ext cx="1585913" cy="508689"/>
          </a:xfrm>
          <a:prstGeom prst="rect">
            <a:avLst/>
          </a:prstGeom>
        </p:spPr>
      </p:pic>
    </p:spTree>
    <p:extLst>
      <p:ext uri="{BB962C8B-B14F-4D97-AF65-F5344CB8AC3E}">
        <p14:creationId xmlns:p14="http://schemas.microsoft.com/office/powerpoint/2010/main" val="216909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1070335"/>
            <a:ext cx="5199926" cy="1443269"/>
          </a:xfrm>
        </p:spPr>
        <p:txBody>
          <a:bodyPr>
            <a:normAutofit/>
          </a:bodyPr>
          <a:lstStyle/>
          <a:p>
            <a:r>
              <a:rPr lang="en-US" sz="4000"/>
              <a:t>How to work with data</a:t>
            </a:r>
          </a:p>
        </p:txBody>
      </p:sp>
      <p:sp>
        <p:nvSpPr>
          <p:cNvPr id="3" name="Content Placeholder 2"/>
          <p:cNvSpPr>
            <a:spLocks noGrp="1"/>
          </p:cNvSpPr>
          <p:nvPr>
            <p:ph idx="1"/>
          </p:nvPr>
        </p:nvSpPr>
        <p:spPr>
          <a:xfrm>
            <a:off x="1143002" y="2546430"/>
            <a:ext cx="5084178" cy="3549570"/>
          </a:xfrm>
        </p:spPr>
        <p:txBody>
          <a:bodyPr>
            <a:normAutofit/>
          </a:bodyPr>
          <a:lstStyle/>
          <a:p>
            <a:r>
              <a:rPr lang="en-US" sz="2400" dirty="0"/>
              <a:t>Imagine you are a carpenter. You want to create a state of the art sculpture. What are </a:t>
            </a:r>
            <a:r>
              <a:rPr lang="en-US" sz="2400" b="1" dirty="0"/>
              <a:t>the required</a:t>
            </a:r>
            <a:r>
              <a:rPr lang="en-US" sz="2400" dirty="0"/>
              <a:t> </a:t>
            </a:r>
            <a:r>
              <a:rPr lang="en-US" sz="2400" b="1" dirty="0"/>
              <a:t>things </a:t>
            </a:r>
            <a:r>
              <a:rPr lang="en-US" sz="2400" dirty="0"/>
              <a:t>you should know and master to accomplish your goal?</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243" r="22787" b="-2"/>
          <a:stretch/>
        </p:blipFill>
        <p:spPr>
          <a:xfrm>
            <a:off x="6636743" y="1238487"/>
            <a:ext cx="4741120" cy="449306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744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data</a:t>
            </a:r>
          </a:p>
        </p:txBody>
      </p:sp>
      <p:sp>
        <p:nvSpPr>
          <p:cNvPr id="3" name="Content Placeholder 2"/>
          <p:cNvSpPr>
            <a:spLocks noGrp="1"/>
          </p:cNvSpPr>
          <p:nvPr>
            <p:ph idx="1"/>
          </p:nvPr>
        </p:nvSpPr>
        <p:spPr>
          <a:xfrm>
            <a:off x="1143000" y="2057399"/>
            <a:ext cx="9872871" cy="3786189"/>
          </a:xfrm>
        </p:spPr>
        <p:txBody>
          <a:bodyPr>
            <a:normAutofit fontScale="92500" lnSpcReduction="10000"/>
          </a:bodyPr>
          <a:lstStyle/>
          <a:p>
            <a:r>
              <a:rPr lang="en-US" dirty="0"/>
              <a:t>dim</a:t>
            </a:r>
          </a:p>
          <a:p>
            <a:pPr lvl="1"/>
            <a:r>
              <a:rPr lang="en-US" dirty="0"/>
              <a:t>Retrieve or set the dimension of an object.</a:t>
            </a:r>
          </a:p>
          <a:p>
            <a:pPr lvl="1">
              <a:buClr>
                <a:srgbClr val="4A66AC"/>
              </a:buClr>
            </a:pPr>
            <a:r>
              <a:rPr lang="en-US" b="1" dirty="0">
                <a:solidFill>
                  <a:srgbClr val="0000FF"/>
                </a:solidFill>
                <a:latin typeface="Courier New" panose="02070309020205020404" pitchFamily="49" charset="0"/>
              </a:rPr>
              <a:t>dim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a:t>
            </a:r>
            <a:endParaRPr lang="en-US" dirty="0"/>
          </a:p>
          <a:p>
            <a:r>
              <a:rPr lang="en-US" dirty="0" err="1"/>
              <a:t>nrow</a:t>
            </a:r>
            <a:r>
              <a:rPr lang="en-US" dirty="0"/>
              <a:t> and </a:t>
            </a:r>
            <a:r>
              <a:rPr lang="en-US" dirty="0" err="1"/>
              <a:t>ncol</a:t>
            </a:r>
            <a:endParaRPr lang="en-US" dirty="0"/>
          </a:p>
          <a:p>
            <a:pPr lvl="1"/>
            <a:r>
              <a:rPr lang="en-US" dirty="0" err="1"/>
              <a:t>nrow</a:t>
            </a:r>
            <a:r>
              <a:rPr lang="en-US" dirty="0"/>
              <a:t> and </a:t>
            </a:r>
            <a:r>
              <a:rPr lang="en-US" dirty="0" err="1"/>
              <a:t>ncol</a:t>
            </a:r>
            <a:r>
              <a:rPr lang="en-US" dirty="0"/>
              <a:t> return the number of rows or columns</a:t>
            </a:r>
          </a:p>
          <a:p>
            <a:pPr lvl="1"/>
            <a:r>
              <a:rPr lang="en-US" b="1" dirty="0" err="1">
                <a:solidFill>
                  <a:srgbClr val="0000FF"/>
                </a:solidFill>
                <a:latin typeface="Courier New" panose="02070309020205020404" pitchFamily="49" charset="0"/>
              </a:rPr>
              <a:t>nrow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a:t>
            </a:r>
            <a:endParaRPr lang="en-US" dirty="0"/>
          </a:p>
          <a:p>
            <a:pPr lvl="1"/>
            <a:r>
              <a:rPr lang="en-US" b="1" dirty="0" err="1">
                <a:solidFill>
                  <a:srgbClr val="0000FF"/>
                </a:solidFill>
                <a:latin typeface="Courier New" panose="02070309020205020404" pitchFamily="49" charset="0"/>
              </a:rPr>
              <a:t>ncol</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a:t>
            </a:r>
            <a:endParaRPr lang="en-US" dirty="0"/>
          </a:p>
          <a:p>
            <a:r>
              <a:rPr lang="en-US" dirty="0"/>
              <a:t>Table</a:t>
            </a:r>
          </a:p>
          <a:p>
            <a:pPr lvl="1"/>
            <a:r>
              <a:rPr lang="en-US" dirty="0"/>
              <a:t>cross-classifying factors to build a contingency table of the counts at each combination of factor levels</a:t>
            </a:r>
          </a:p>
          <a:p>
            <a:pPr lvl="1">
              <a:buClr>
                <a:srgbClr val="4A66AC"/>
              </a:buClr>
            </a:pPr>
            <a:r>
              <a:rPr lang="en-US" dirty="0"/>
              <a:t>   </a:t>
            </a:r>
            <a:r>
              <a:rPr lang="en-US" b="1" dirty="0">
                <a:solidFill>
                  <a:srgbClr val="0000FF"/>
                </a:solidFill>
                <a:latin typeface="Courier New" panose="02070309020205020404" pitchFamily="49" charset="0"/>
              </a:rPr>
              <a:t>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object$variable1, object$variable2</a:t>
            </a:r>
            <a:r>
              <a:rPr lang="en-US" b="1" dirty="0">
                <a:solidFill>
                  <a:srgbClr val="000080"/>
                </a:solidFill>
                <a:latin typeface="Courier New" panose="02070309020205020404" pitchFamily="49" charset="0"/>
              </a:rPr>
              <a:t>)</a:t>
            </a:r>
          </a:p>
          <a:p>
            <a:pPr marL="274320" lvl="1" indent="0">
              <a:buClr>
                <a:srgbClr val="4A66AC"/>
              </a:buClr>
              <a:buNone/>
            </a:pPr>
            <a:endParaRPr lang="en-US" dirty="0">
              <a:solidFill>
                <a:srgbClr val="4A66AC"/>
              </a:solidFill>
            </a:endParaRPr>
          </a:p>
        </p:txBody>
      </p:sp>
    </p:spTree>
    <p:extLst>
      <p:ext uri="{BB962C8B-B14F-4D97-AF65-F5344CB8AC3E}">
        <p14:creationId xmlns:p14="http://schemas.microsoft.com/office/powerpoint/2010/main" val="527904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data</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43000" y="1742122"/>
            <a:ext cx="7689801" cy="2163128"/>
          </a:xfrm>
          <a:prstGeom prst="rect">
            <a:avLst/>
          </a:prstGeom>
        </p:spPr>
      </p:pic>
      <p:pic>
        <p:nvPicPr>
          <p:cNvPr id="5" name="Picture 4"/>
          <p:cNvPicPr>
            <a:picLocks noChangeAspect="1"/>
          </p:cNvPicPr>
          <p:nvPr/>
        </p:nvPicPr>
        <p:blipFill>
          <a:blip r:embed="rId3"/>
          <a:stretch>
            <a:fillRect/>
          </a:stretch>
        </p:blipFill>
        <p:spPr>
          <a:xfrm>
            <a:off x="1143000" y="3996690"/>
            <a:ext cx="6700838" cy="2423259"/>
          </a:xfrm>
          <a:prstGeom prst="rect">
            <a:avLst/>
          </a:prstGeom>
        </p:spPr>
      </p:pic>
    </p:spTree>
    <p:extLst>
      <p:ext uri="{BB962C8B-B14F-4D97-AF65-F5344CB8AC3E}">
        <p14:creationId xmlns:p14="http://schemas.microsoft.com/office/powerpoint/2010/main" val="972157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data</a:t>
            </a:r>
          </a:p>
        </p:txBody>
      </p:sp>
      <p:sp>
        <p:nvSpPr>
          <p:cNvPr id="3" name="Content Placeholder 2"/>
          <p:cNvSpPr>
            <a:spLocks noGrp="1"/>
          </p:cNvSpPr>
          <p:nvPr>
            <p:ph idx="1"/>
          </p:nvPr>
        </p:nvSpPr>
        <p:spPr/>
        <p:txBody>
          <a:bodyPr>
            <a:normAutofit/>
          </a:bodyPr>
          <a:lstStyle/>
          <a:p>
            <a:r>
              <a:rPr lang="en-US" dirty="0"/>
              <a:t>summary</a:t>
            </a:r>
          </a:p>
          <a:p>
            <a:pPr lvl="1"/>
            <a:r>
              <a:rPr lang="en-US" dirty="0"/>
              <a:t>Provide brief descriptive statistics on the data frame or matrix</a:t>
            </a:r>
          </a:p>
          <a:p>
            <a:pPr lvl="1"/>
            <a:r>
              <a:rPr lang="en-US" b="1" dirty="0">
                <a:solidFill>
                  <a:srgbClr val="0000FF"/>
                </a:solidFill>
                <a:latin typeface="Courier New" panose="02070309020205020404" pitchFamily="49" charset="0"/>
              </a:rPr>
              <a:t>summary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 ...</a:t>
            </a:r>
            <a:r>
              <a:rPr lang="en-US" b="1" dirty="0">
                <a:solidFill>
                  <a:srgbClr val="000080"/>
                </a:solidFill>
                <a:latin typeface="Courier New" panose="02070309020205020404" pitchFamily="49" charset="0"/>
              </a:rPr>
              <a:t>)</a:t>
            </a:r>
            <a:endParaRPr lang="en-US" dirty="0"/>
          </a:p>
          <a:p>
            <a:r>
              <a:rPr lang="en-US" dirty="0" err="1"/>
              <a:t>str</a:t>
            </a:r>
            <a:endParaRPr lang="en-US" dirty="0"/>
          </a:p>
          <a:p>
            <a:pPr lvl="1"/>
            <a:r>
              <a:rPr lang="en-US" dirty="0"/>
              <a:t>Compactly display the internal structure of an R object</a:t>
            </a:r>
          </a:p>
          <a:p>
            <a:pPr lvl="1"/>
            <a:r>
              <a:rPr lang="en-US" b="1" dirty="0" err="1">
                <a:solidFill>
                  <a:srgbClr val="0000FF"/>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 ...</a:t>
            </a:r>
            <a:r>
              <a:rPr lang="en-US" b="1" dirty="0">
                <a:solidFill>
                  <a:srgbClr val="000080"/>
                </a:solidFill>
                <a:latin typeface="Courier New" panose="02070309020205020404" pitchFamily="49" charset="0"/>
              </a:rPr>
              <a:t>)</a:t>
            </a:r>
            <a:endParaRPr lang="en-US" dirty="0"/>
          </a:p>
        </p:txBody>
      </p:sp>
    </p:spTree>
    <p:extLst>
      <p:ext uri="{BB962C8B-B14F-4D97-AF65-F5344CB8AC3E}">
        <p14:creationId xmlns:p14="http://schemas.microsoft.com/office/powerpoint/2010/main" val="2055799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a:t>
            </a:r>
          </a:p>
        </p:txBody>
      </p:sp>
      <p:sp>
        <p:nvSpPr>
          <p:cNvPr id="3" name="Content Placeholder 2"/>
          <p:cNvSpPr>
            <a:spLocks noGrp="1"/>
          </p:cNvSpPr>
          <p:nvPr>
            <p:ph idx="1"/>
          </p:nvPr>
        </p:nvSpPr>
        <p:spPr/>
        <p:txBody>
          <a:bodyPr/>
          <a:lstStyle/>
          <a:p>
            <a:r>
              <a:rPr lang="en-US" dirty="0"/>
              <a:t>Histogram</a:t>
            </a:r>
          </a:p>
          <a:p>
            <a:r>
              <a:rPr lang="en-US" dirty="0"/>
              <a:t>Scatter plot</a:t>
            </a:r>
          </a:p>
          <a:p>
            <a:r>
              <a:rPr lang="en-US" dirty="0"/>
              <a:t>Box plot</a:t>
            </a:r>
          </a:p>
          <a:p>
            <a:r>
              <a:rPr lang="en-US" dirty="0"/>
              <a:t>Data distribution</a:t>
            </a:r>
          </a:p>
        </p:txBody>
      </p:sp>
    </p:spTree>
    <p:extLst>
      <p:ext uri="{BB962C8B-B14F-4D97-AF65-F5344CB8AC3E}">
        <p14:creationId xmlns:p14="http://schemas.microsoft.com/office/powerpoint/2010/main" val="2889661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a:t>
            </a:r>
          </a:p>
        </p:txBody>
      </p:sp>
      <p:sp>
        <p:nvSpPr>
          <p:cNvPr id="3" name="Content Placeholder 2"/>
          <p:cNvSpPr>
            <a:spLocks noGrp="1"/>
          </p:cNvSpPr>
          <p:nvPr>
            <p:ph idx="1"/>
          </p:nvPr>
        </p:nvSpPr>
        <p:spPr/>
        <p:txBody>
          <a:bodyPr/>
          <a:lstStyle/>
          <a:p>
            <a:r>
              <a:rPr lang="en-US" dirty="0"/>
              <a:t>Histogram</a:t>
            </a:r>
          </a:p>
          <a:p>
            <a:pPr lvl="1"/>
            <a:r>
              <a:rPr lang="en-US" dirty="0" err="1">
                <a:solidFill>
                  <a:srgbClr val="8000FF"/>
                </a:solidFill>
                <a:latin typeface="Courier New" panose="02070309020205020404" pitchFamily="49" charset="0"/>
              </a:rPr>
              <a:t>hist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dirty="0" err="1">
                <a:solidFill>
                  <a:srgbClr val="000000"/>
                </a:solidFill>
                <a:latin typeface="Courier New" panose="02070309020205020404" pitchFamily="49" charset="0"/>
              </a:rPr>
              <a:t>xlab</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col</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lvl="1"/>
            <a:endParaRPr lang="en-US" dirty="0"/>
          </a:p>
        </p:txBody>
      </p:sp>
      <p:pic>
        <p:nvPicPr>
          <p:cNvPr id="5" name="Picture 4"/>
          <p:cNvPicPr>
            <a:picLocks noChangeAspect="1"/>
          </p:cNvPicPr>
          <p:nvPr/>
        </p:nvPicPr>
        <p:blipFill>
          <a:blip r:embed="rId2"/>
          <a:stretch>
            <a:fillRect/>
          </a:stretch>
        </p:blipFill>
        <p:spPr>
          <a:xfrm>
            <a:off x="2821044" y="2714625"/>
            <a:ext cx="6391941" cy="3900723"/>
          </a:xfrm>
          <a:prstGeom prst="rect">
            <a:avLst/>
          </a:prstGeom>
        </p:spPr>
      </p:pic>
    </p:spTree>
    <p:extLst>
      <p:ext uri="{BB962C8B-B14F-4D97-AF65-F5344CB8AC3E}">
        <p14:creationId xmlns:p14="http://schemas.microsoft.com/office/powerpoint/2010/main" val="218312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a:t>
            </a:r>
          </a:p>
        </p:txBody>
      </p:sp>
      <p:sp>
        <p:nvSpPr>
          <p:cNvPr id="3" name="Content Placeholder 2"/>
          <p:cNvSpPr>
            <a:spLocks noGrp="1"/>
          </p:cNvSpPr>
          <p:nvPr>
            <p:ph idx="1"/>
          </p:nvPr>
        </p:nvSpPr>
        <p:spPr/>
        <p:txBody>
          <a:bodyPr/>
          <a:lstStyle/>
          <a:p>
            <a:r>
              <a:rPr lang="en-US" dirty="0"/>
              <a:t>Scatter Plot</a:t>
            </a:r>
          </a:p>
          <a:p>
            <a:pPr lvl="1"/>
            <a:r>
              <a:rPr lang="en-US" dirty="0">
                <a:solidFill>
                  <a:srgbClr val="8000FF"/>
                </a:solidFill>
                <a:latin typeface="Courier New" panose="02070309020205020404" pitchFamily="49" charset="0"/>
              </a:rPr>
              <a:t>plot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dirty="0" err="1">
                <a:solidFill>
                  <a:srgbClr val="000000"/>
                </a:solidFill>
                <a:latin typeface="Courier New" panose="02070309020205020404" pitchFamily="49" charset="0"/>
              </a:rPr>
              <a:t>xlab</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ylab</a:t>
            </a:r>
            <a:r>
              <a:rPr lang="en-US" dirty="0">
                <a:solidFill>
                  <a:srgbClr val="000000"/>
                </a:solidFill>
                <a:latin typeface="Courier New" panose="02070309020205020404" pitchFamily="49" charset="0"/>
              </a:rPr>
              <a:t> =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col</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lvl="1"/>
            <a:endParaRPr lang="en-US" dirty="0"/>
          </a:p>
        </p:txBody>
      </p:sp>
      <p:pic>
        <p:nvPicPr>
          <p:cNvPr id="6" name="Picture 5"/>
          <p:cNvPicPr>
            <a:picLocks noChangeAspect="1"/>
          </p:cNvPicPr>
          <p:nvPr/>
        </p:nvPicPr>
        <p:blipFill>
          <a:blip r:embed="rId2"/>
          <a:stretch>
            <a:fillRect/>
          </a:stretch>
        </p:blipFill>
        <p:spPr>
          <a:xfrm>
            <a:off x="2919855" y="2700338"/>
            <a:ext cx="6324158" cy="3859357"/>
          </a:xfrm>
          <a:prstGeom prst="rect">
            <a:avLst/>
          </a:prstGeom>
        </p:spPr>
      </p:pic>
    </p:spTree>
    <p:extLst>
      <p:ext uri="{BB962C8B-B14F-4D97-AF65-F5344CB8AC3E}">
        <p14:creationId xmlns:p14="http://schemas.microsoft.com/office/powerpoint/2010/main" val="2039027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a:t>
            </a:r>
          </a:p>
        </p:txBody>
      </p:sp>
      <p:sp>
        <p:nvSpPr>
          <p:cNvPr id="3" name="Content Placeholder 2"/>
          <p:cNvSpPr>
            <a:spLocks noGrp="1"/>
          </p:cNvSpPr>
          <p:nvPr>
            <p:ph idx="1"/>
          </p:nvPr>
        </p:nvSpPr>
        <p:spPr>
          <a:xfrm>
            <a:off x="680224" y="1711712"/>
            <a:ext cx="10961649" cy="4038600"/>
          </a:xfrm>
        </p:spPr>
        <p:txBody>
          <a:bodyPr/>
          <a:lstStyle/>
          <a:p>
            <a:r>
              <a:rPr lang="en-US" dirty="0"/>
              <a:t>Data distribution</a:t>
            </a:r>
          </a:p>
          <a:p>
            <a:pPr lvl="1"/>
            <a:r>
              <a:rPr lang="en-US" dirty="0">
                <a:solidFill>
                  <a:srgbClr val="8000FF"/>
                </a:solidFill>
                <a:latin typeface="Courier New" panose="02070309020205020404" pitchFamily="49" charset="0"/>
              </a:rPr>
              <a:t>plot</a:t>
            </a:r>
            <a:r>
              <a:rPr lang="en-US" b="1" dirty="0">
                <a:solidFill>
                  <a:srgbClr val="000080"/>
                </a:solidFill>
                <a:latin typeface="Courier New" panose="02070309020205020404" pitchFamily="49" charset="0"/>
              </a:rPr>
              <a:t>(density(</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xlab</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ylab</a:t>
            </a:r>
            <a:r>
              <a:rPr lang="en-US" dirty="0">
                <a:solidFill>
                  <a:srgbClr val="000000"/>
                </a:solidFill>
                <a:latin typeface="Courier New" panose="02070309020205020404" pitchFamily="49" charset="0"/>
              </a:rPr>
              <a:t> =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col</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p>
          <a:p>
            <a:pPr lvl="1"/>
            <a:r>
              <a:rPr lang="en-US" b="1" dirty="0">
                <a:solidFill>
                  <a:srgbClr val="000080"/>
                </a:solidFill>
                <a:latin typeface="Courier New" panose="02070309020205020404" pitchFamily="49" charset="0"/>
              </a:rPr>
              <a:t>polygon(density(x), </a:t>
            </a:r>
            <a:r>
              <a:rPr lang="en-US" b="1" dirty="0" err="1">
                <a:solidFill>
                  <a:srgbClr val="000080"/>
                </a:solidFill>
                <a:latin typeface="Courier New" panose="02070309020205020404" pitchFamily="49" charset="0"/>
              </a:rPr>
              <a:t>xlab</a:t>
            </a:r>
            <a:r>
              <a:rPr lang="en-US" b="1" dirty="0">
                <a:solidFill>
                  <a:srgbClr val="000080"/>
                </a:solidFill>
                <a:latin typeface="Courier New" panose="02070309020205020404" pitchFamily="49" charset="0"/>
              </a:rPr>
              <a:t> = “ ", </a:t>
            </a:r>
            <a:r>
              <a:rPr lang="en-US" b="1" dirty="0" err="1">
                <a:solidFill>
                  <a:srgbClr val="000080"/>
                </a:solidFill>
                <a:latin typeface="Courier New" panose="02070309020205020404" pitchFamily="49" charset="0"/>
              </a:rPr>
              <a:t>ylab</a:t>
            </a:r>
            <a:r>
              <a:rPr lang="en-US" b="1" dirty="0">
                <a:solidFill>
                  <a:srgbClr val="000080"/>
                </a:solidFill>
                <a:latin typeface="Courier New" panose="02070309020205020404" pitchFamily="49" charset="0"/>
              </a:rPr>
              <a:t> = “ ", main = “ ", col = “ ")</a:t>
            </a:r>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3334214" y="2888166"/>
            <a:ext cx="5692417" cy="3473833"/>
          </a:xfrm>
          <a:prstGeom prst="rect">
            <a:avLst/>
          </a:prstGeom>
        </p:spPr>
      </p:pic>
    </p:spTree>
    <p:extLst>
      <p:ext uri="{BB962C8B-B14F-4D97-AF65-F5344CB8AC3E}">
        <p14:creationId xmlns:p14="http://schemas.microsoft.com/office/powerpoint/2010/main" val="212506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a:t>
            </a:r>
          </a:p>
        </p:txBody>
      </p:sp>
      <p:sp>
        <p:nvSpPr>
          <p:cNvPr id="3" name="Content Placeholder 2"/>
          <p:cNvSpPr>
            <a:spLocks noGrp="1"/>
          </p:cNvSpPr>
          <p:nvPr>
            <p:ph idx="1"/>
          </p:nvPr>
        </p:nvSpPr>
        <p:spPr/>
        <p:txBody>
          <a:bodyPr/>
          <a:lstStyle/>
          <a:p>
            <a:r>
              <a:rPr lang="en-US" dirty="0"/>
              <a:t>Box plot</a:t>
            </a:r>
          </a:p>
          <a:p>
            <a:pPr lvl="1"/>
            <a:r>
              <a:rPr lang="en-US" dirty="0">
                <a:solidFill>
                  <a:srgbClr val="8000FF"/>
                </a:solidFill>
                <a:latin typeface="Courier New" panose="02070309020205020404" pitchFamily="49" charset="0"/>
              </a:rPr>
              <a:t>boxplot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dirty="0" err="1">
                <a:solidFill>
                  <a:srgbClr val="000000"/>
                </a:solidFill>
                <a:latin typeface="Courier New" panose="02070309020205020404" pitchFamily="49" charset="0"/>
              </a:rPr>
              <a:t>xlab</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ylab</a:t>
            </a:r>
            <a:r>
              <a:rPr lang="en-US" dirty="0">
                <a:solidFill>
                  <a:srgbClr val="000000"/>
                </a:solidFill>
                <a:latin typeface="Courier New" panose="02070309020205020404" pitchFamily="49" charset="0"/>
              </a:rPr>
              <a:t> =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col</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lvl="1"/>
            <a:endParaRPr lang="en-US" dirty="0"/>
          </a:p>
        </p:txBody>
      </p:sp>
      <p:pic>
        <p:nvPicPr>
          <p:cNvPr id="4" name="Picture 3"/>
          <p:cNvPicPr>
            <a:picLocks noChangeAspect="1"/>
          </p:cNvPicPr>
          <p:nvPr/>
        </p:nvPicPr>
        <p:blipFill rotWithShape="1">
          <a:blip r:embed="rId2"/>
          <a:srcRect b="20165"/>
          <a:stretch/>
        </p:blipFill>
        <p:spPr>
          <a:xfrm>
            <a:off x="3036545" y="2844377"/>
            <a:ext cx="5571429" cy="3343063"/>
          </a:xfrm>
          <a:prstGeom prst="rect">
            <a:avLst/>
          </a:prstGeom>
        </p:spPr>
      </p:pic>
    </p:spTree>
    <p:extLst>
      <p:ext uri="{BB962C8B-B14F-4D97-AF65-F5344CB8AC3E}">
        <p14:creationId xmlns:p14="http://schemas.microsoft.com/office/powerpoint/2010/main" val="140592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a:t>
            </a:r>
          </a:p>
        </p:txBody>
      </p:sp>
      <p:pic>
        <p:nvPicPr>
          <p:cNvPr id="4" name="Content Placeholder 3"/>
          <p:cNvPicPr>
            <a:picLocks noGrp="1" noChangeAspect="1"/>
          </p:cNvPicPr>
          <p:nvPr>
            <p:ph idx="1"/>
          </p:nvPr>
        </p:nvPicPr>
        <p:blipFill>
          <a:blip r:embed="rId2"/>
          <a:stretch>
            <a:fillRect/>
          </a:stretch>
        </p:blipFill>
        <p:spPr>
          <a:xfrm>
            <a:off x="2586037" y="1965960"/>
            <a:ext cx="7315200" cy="4464147"/>
          </a:xfrm>
          <a:prstGeom prst="rect">
            <a:avLst/>
          </a:prstGeom>
        </p:spPr>
      </p:pic>
    </p:spTree>
    <p:extLst>
      <p:ext uri="{BB962C8B-B14F-4D97-AF65-F5344CB8AC3E}">
        <p14:creationId xmlns:p14="http://schemas.microsoft.com/office/powerpoint/2010/main" val="2993042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commands and function	</a:t>
            </a:r>
          </a:p>
        </p:txBody>
      </p:sp>
      <p:sp>
        <p:nvSpPr>
          <p:cNvPr id="3" name="Content Placeholder 2"/>
          <p:cNvSpPr>
            <a:spLocks noGrp="1"/>
          </p:cNvSpPr>
          <p:nvPr>
            <p:ph sz="half" idx="1"/>
          </p:nvPr>
        </p:nvSpPr>
        <p:spPr/>
        <p:txBody>
          <a:bodyPr>
            <a:normAutofit lnSpcReduction="10000"/>
          </a:bodyPr>
          <a:lstStyle/>
          <a:p>
            <a:r>
              <a:rPr lang="en-US" dirty="0"/>
              <a:t>Create subset</a:t>
            </a:r>
          </a:p>
          <a:p>
            <a:pPr lvl="1"/>
            <a:r>
              <a:rPr lang="en-US" dirty="0">
                <a:solidFill>
                  <a:srgbClr val="000000"/>
                </a:solidFill>
                <a:latin typeface="Courier New" panose="02070309020205020404" pitchFamily="49" charset="0"/>
              </a:rPr>
              <a:t>object[…]</a:t>
            </a:r>
          </a:p>
          <a:p>
            <a:pPr lvl="1"/>
            <a:r>
              <a:rPr lang="en-US" dirty="0"/>
              <a:t>Subset( )</a:t>
            </a:r>
          </a:p>
          <a:p>
            <a:r>
              <a:rPr lang="en-US" dirty="0"/>
              <a:t>For loop (</a:t>
            </a:r>
            <a:r>
              <a:rPr lang="en-US" dirty="0" err="1"/>
              <a:t>iterasi</a:t>
            </a:r>
            <a:r>
              <a:rPr lang="en-US" dirty="0"/>
              <a:t>)</a:t>
            </a:r>
          </a:p>
          <a:p>
            <a:pPr lvl="1"/>
            <a:r>
              <a:rPr lang="en-US" dirty="0">
                <a:solidFill>
                  <a:srgbClr val="000000"/>
                </a:solidFill>
                <a:latin typeface="Courier New" panose="02070309020205020404" pitchFamily="49" charset="0"/>
              </a:rPr>
              <a:t>for (… in …) { … } </a:t>
            </a:r>
            <a:endParaRPr lang="en-US" dirty="0"/>
          </a:p>
          <a:p>
            <a:r>
              <a:rPr lang="en-US" dirty="0"/>
              <a:t>Apply function to data frame</a:t>
            </a:r>
          </a:p>
          <a:p>
            <a:pPr lvl="1"/>
            <a:r>
              <a:rPr lang="en-US" dirty="0">
                <a:solidFill>
                  <a:srgbClr val="000000"/>
                </a:solidFill>
                <a:latin typeface="Courier New" panose="02070309020205020404" pitchFamily="49" charset="0"/>
              </a:rPr>
              <a:t>apply(x, margin, function)</a:t>
            </a:r>
          </a:p>
          <a:p>
            <a:pPr lvl="1"/>
            <a:r>
              <a:rPr lang="en-US" dirty="0"/>
              <a:t>Margin 1 is row, margin 2 is column</a:t>
            </a:r>
          </a:p>
          <a:p>
            <a:r>
              <a:rPr lang="en-US" dirty="0"/>
              <a:t>Create matrix</a:t>
            </a:r>
          </a:p>
          <a:p>
            <a:pPr lvl="1"/>
            <a:r>
              <a:rPr lang="en-US" dirty="0">
                <a:solidFill>
                  <a:srgbClr val="8000FF"/>
                </a:solidFill>
                <a:latin typeface="Courier New" panose="02070309020205020404" pitchFamily="49" charset="0"/>
              </a:rPr>
              <a:t>matrix</a:t>
            </a:r>
            <a:r>
              <a:rPr lang="en-US" b="1" dirty="0">
                <a:solidFill>
                  <a:srgbClr val="000080"/>
                </a:solidFill>
                <a:latin typeface="Courier New" panose="02070309020205020404" pitchFamily="49" charset="0"/>
              </a:rPr>
              <a:t>(seq(),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lvl="1"/>
            <a:r>
              <a:rPr lang="en-US" dirty="0">
                <a:solidFill>
                  <a:srgbClr val="8000FF"/>
                </a:solidFill>
                <a:latin typeface="Courier New" panose="02070309020205020404" pitchFamily="49" charset="0"/>
              </a:rPr>
              <a:t>matrix</a:t>
            </a:r>
            <a:r>
              <a:rPr lang="en-US" b="1" dirty="0">
                <a:solidFill>
                  <a:srgbClr val="000080"/>
                </a:solidFill>
                <a:latin typeface="Courier New" panose="02070309020205020404" pitchFamily="49" charset="0"/>
              </a:rPr>
              <a:t>(rep(),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p:txBody>
      </p:sp>
      <p:sp>
        <p:nvSpPr>
          <p:cNvPr id="7" name="Content Placeholder 6"/>
          <p:cNvSpPr>
            <a:spLocks noGrp="1"/>
          </p:cNvSpPr>
          <p:nvPr>
            <p:ph sz="half" idx="2"/>
          </p:nvPr>
        </p:nvSpPr>
        <p:spPr/>
        <p:txBody>
          <a:bodyPr>
            <a:normAutofit lnSpcReduction="10000"/>
          </a:bodyPr>
          <a:lstStyle/>
          <a:p>
            <a:r>
              <a:rPr lang="en-US" dirty="0"/>
              <a:t>More about applying function to data frame</a:t>
            </a:r>
          </a:p>
          <a:p>
            <a:pPr lvl="1"/>
            <a:r>
              <a:rPr lang="en-US" dirty="0" err="1"/>
              <a:t>lapply</a:t>
            </a:r>
            <a:r>
              <a:rPr lang="en-US" dirty="0"/>
              <a:t>()</a:t>
            </a:r>
          </a:p>
          <a:p>
            <a:pPr lvl="1"/>
            <a:r>
              <a:rPr lang="en-US" dirty="0" err="1"/>
              <a:t>sapply</a:t>
            </a:r>
            <a:r>
              <a:rPr lang="en-US" dirty="0"/>
              <a:t>()</a:t>
            </a:r>
          </a:p>
          <a:p>
            <a:pPr lvl="1"/>
            <a:r>
              <a:rPr lang="en-US" dirty="0" err="1"/>
              <a:t>tapply</a:t>
            </a:r>
            <a:r>
              <a:rPr lang="en-US" dirty="0"/>
              <a:t>() </a:t>
            </a:r>
          </a:p>
          <a:p>
            <a:pPr lvl="1"/>
            <a:r>
              <a:rPr lang="en-US" dirty="0" err="1"/>
              <a:t>mapply</a:t>
            </a:r>
            <a:r>
              <a:rPr lang="en-US" dirty="0"/>
              <a:t>()</a:t>
            </a:r>
          </a:p>
          <a:p>
            <a:r>
              <a:rPr lang="en-US" dirty="0"/>
              <a:t>Create function</a:t>
            </a:r>
          </a:p>
          <a:p>
            <a:pPr lvl="1"/>
            <a:r>
              <a:rPr lang="en-US" dirty="0"/>
              <a:t>function name &lt;- function(…) { … }</a:t>
            </a:r>
          </a:p>
          <a:p>
            <a:r>
              <a:rPr lang="en-US" dirty="0"/>
              <a:t>Rescale data (how to rescale to become between 0 and 1 for each column?</a:t>
            </a:r>
          </a:p>
          <a:p>
            <a:pPr lvl="1"/>
            <a:r>
              <a:rPr lang="en-US" dirty="0"/>
              <a:t>See </a:t>
            </a:r>
            <a:r>
              <a:rPr lang="en-US"/>
              <a:t>the exercise</a:t>
            </a:r>
            <a:endParaRPr lang="en-US" dirty="0"/>
          </a:p>
          <a:p>
            <a:endParaRPr lang="en-US" dirty="0"/>
          </a:p>
        </p:txBody>
      </p:sp>
    </p:spTree>
    <p:extLst>
      <p:ext uri="{BB962C8B-B14F-4D97-AF65-F5344CB8AC3E}">
        <p14:creationId xmlns:p14="http://schemas.microsoft.com/office/powerpoint/2010/main" val="51556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work with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8328799"/>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39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644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software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05515" y="2415799"/>
            <a:ext cx="1178718" cy="117871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356" y="4126706"/>
            <a:ext cx="2970574" cy="10780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636" y="3879281"/>
            <a:ext cx="1514807" cy="132545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7738" y="4105160"/>
            <a:ext cx="2649912" cy="109957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9555" y="2554303"/>
            <a:ext cx="2639149" cy="90170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1618" y="2369733"/>
            <a:ext cx="3657600" cy="1143000"/>
          </a:xfrm>
          <a:prstGeom prst="rect">
            <a:avLst/>
          </a:prstGeom>
        </p:spPr>
      </p:pic>
      <p:sp>
        <p:nvSpPr>
          <p:cNvPr id="10" name="TextBox 9"/>
          <p:cNvSpPr txBox="1"/>
          <p:nvPr/>
        </p:nvSpPr>
        <p:spPr>
          <a:xfrm>
            <a:off x="8562719" y="5628006"/>
            <a:ext cx="2666114" cy="461665"/>
          </a:xfrm>
          <a:prstGeom prst="rect">
            <a:avLst/>
          </a:prstGeom>
          <a:noFill/>
        </p:spPr>
        <p:txBody>
          <a:bodyPr wrap="none" rtlCol="0">
            <a:spAutoFit/>
          </a:bodyPr>
          <a:lstStyle/>
          <a:p>
            <a:r>
              <a:rPr lang="en-US" sz="2400" b="1" dirty="0">
                <a:solidFill>
                  <a:schemeClr val="accent1"/>
                </a:solidFill>
              </a:rPr>
              <a:t>And many more….</a:t>
            </a:r>
          </a:p>
        </p:txBody>
      </p:sp>
    </p:spTree>
    <p:extLst>
      <p:ext uri="{BB962C8B-B14F-4D97-AF65-F5344CB8AC3E}">
        <p14:creationId xmlns:p14="http://schemas.microsoft.com/office/powerpoint/2010/main" val="394591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07064" y="609600"/>
            <a:ext cx="6993914" cy="1356360"/>
          </a:xfrm>
        </p:spPr>
        <p:txBody>
          <a:bodyPr>
            <a:normAutofit/>
          </a:bodyPr>
          <a:lstStyle/>
          <a:p>
            <a:r>
              <a:rPr lang="en-US" dirty="0"/>
              <a:t>What is R?</a:t>
            </a:r>
          </a:p>
        </p:txBody>
      </p:sp>
      <p:sp>
        <p:nvSpPr>
          <p:cNvPr id="3" name="Content Placeholder 2"/>
          <p:cNvSpPr>
            <a:spLocks noGrp="1"/>
          </p:cNvSpPr>
          <p:nvPr>
            <p:ph idx="1"/>
          </p:nvPr>
        </p:nvSpPr>
        <p:spPr>
          <a:xfrm>
            <a:off x="707064" y="2057400"/>
            <a:ext cx="6993914" cy="4038600"/>
          </a:xfrm>
        </p:spPr>
        <p:txBody>
          <a:bodyPr>
            <a:normAutofit/>
          </a:bodyPr>
          <a:lstStyle/>
          <a:p>
            <a:r>
              <a:rPr lang="en-US" dirty="0"/>
              <a:t>R is a language and environment for statistical computing and graphics. It is a GNU project which is similar to the S language and environment which was developed at Bell Laboratories (formerly AT&amp;T, now Lucent Technologies) by John Chambers and colleagues</a:t>
            </a:r>
          </a:p>
          <a:p>
            <a:r>
              <a:rPr lang="en-US" dirty="0"/>
              <a:t>Creator: Ross </a:t>
            </a:r>
            <a:r>
              <a:rPr lang="en-US" dirty="0" err="1"/>
              <a:t>Ihaka</a:t>
            </a:r>
            <a:r>
              <a:rPr lang="en-US" dirty="0"/>
              <a:t> and Robert Gentleman, University of Auckland, New Zealand and the R foundation</a:t>
            </a:r>
          </a:p>
          <a:p>
            <a:r>
              <a:rPr lang="en-US" dirty="0"/>
              <a:t>Year released : 1995</a:t>
            </a:r>
          </a:p>
        </p:txBody>
      </p:sp>
      <p:pic>
        <p:nvPicPr>
          <p:cNvPr id="7" name="Graphic 6" descr="Quotes">
            <a:extLst>
              <a:ext uri="{FF2B5EF4-FFF2-40B4-BE49-F238E27FC236}">
                <a16:creationId xmlns:a16="http://schemas.microsoft.com/office/drawing/2014/main" id="{3034DE69-5587-408D-A2B6-28502A5F5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5610" y="1860302"/>
            <a:ext cx="3135414" cy="3135414"/>
          </a:xfrm>
          <a:prstGeom prst="rect">
            <a:avLst/>
          </a:prstGeom>
        </p:spPr>
      </p:pic>
    </p:spTree>
    <p:extLst>
      <p:ext uri="{BB962C8B-B14F-4D97-AF65-F5344CB8AC3E}">
        <p14:creationId xmlns:p14="http://schemas.microsoft.com/office/powerpoint/2010/main" val="212999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56360"/>
          </a:xfrm>
        </p:spPr>
        <p:txBody>
          <a:bodyPr/>
          <a:lstStyle/>
          <a:p>
            <a:r>
              <a:rPr lang="en-US"/>
              <a:t>Why R?</a:t>
            </a:r>
            <a:endParaRPr lang="en-US" dirty="0"/>
          </a:p>
        </p:txBody>
      </p:sp>
      <p:sp>
        <p:nvSpPr>
          <p:cNvPr id="3" name="Content Placeholder 2"/>
          <p:cNvSpPr>
            <a:spLocks noGrp="1"/>
          </p:cNvSpPr>
          <p:nvPr>
            <p:ph idx="1"/>
          </p:nvPr>
        </p:nvSpPr>
        <p:spPr>
          <a:xfrm>
            <a:off x="1143000" y="2057400"/>
            <a:ext cx="9872871" cy="4038600"/>
          </a:xfrm>
        </p:spPr>
        <p:txBody>
          <a:bodyPr/>
          <a:lstStyle/>
          <a:p>
            <a:r>
              <a:rPr lang="en-US" b="1"/>
              <a:t>Purpose and usability</a:t>
            </a:r>
          </a:p>
          <a:p>
            <a:pPr lvl="1"/>
            <a:r>
              <a:rPr lang="en-US"/>
              <a:t>R has been used in academics and research for a long time. Today, its fining its way into commercial applications as well. See R as the open-source counterpart of SAS</a:t>
            </a:r>
          </a:p>
          <a:p>
            <a:pPr lvl="1"/>
            <a:r>
              <a:rPr lang="en-US"/>
              <a:t>R has advanced graphical capabilities thanks to for examples packages like ggplot2, googleVis, and rCharts</a:t>
            </a:r>
          </a:p>
          <a:p>
            <a:pPr lvl="1"/>
            <a:r>
              <a:rPr lang="en-US"/>
              <a:t>Due to its open-source nature, R has a large and supportive community. The latest techniques are developed and released quickly</a:t>
            </a:r>
          </a:p>
          <a:p>
            <a:pPr lvl="1"/>
            <a:r>
              <a:rPr lang="en-US"/>
              <a:t>Learn the nut and bolts of the statistical analysis rather than using one solution for all approach</a:t>
            </a:r>
          </a:p>
          <a:p>
            <a:endParaRPr lang="en-US" dirty="0"/>
          </a:p>
        </p:txBody>
      </p:sp>
    </p:spTree>
    <p:extLst>
      <p:ext uri="{BB962C8B-B14F-4D97-AF65-F5344CB8AC3E}">
        <p14:creationId xmlns:p14="http://schemas.microsoft.com/office/powerpoint/2010/main" val="3827458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1994534" y="1794508"/>
            <a:ext cx="8563929" cy="383636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15965" y="1794507"/>
            <a:ext cx="8521066" cy="3836363"/>
          </a:xfrm>
          <a:prstGeom prst="rect">
            <a:avLst/>
          </a:prstGeom>
        </p:spPr>
      </p:pic>
    </p:spTree>
    <p:extLst>
      <p:ext uri="{BB962C8B-B14F-4D97-AF65-F5344CB8AC3E}">
        <p14:creationId xmlns:p14="http://schemas.microsoft.com/office/powerpoint/2010/main" val="112620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a:t>
            </a:r>
          </a:p>
        </p:txBody>
      </p:sp>
      <p:sp>
        <p:nvSpPr>
          <p:cNvPr id="3" name="Content Placeholder 2"/>
          <p:cNvSpPr>
            <a:spLocks noGrp="1"/>
          </p:cNvSpPr>
          <p:nvPr>
            <p:ph idx="1"/>
          </p:nvPr>
        </p:nvSpPr>
        <p:spPr/>
        <p:txBody>
          <a:bodyPr/>
          <a:lstStyle/>
          <a:p>
            <a:r>
              <a:rPr lang="en-US" dirty="0"/>
              <a:t>Install R (</a:t>
            </a:r>
            <a:r>
              <a:rPr lang="en-US" dirty="0">
                <a:hlinkClick r:id="rId2"/>
              </a:rPr>
              <a:t>link</a:t>
            </a:r>
            <a:r>
              <a:rPr lang="en-US" dirty="0"/>
              <a:t>) : </a:t>
            </a:r>
            <a:r>
              <a:rPr lang="en-US" dirty="0">
                <a:hlinkClick r:id="rId3"/>
              </a:rPr>
              <a:t>https://www.r-project.org</a:t>
            </a:r>
            <a:endParaRPr lang="en-US" dirty="0"/>
          </a:p>
          <a:p>
            <a:r>
              <a:rPr lang="en-US" dirty="0"/>
              <a:t>Install </a:t>
            </a:r>
            <a:r>
              <a:rPr lang="en-US" dirty="0" err="1"/>
              <a:t>Rstudio</a:t>
            </a:r>
            <a:r>
              <a:rPr lang="en-US" dirty="0"/>
              <a:t> desktop (</a:t>
            </a:r>
            <a:r>
              <a:rPr lang="en-US" dirty="0">
                <a:hlinkClick r:id="rId4"/>
              </a:rPr>
              <a:t>link</a:t>
            </a:r>
            <a:r>
              <a:rPr lang="en-US" dirty="0"/>
              <a:t>) : </a:t>
            </a:r>
            <a:r>
              <a:rPr lang="en-US" sz="2400" dirty="0">
                <a:hlinkClick r:id="rId5"/>
              </a:rPr>
              <a:t>http://www.rstudio.com/ide</a:t>
            </a:r>
            <a:endParaRPr lang="en-US" sz="2400" dirty="0"/>
          </a:p>
          <a:p>
            <a:endParaRPr lang="en-US" sz="2400" dirty="0"/>
          </a:p>
          <a:p>
            <a:r>
              <a:rPr lang="en-US" sz="2400" dirty="0"/>
              <a:t>Reference</a:t>
            </a:r>
          </a:p>
          <a:p>
            <a:pPr lvl="1"/>
            <a:r>
              <a:rPr lang="en-US" dirty="0"/>
              <a:t>R-function list: </a:t>
            </a:r>
            <a:r>
              <a:rPr lang="en-US" dirty="0">
                <a:hlinkClick r:id="rId6"/>
              </a:rPr>
              <a:t>https://statisticsglobe.com/r-functions-list/</a:t>
            </a:r>
            <a:endParaRPr lang="en-US" dirty="0"/>
          </a:p>
          <a:p>
            <a:pPr marL="274320" lvl="1" indent="0">
              <a:buNone/>
            </a:pPr>
            <a:endParaRPr lang="en-US" dirty="0"/>
          </a:p>
        </p:txBody>
      </p:sp>
    </p:spTree>
    <p:extLst>
      <p:ext uri="{BB962C8B-B14F-4D97-AF65-F5344CB8AC3E}">
        <p14:creationId xmlns:p14="http://schemas.microsoft.com/office/powerpoint/2010/main" val="155067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73628092"/>
              </p:ext>
            </p:extLst>
          </p:nvPr>
        </p:nvGraphicFramePr>
        <p:xfrm>
          <a:off x="1789112" y="84825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15315095"/>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1088</Words>
  <Application>Microsoft Office PowerPoint</Application>
  <PresentationFormat>Widescreen</PresentationFormat>
  <Paragraphs>175</Paragraphs>
  <Slides>30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Corbel</vt:lpstr>
      <vt:lpstr>Courier New</vt:lpstr>
      <vt:lpstr>Basis</vt:lpstr>
      <vt:lpstr>Practice session: Introduction to r</vt:lpstr>
      <vt:lpstr>How to work with data</vt:lpstr>
      <vt:lpstr>How to work with data</vt:lpstr>
      <vt:lpstr>Statistical software</vt:lpstr>
      <vt:lpstr>What is R?</vt:lpstr>
      <vt:lpstr>Why R?</vt:lpstr>
      <vt:lpstr>Why R?</vt:lpstr>
      <vt:lpstr>Requirement</vt:lpstr>
      <vt:lpstr>PowerPoint Presentation</vt:lpstr>
      <vt:lpstr>RStudio environment</vt:lpstr>
      <vt:lpstr>Data type</vt:lpstr>
      <vt:lpstr>Data Structures</vt:lpstr>
      <vt:lpstr>PowerPoint Presentation</vt:lpstr>
      <vt:lpstr>PowerPoint Presentation</vt:lpstr>
      <vt:lpstr>Basic command </vt:lpstr>
      <vt:lpstr>Data import</vt:lpstr>
      <vt:lpstr>Looking at data</vt:lpstr>
      <vt:lpstr>Looking at data</vt:lpstr>
      <vt:lpstr>Looking at data</vt:lpstr>
      <vt:lpstr>Looking at data</vt:lpstr>
      <vt:lpstr>Looking at data</vt:lpstr>
      <vt:lpstr>Looking at data</vt:lpstr>
      <vt:lpstr>Visualizing data</vt:lpstr>
      <vt:lpstr>Visualizing data</vt:lpstr>
      <vt:lpstr>Visualizing data</vt:lpstr>
      <vt:lpstr>Visualizing data</vt:lpstr>
      <vt:lpstr>Visualizing data</vt:lpstr>
      <vt:lpstr>Visualizing data</vt:lpstr>
      <vt:lpstr>More complex commands and function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session: Introduction to r</dc:title>
  <dc:creator>hp</dc:creator>
  <cp:lastModifiedBy>diana</cp:lastModifiedBy>
  <cp:revision>18</cp:revision>
  <dcterms:created xsi:type="dcterms:W3CDTF">2020-01-21T07:15:01Z</dcterms:created>
  <dcterms:modified xsi:type="dcterms:W3CDTF">2020-01-21T17:41:02Z</dcterms:modified>
</cp:coreProperties>
</file>