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0"/>
  </p:notesMasterIdLst>
  <p:sldIdLst>
    <p:sldId id="256" r:id="rId2"/>
    <p:sldId id="289" r:id="rId3"/>
    <p:sldId id="274" r:id="rId4"/>
    <p:sldId id="288" r:id="rId5"/>
    <p:sldId id="294" r:id="rId6"/>
    <p:sldId id="290" r:id="rId7"/>
    <p:sldId id="293" r:id="rId8"/>
    <p:sldId id="291" r:id="rId9"/>
    <p:sldId id="275" r:id="rId10"/>
    <p:sldId id="276" r:id="rId11"/>
    <p:sldId id="277" r:id="rId12"/>
    <p:sldId id="286" r:id="rId13"/>
    <p:sldId id="285" r:id="rId14"/>
    <p:sldId id="279" r:id="rId15"/>
    <p:sldId id="281" r:id="rId16"/>
    <p:sldId id="298" r:id="rId17"/>
    <p:sldId id="299" r:id="rId18"/>
    <p:sldId id="287" r:id="rId19"/>
    <p:sldId id="278" r:id="rId20"/>
    <p:sldId id="280" r:id="rId21"/>
    <p:sldId id="282" r:id="rId22"/>
    <p:sldId id="283" r:id="rId23"/>
    <p:sldId id="284" r:id="rId24"/>
    <p:sldId id="295" r:id="rId25"/>
    <p:sldId id="292" r:id="rId26"/>
    <p:sldId id="296" r:id="rId27"/>
    <p:sldId id="273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BA280-E6F1-4A86-A3CB-AF079E03C8E5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5A123E16-4FBB-4FE7-A2D2-7D1C5D28E126}">
      <dgm:prSet phldrT="[Text]"/>
      <dgm:spPr/>
      <dgm:t>
        <a:bodyPr/>
        <a:lstStyle/>
        <a:p>
          <a:r>
            <a:rPr lang="en-US" dirty="0"/>
            <a:t>Assumption check</a:t>
          </a:r>
        </a:p>
      </dgm:t>
    </dgm:pt>
    <dgm:pt modelId="{31FC6924-6E9A-435A-AC3D-44D0EA3B30AB}" type="parTrans" cxnId="{4A257176-6455-409A-BF3F-BF9C5D2E191A}">
      <dgm:prSet/>
      <dgm:spPr/>
      <dgm:t>
        <a:bodyPr/>
        <a:lstStyle/>
        <a:p>
          <a:endParaRPr lang="en-US"/>
        </a:p>
      </dgm:t>
    </dgm:pt>
    <dgm:pt modelId="{22CEB6AA-AAB2-4D35-9503-818E537C7D67}" type="sibTrans" cxnId="{4A257176-6455-409A-BF3F-BF9C5D2E191A}">
      <dgm:prSet/>
      <dgm:spPr/>
      <dgm:t>
        <a:bodyPr/>
        <a:lstStyle/>
        <a:p>
          <a:endParaRPr lang="en-US"/>
        </a:p>
      </dgm:t>
    </dgm:pt>
    <dgm:pt modelId="{B12498D0-074F-4B0B-ABC5-E28CFC59F46B}">
      <dgm:prSet phldrT="[Text]"/>
      <dgm:spPr/>
      <dgm:t>
        <a:bodyPr/>
        <a:lstStyle/>
        <a:p>
          <a:r>
            <a:rPr lang="en-US" dirty="0"/>
            <a:t>Linear model</a:t>
          </a:r>
        </a:p>
      </dgm:t>
    </dgm:pt>
    <dgm:pt modelId="{E9FA4A3C-7EE8-48D0-9BF2-A83B95A24F2C}" type="parTrans" cxnId="{9AA892B2-A885-4DD3-9F28-D6817834BA68}">
      <dgm:prSet/>
      <dgm:spPr/>
      <dgm:t>
        <a:bodyPr/>
        <a:lstStyle/>
        <a:p>
          <a:endParaRPr lang="en-US"/>
        </a:p>
      </dgm:t>
    </dgm:pt>
    <dgm:pt modelId="{03BEA18E-C05D-47C8-8660-EDB3EA75A704}" type="sibTrans" cxnId="{9AA892B2-A885-4DD3-9F28-D6817834BA68}">
      <dgm:prSet/>
      <dgm:spPr/>
      <dgm:t>
        <a:bodyPr/>
        <a:lstStyle/>
        <a:p>
          <a:endParaRPr lang="en-US"/>
        </a:p>
      </dgm:t>
    </dgm:pt>
    <dgm:pt modelId="{3FABEE1C-3A5E-40C4-83CC-DE4E64C5A5FB}">
      <dgm:prSet phldrT="[Text]"/>
      <dgm:spPr/>
      <dgm:t>
        <a:bodyPr/>
        <a:lstStyle/>
        <a:p>
          <a:r>
            <a:rPr lang="en-US" dirty="0"/>
            <a:t>Assess the model fit</a:t>
          </a:r>
        </a:p>
      </dgm:t>
    </dgm:pt>
    <dgm:pt modelId="{E916D378-B740-4D05-A3C7-51475ACD74C3}" type="parTrans" cxnId="{B0867D80-C827-4CA8-B60D-5B3EB83B9740}">
      <dgm:prSet/>
      <dgm:spPr/>
      <dgm:t>
        <a:bodyPr/>
        <a:lstStyle/>
        <a:p>
          <a:endParaRPr lang="en-US"/>
        </a:p>
      </dgm:t>
    </dgm:pt>
    <dgm:pt modelId="{7F12287F-33DB-477A-B8EF-378DD2C00180}" type="sibTrans" cxnId="{B0867D80-C827-4CA8-B60D-5B3EB83B9740}">
      <dgm:prSet/>
      <dgm:spPr/>
      <dgm:t>
        <a:bodyPr/>
        <a:lstStyle/>
        <a:p>
          <a:endParaRPr lang="en-US"/>
        </a:p>
      </dgm:t>
    </dgm:pt>
    <dgm:pt modelId="{B844BDE4-F0C9-4C6F-AAC9-C100184B10B7}">
      <dgm:prSet phldrT="[Text]"/>
      <dgm:spPr/>
      <dgm:t>
        <a:bodyPr/>
        <a:lstStyle/>
        <a:p>
          <a:r>
            <a:rPr lang="en-US" dirty="0"/>
            <a:t>Adjustment of the model and data transformation</a:t>
          </a:r>
        </a:p>
      </dgm:t>
    </dgm:pt>
    <dgm:pt modelId="{3D50BAA3-9FCF-447E-8037-41D306FC55B7}" type="parTrans" cxnId="{A72E43C7-E52A-410B-A96F-A462F02DBF3D}">
      <dgm:prSet/>
      <dgm:spPr/>
      <dgm:t>
        <a:bodyPr/>
        <a:lstStyle/>
        <a:p>
          <a:endParaRPr lang="en-US"/>
        </a:p>
      </dgm:t>
    </dgm:pt>
    <dgm:pt modelId="{5AEB932E-3307-4FA6-9B37-13676D5EA56C}" type="sibTrans" cxnId="{A72E43C7-E52A-410B-A96F-A462F02DBF3D}">
      <dgm:prSet/>
      <dgm:spPr/>
      <dgm:t>
        <a:bodyPr/>
        <a:lstStyle/>
        <a:p>
          <a:endParaRPr lang="en-US"/>
        </a:p>
      </dgm:t>
    </dgm:pt>
    <dgm:pt modelId="{19A87FF0-C511-4326-8D47-59BC96828040}" type="pres">
      <dgm:prSet presAssocID="{466BA280-E6F1-4A86-A3CB-AF079E03C8E5}" presName="CompostProcess" presStyleCnt="0">
        <dgm:presLayoutVars>
          <dgm:dir/>
          <dgm:resizeHandles val="exact"/>
        </dgm:presLayoutVars>
      </dgm:prSet>
      <dgm:spPr/>
    </dgm:pt>
    <dgm:pt modelId="{2991016C-6A87-4A4C-B884-A0BDAC34675B}" type="pres">
      <dgm:prSet presAssocID="{466BA280-E6F1-4A86-A3CB-AF079E03C8E5}" presName="arrow" presStyleLbl="bgShp" presStyleIdx="0" presStyleCnt="1"/>
      <dgm:spPr/>
    </dgm:pt>
    <dgm:pt modelId="{235DE123-E78D-444D-9929-8BC952562229}" type="pres">
      <dgm:prSet presAssocID="{466BA280-E6F1-4A86-A3CB-AF079E03C8E5}" presName="linearProcess" presStyleCnt="0"/>
      <dgm:spPr/>
    </dgm:pt>
    <dgm:pt modelId="{88A2D446-164C-45E0-AB94-3CE56B4EDABD}" type="pres">
      <dgm:prSet presAssocID="{5A123E16-4FBB-4FE7-A2D2-7D1C5D28E126}" presName="textNode" presStyleLbl="node1" presStyleIdx="0" presStyleCnt="4">
        <dgm:presLayoutVars>
          <dgm:bulletEnabled val="1"/>
        </dgm:presLayoutVars>
      </dgm:prSet>
      <dgm:spPr/>
    </dgm:pt>
    <dgm:pt modelId="{F1FC3144-4337-46B8-B845-F6FF232B2475}" type="pres">
      <dgm:prSet presAssocID="{22CEB6AA-AAB2-4D35-9503-818E537C7D67}" presName="sibTrans" presStyleCnt="0"/>
      <dgm:spPr/>
    </dgm:pt>
    <dgm:pt modelId="{D67CE8EE-FD43-4303-AC6A-4838E67417E8}" type="pres">
      <dgm:prSet presAssocID="{B12498D0-074F-4B0B-ABC5-E28CFC59F46B}" presName="textNode" presStyleLbl="node1" presStyleIdx="1" presStyleCnt="4">
        <dgm:presLayoutVars>
          <dgm:bulletEnabled val="1"/>
        </dgm:presLayoutVars>
      </dgm:prSet>
      <dgm:spPr/>
    </dgm:pt>
    <dgm:pt modelId="{BADD569F-20DF-4072-91D2-7454DEFB673B}" type="pres">
      <dgm:prSet presAssocID="{03BEA18E-C05D-47C8-8660-EDB3EA75A704}" presName="sibTrans" presStyleCnt="0"/>
      <dgm:spPr/>
    </dgm:pt>
    <dgm:pt modelId="{9E31A457-C61D-4C93-A389-A32254A48341}" type="pres">
      <dgm:prSet presAssocID="{3FABEE1C-3A5E-40C4-83CC-DE4E64C5A5FB}" presName="textNode" presStyleLbl="node1" presStyleIdx="2" presStyleCnt="4">
        <dgm:presLayoutVars>
          <dgm:bulletEnabled val="1"/>
        </dgm:presLayoutVars>
      </dgm:prSet>
      <dgm:spPr/>
    </dgm:pt>
    <dgm:pt modelId="{71508834-E432-450C-9014-260894B1DFE4}" type="pres">
      <dgm:prSet presAssocID="{7F12287F-33DB-477A-B8EF-378DD2C00180}" presName="sibTrans" presStyleCnt="0"/>
      <dgm:spPr/>
    </dgm:pt>
    <dgm:pt modelId="{DC6E27C3-C189-46E7-A1EB-CBF4552C5AE5}" type="pres">
      <dgm:prSet presAssocID="{B844BDE4-F0C9-4C6F-AAC9-C100184B10B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0FDCA19-2D5A-429B-A83A-E6BC60C67238}" type="presOf" srcId="{B12498D0-074F-4B0B-ABC5-E28CFC59F46B}" destId="{D67CE8EE-FD43-4303-AC6A-4838E67417E8}" srcOrd="0" destOrd="0" presId="urn:microsoft.com/office/officeart/2005/8/layout/hProcess9"/>
    <dgm:cxn modelId="{5A527B69-661E-455C-937A-84EA1A9B5575}" type="presOf" srcId="{3FABEE1C-3A5E-40C4-83CC-DE4E64C5A5FB}" destId="{9E31A457-C61D-4C93-A389-A32254A48341}" srcOrd="0" destOrd="0" presId="urn:microsoft.com/office/officeart/2005/8/layout/hProcess9"/>
    <dgm:cxn modelId="{8D28414D-26CB-41E6-87A5-BDADA036EA0A}" type="presOf" srcId="{B844BDE4-F0C9-4C6F-AAC9-C100184B10B7}" destId="{DC6E27C3-C189-46E7-A1EB-CBF4552C5AE5}" srcOrd="0" destOrd="0" presId="urn:microsoft.com/office/officeart/2005/8/layout/hProcess9"/>
    <dgm:cxn modelId="{4A257176-6455-409A-BF3F-BF9C5D2E191A}" srcId="{466BA280-E6F1-4A86-A3CB-AF079E03C8E5}" destId="{5A123E16-4FBB-4FE7-A2D2-7D1C5D28E126}" srcOrd="0" destOrd="0" parTransId="{31FC6924-6E9A-435A-AC3D-44D0EA3B30AB}" sibTransId="{22CEB6AA-AAB2-4D35-9503-818E537C7D67}"/>
    <dgm:cxn modelId="{9B66B856-97A4-4C99-A977-97F900C10545}" type="presOf" srcId="{5A123E16-4FBB-4FE7-A2D2-7D1C5D28E126}" destId="{88A2D446-164C-45E0-AB94-3CE56B4EDABD}" srcOrd="0" destOrd="0" presId="urn:microsoft.com/office/officeart/2005/8/layout/hProcess9"/>
    <dgm:cxn modelId="{B0867D80-C827-4CA8-B60D-5B3EB83B9740}" srcId="{466BA280-E6F1-4A86-A3CB-AF079E03C8E5}" destId="{3FABEE1C-3A5E-40C4-83CC-DE4E64C5A5FB}" srcOrd="2" destOrd="0" parTransId="{E916D378-B740-4D05-A3C7-51475ACD74C3}" sibTransId="{7F12287F-33DB-477A-B8EF-378DD2C00180}"/>
    <dgm:cxn modelId="{9AA892B2-A885-4DD3-9F28-D6817834BA68}" srcId="{466BA280-E6F1-4A86-A3CB-AF079E03C8E5}" destId="{B12498D0-074F-4B0B-ABC5-E28CFC59F46B}" srcOrd="1" destOrd="0" parTransId="{E9FA4A3C-7EE8-48D0-9BF2-A83B95A24F2C}" sibTransId="{03BEA18E-C05D-47C8-8660-EDB3EA75A704}"/>
    <dgm:cxn modelId="{A72E43C7-E52A-410B-A96F-A462F02DBF3D}" srcId="{466BA280-E6F1-4A86-A3CB-AF079E03C8E5}" destId="{B844BDE4-F0C9-4C6F-AAC9-C100184B10B7}" srcOrd="3" destOrd="0" parTransId="{3D50BAA3-9FCF-447E-8037-41D306FC55B7}" sibTransId="{5AEB932E-3307-4FA6-9B37-13676D5EA56C}"/>
    <dgm:cxn modelId="{3FE965DD-C2D8-48D4-B0C7-7B9ECFEB7522}" type="presOf" srcId="{466BA280-E6F1-4A86-A3CB-AF079E03C8E5}" destId="{19A87FF0-C511-4326-8D47-59BC96828040}" srcOrd="0" destOrd="0" presId="urn:microsoft.com/office/officeart/2005/8/layout/hProcess9"/>
    <dgm:cxn modelId="{1067825C-BCF0-4BAF-887A-0E92DD9156E0}" type="presParOf" srcId="{19A87FF0-C511-4326-8D47-59BC96828040}" destId="{2991016C-6A87-4A4C-B884-A0BDAC34675B}" srcOrd="0" destOrd="0" presId="urn:microsoft.com/office/officeart/2005/8/layout/hProcess9"/>
    <dgm:cxn modelId="{4AC679E7-64C9-4592-8B47-EE5B07C38115}" type="presParOf" srcId="{19A87FF0-C511-4326-8D47-59BC96828040}" destId="{235DE123-E78D-444D-9929-8BC952562229}" srcOrd="1" destOrd="0" presId="urn:microsoft.com/office/officeart/2005/8/layout/hProcess9"/>
    <dgm:cxn modelId="{9D265494-A3EA-4940-AE41-0A204752C911}" type="presParOf" srcId="{235DE123-E78D-444D-9929-8BC952562229}" destId="{88A2D446-164C-45E0-AB94-3CE56B4EDABD}" srcOrd="0" destOrd="0" presId="urn:microsoft.com/office/officeart/2005/8/layout/hProcess9"/>
    <dgm:cxn modelId="{ECA2F784-8840-4796-9A98-6B2D3F79AA45}" type="presParOf" srcId="{235DE123-E78D-444D-9929-8BC952562229}" destId="{F1FC3144-4337-46B8-B845-F6FF232B2475}" srcOrd="1" destOrd="0" presId="urn:microsoft.com/office/officeart/2005/8/layout/hProcess9"/>
    <dgm:cxn modelId="{8F0416EB-8A77-44B9-A192-62318CBB9D5B}" type="presParOf" srcId="{235DE123-E78D-444D-9929-8BC952562229}" destId="{D67CE8EE-FD43-4303-AC6A-4838E67417E8}" srcOrd="2" destOrd="0" presId="urn:microsoft.com/office/officeart/2005/8/layout/hProcess9"/>
    <dgm:cxn modelId="{473D7907-66D2-4902-9DDD-A967C39E3441}" type="presParOf" srcId="{235DE123-E78D-444D-9929-8BC952562229}" destId="{BADD569F-20DF-4072-91D2-7454DEFB673B}" srcOrd="3" destOrd="0" presId="urn:microsoft.com/office/officeart/2005/8/layout/hProcess9"/>
    <dgm:cxn modelId="{34B134E1-4D7B-4EC1-989D-4714F4D81835}" type="presParOf" srcId="{235DE123-E78D-444D-9929-8BC952562229}" destId="{9E31A457-C61D-4C93-A389-A32254A48341}" srcOrd="4" destOrd="0" presId="urn:microsoft.com/office/officeart/2005/8/layout/hProcess9"/>
    <dgm:cxn modelId="{A3FDCFA4-E455-4AF5-9498-8696E3F20AF4}" type="presParOf" srcId="{235DE123-E78D-444D-9929-8BC952562229}" destId="{71508834-E432-450C-9014-260894B1DFE4}" srcOrd="5" destOrd="0" presId="urn:microsoft.com/office/officeart/2005/8/layout/hProcess9"/>
    <dgm:cxn modelId="{781EC408-DC94-4AE8-BAC3-649186BFF809}" type="presParOf" srcId="{235DE123-E78D-444D-9929-8BC952562229}" destId="{DC6E27C3-C189-46E7-A1EB-CBF4552C5AE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1016C-6A87-4A4C-B884-A0BDAC34675B}">
      <dsp:nvSpPr>
        <dsp:cNvPr id="0" name=""/>
        <dsp:cNvSpPr/>
      </dsp:nvSpPr>
      <dsp:spPr>
        <a:xfrm>
          <a:off x="740449" y="0"/>
          <a:ext cx="8391763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2D446-164C-45E0-AB94-3CE56B4EDABD}">
      <dsp:nvSpPr>
        <dsp:cNvPr id="0" name=""/>
        <dsp:cNvSpPr/>
      </dsp:nvSpPr>
      <dsp:spPr>
        <a:xfrm>
          <a:off x="4941" y="1211580"/>
          <a:ext cx="2376573" cy="16154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Assumption check</a:t>
          </a:r>
        </a:p>
      </dsp:txBody>
      <dsp:txXfrm>
        <a:off x="83800" y="1290439"/>
        <a:ext cx="2218855" cy="1457722"/>
      </dsp:txXfrm>
    </dsp:sp>
    <dsp:sp modelId="{D67CE8EE-FD43-4303-AC6A-4838E67417E8}">
      <dsp:nvSpPr>
        <dsp:cNvPr id="0" name=""/>
        <dsp:cNvSpPr/>
      </dsp:nvSpPr>
      <dsp:spPr>
        <a:xfrm>
          <a:off x="2500343" y="1211580"/>
          <a:ext cx="2376573" cy="1615440"/>
        </a:xfrm>
        <a:prstGeom prst="roundRect">
          <a:avLst/>
        </a:prstGeom>
        <a:solidFill>
          <a:schemeClr val="accent1">
            <a:shade val="80000"/>
            <a:hueOff val="87960"/>
            <a:satOff val="-3931"/>
            <a:lumOff val="91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Linear model</a:t>
          </a:r>
        </a:p>
      </dsp:txBody>
      <dsp:txXfrm>
        <a:off x="2579202" y="1290439"/>
        <a:ext cx="2218855" cy="1457722"/>
      </dsp:txXfrm>
    </dsp:sp>
    <dsp:sp modelId="{9E31A457-C61D-4C93-A389-A32254A48341}">
      <dsp:nvSpPr>
        <dsp:cNvPr id="0" name=""/>
        <dsp:cNvSpPr/>
      </dsp:nvSpPr>
      <dsp:spPr>
        <a:xfrm>
          <a:off x="4995745" y="1211580"/>
          <a:ext cx="2376573" cy="1615440"/>
        </a:xfrm>
        <a:prstGeom prst="roundRect">
          <a:avLst/>
        </a:prstGeom>
        <a:solidFill>
          <a:schemeClr val="accent1">
            <a:shade val="80000"/>
            <a:hueOff val="175919"/>
            <a:satOff val="-7861"/>
            <a:lumOff val="182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Assess the model fit</a:t>
          </a:r>
        </a:p>
      </dsp:txBody>
      <dsp:txXfrm>
        <a:off x="5074604" y="1290439"/>
        <a:ext cx="2218855" cy="1457722"/>
      </dsp:txXfrm>
    </dsp:sp>
    <dsp:sp modelId="{DC6E27C3-C189-46E7-A1EB-CBF4552C5AE5}">
      <dsp:nvSpPr>
        <dsp:cNvPr id="0" name=""/>
        <dsp:cNvSpPr/>
      </dsp:nvSpPr>
      <dsp:spPr>
        <a:xfrm>
          <a:off x="7491148" y="1211580"/>
          <a:ext cx="2376573" cy="1615440"/>
        </a:xfrm>
        <a:prstGeom prst="roundRect">
          <a:avLst/>
        </a:prstGeom>
        <a:solidFill>
          <a:schemeClr val="accent1">
            <a:shade val="80000"/>
            <a:hueOff val="263879"/>
            <a:satOff val="-11792"/>
            <a:lumOff val="273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Adjustment of the model and data transformation</a:t>
          </a:r>
        </a:p>
      </dsp:txBody>
      <dsp:txXfrm>
        <a:off x="7570007" y="1290439"/>
        <a:ext cx="2218855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32078-BDD8-4260-8576-CD3FB7C5ADE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71C-2D95-475A-B82B-0E06048C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session: 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Statistics</a:t>
            </a:r>
          </a:p>
          <a:p>
            <a:r>
              <a:rPr lang="en-US" dirty="0"/>
              <a:t>Ilham Fadhil N. &amp; </a:t>
            </a:r>
            <a:r>
              <a:rPr lang="en-US" dirty="0" err="1"/>
              <a:t>Santi</a:t>
            </a:r>
            <a:r>
              <a:rPr lang="en-US" dirty="0"/>
              <a:t> </a:t>
            </a:r>
            <a:r>
              <a:rPr lang="en-US" dirty="0" err="1"/>
              <a:t>Novani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plot matrix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antar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variabel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&gt;plot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"blue"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main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"Matrix Scatterplot of Income, Education, Women, and Prestige"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0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542645"/>
            <a:ext cx="8715374" cy="55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Prestige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refers to the average number of years of education that exists in each profession. </a:t>
            </a:r>
          </a:p>
          <a:p>
            <a:r>
              <a:rPr lang="en-US" dirty="0"/>
              <a:t>The women variable refers to the percentage of women in the profession </a:t>
            </a:r>
          </a:p>
          <a:p>
            <a:r>
              <a:rPr lang="en-US" dirty="0"/>
              <a:t>The prestige variable refers to a prestige score for each occupation (given by a metric called </a:t>
            </a:r>
            <a:r>
              <a:rPr lang="en-US" dirty="0" err="1"/>
              <a:t>Pineo</a:t>
            </a:r>
            <a:r>
              <a:rPr lang="en-US" dirty="0"/>
              <a:t>-Porter), from a social survey conducted in the mid-1960s in Canada.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2980" y="4597737"/>
                <a:ext cx="96929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𝐸𝑑𝑢𝑐𝑎𝑡𝑖𝑜𝑛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𝑃𝑟𝑒𝑠𝑡𝑖𝑔𝑒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𝑊𝑜𝑚𝑒𝑛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80" y="4597737"/>
                <a:ext cx="969291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relationship among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and education variable relationship</a:t>
            </a:r>
          </a:p>
          <a:p>
            <a:pPr lvl="1"/>
            <a:r>
              <a:rPr lang="en-US" dirty="0"/>
              <a:t>Income seemed increase as number of years in education increase </a:t>
            </a:r>
          </a:p>
          <a:p>
            <a:r>
              <a:rPr lang="en-US" dirty="0"/>
              <a:t>Income and women variable relationship</a:t>
            </a:r>
          </a:p>
          <a:p>
            <a:pPr lvl="1"/>
            <a:r>
              <a:rPr lang="en-US" dirty="0"/>
              <a:t>Income seemed decrease  as percentage women in profession increase</a:t>
            </a:r>
          </a:p>
          <a:p>
            <a:r>
              <a:rPr lang="en-US" dirty="0"/>
              <a:t>Income and prestige variable relationship</a:t>
            </a:r>
          </a:p>
          <a:p>
            <a:pPr lvl="1"/>
            <a:r>
              <a:rPr lang="en-US" dirty="0"/>
              <a:t>Income seemed increase as prestige increase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3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744075" cy="4038600"/>
          </a:xfrm>
        </p:spPr>
        <p:txBody>
          <a:bodyPr/>
          <a:lstStyle/>
          <a:p>
            <a:pPr marL="45720" indent="0">
              <a:buNone/>
            </a:pPr>
            <a:r>
              <a:rPr lang="it-IT" sz="2400" dirty="0">
                <a:solidFill>
                  <a:srgbClr val="8000FF"/>
                </a:solidFill>
                <a:latin typeface="Courier New" panose="02070309020205020404" pitchFamily="49" charset="0"/>
              </a:rPr>
              <a:t>Function:</a:t>
            </a:r>
          </a:p>
          <a:p>
            <a:pPr marL="45720" indent="0">
              <a:buNone/>
            </a:pPr>
            <a:r>
              <a:rPr lang="it-IT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&gt;lm</a:t>
            </a:r>
            <a:r>
              <a:rPr lang="it-IT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it-IT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x1 </a:t>
            </a:r>
            <a:r>
              <a:rPr lang="it-IT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x2 </a:t>
            </a:r>
            <a:r>
              <a:rPr lang="it-IT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x3, </a:t>
            </a:r>
            <a:r>
              <a:rPr lang="it-IT" sz="24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2400" dirty="0">
                <a:solidFill>
                  <a:srgbClr val="8000FF"/>
                </a:solidFill>
                <a:latin typeface="Courier New" panose="02070309020205020404" pitchFamily="49" charset="0"/>
              </a:rPr>
              <a:t>data)</a:t>
            </a:r>
          </a:p>
          <a:p>
            <a:pPr marL="45720" indent="0">
              <a:buNone/>
            </a:pPr>
            <a:endParaRPr lang="it-IT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linear model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dan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melihat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hasilnya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&gt;mod1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income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education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prestige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women,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&gt;summary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mod1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  <a:p>
            <a:pPr marL="45720" indent="0">
              <a:buNone/>
            </a:pPr>
            <a:endParaRPr lang="it-IT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it-IT" sz="2400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it-IT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8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16" y="1965960"/>
            <a:ext cx="7569438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14291"/>
            <a:ext cx="9875520" cy="1356360"/>
          </a:xfrm>
        </p:spPr>
        <p:txBody>
          <a:bodyPr/>
          <a:lstStyle/>
          <a:p>
            <a:r>
              <a:rPr lang="en-US" dirty="0"/>
              <a:t>Result interpretation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571348"/>
            <a:ext cx="9872871" cy="452465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Coefficient-standard error</a:t>
            </a:r>
          </a:p>
          <a:p>
            <a:pPr lvl="1"/>
            <a:r>
              <a:rPr lang="en-US" sz="1600" dirty="0"/>
              <a:t>The coefficient Standard Error measures the average amount that the coefficient estimates vary from the actual average value of our response variable</a:t>
            </a:r>
          </a:p>
          <a:p>
            <a:r>
              <a:rPr lang="en-US" sz="1800" dirty="0"/>
              <a:t>Coefficient - t value: </a:t>
            </a:r>
          </a:p>
          <a:p>
            <a:pPr lvl="1"/>
            <a:r>
              <a:rPr lang="en-US" sz="1600" dirty="0"/>
              <a:t>a measure of how many standard deviations the coefficient estimate is far away from 0</a:t>
            </a:r>
          </a:p>
          <a:p>
            <a:r>
              <a:rPr lang="en-ID" sz="1800" i="1" dirty="0"/>
              <a:t>Coefficient - </a:t>
            </a:r>
            <a:r>
              <a:rPr lang="en-ID" sz="1800" i="1" dirty="0" err="1"/>
              <a:t>Pr</a:t>
            </a:r>
            <a:r>
              <a:rPr lang="en-ID" sz="1800" i="1" dirty="0"/>
              <a:t>(&gt;t):</a:t>
            </a:r>
          </a:p>
          <a:p>
            <a:pPr lvl="1"/>
            <a:r>
              <a:rPr lang="en-US" sz="1600" dirty="0"/>
              <a:t>the probability of observing any value equal or larger than t</a:t>
            </a:r>
          </a:p>
          <a:p>
            <a:pPr lvl="1"/>
            <a:r>
              <a:rPr lang="en-ID" sz="1600" dirty="0"/>
              <a:t>Associated ‘</a:t>
            </a:r>
            <a:r>
              <a:rPr lang="en-ID" sz="1600" dirty="0" err="1"/>
              <a:t>signif</a:t>
            </a:r>
            <a:r>
              <a:rPr lang="en-ID" sz="1600" dirty="0"/>
              <a:t>. codes’: </a:t>
            </a:r>
            <a:r>
              <a:rPr lang="en-US" sz="1600" dirty="0"/>
              <a:t>Three stars (or asterisks) represent a highly significant p-value, there is a strong relationship between predictor- and response variables</a:t>
            </a:r>
          </a:p>
          <a:p>
            <a:r>
              <a:rPr lang="en-US" sz="1800" dirty="0"/>
              <a:t>Residual standard error: </a:t>
            </a:r>
          </a:p>
          <a:p>
            <a:pPr lvl="1"/>
            <a:r>
              <a:rPr lang="en-US" sz="1600" dirty="0"/>
              <a:t>a measure of the quality of a linear regression fit</a:t>
            </a:r>
          </a:p>
          <a:p>
            <a:pPr lvl="1"/>
            <a:r>
              <a:rPr lang="en-US" sz="1600" dirty="0"/>
              <a:t>the number of data in the final calculation of a statistic that are free to vary (example 98 of 102 data)</a:t>
            </a:r>
          </a:p>
          <a:p>
            <a:r>
              <a:rPr lang="en-US" sz="1800" dirty="0"/>
              <a:t> R-squared: (0 – 1)</a:t>
            </a:r>
          </a:p>
          <a:p>
            <a:pPr lvl="1"/>
            <a:r>
              <a:rPr lang="en-US" sz="1600" dirty="0"/>
              <a:t>a measure of how well the model is fitting the actual data</a:t>
            </a:r>
          </a:p>
          <a:p>
            <a:pPr lvl="1"/>
            <a:r>
              <a:rPr lang="en-US" sz="1600" dirty="0"/>
              <a:t>a measure of the linear relationship between predictor variable  and response variable </a:t>
            </a:r>
          </a:p>
        </p:txBody>
      </p:sp>
    </p:spTree>
    <p:extLst>
      <p:ext uri="{BB962C8B-B14F-4D97-AF65-F5344CB8AC3E}">
        <p14:creationId xmlns:p14="http://schemas.microsoft.com/office/powerpoint/2010/main" val="210245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14291"/>
            <a:ext cx="9875520" cy="1356360"/>
          </a:xfrm>
        </p:spPr>
        <p:txBody>
          <a:bodyPr/>
          <a:lstStyle/>
          <a:p>
            <a:r>
              <a:rPr lang="en-US" dirty="0"/>
              <a:t>Result interpretation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571348"/>
            <a:ext cx="9872871" cy="4524652"/>
          </a:xfrm>
        </p:spPr>
        <p:txBody>
          <a:bodyPr>
            <a:normAutofit/>
          </a:bodyPr>
          <a:lstStyle/>
          <a:p>
            <a:r>
              <a:rPr lang="en-US" sz="1800" dirty="0"/>
              <a:t>F-statistic:</a:t>
            </a:r>
          </a:p>
          <a:p>
            <a:pPr lvl="1"/>
            <a:r>
              <a:rPr lang="en-US" sz="1600" dirty="0"/>
              <a:t>a good indicator of whether there is a relationship between predictor and the response variables</a:t>
            </a:r>
          </a:p>
          <a:p>
            <a:pPr lvl="1"/>
            <a:r>
              <a:rPr lang="en-US" sz="1600"/>
              <a:t>The further the F-statistic is from 1 the better it is.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697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3084394"/>
                <a:ext cx="9872871" cy="30116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0.6432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𝐴𝑑𝑗𝑢𝑠𝑡𝑒𝑑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=0.6323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3084394"/>
                <a:ext cx="9872871" cy="30116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17305" y="2400689"/>
                <a:ext cx="92777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=(−253.850)+117.199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𝐸𝑑𝑢𝑐𝑎𝑡𝑖𝑜𝑛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+141.435 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𝑃𝑟𝑒𝑠𝑡𝑖𝑔𝑒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−50.896 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𝑊𝑜𝑚𝑒𝑛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05" y="2400689"/>
                <a:ext cx="927773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63" t="-2000" r="-19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42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74520"/>
            <a:ext cx="11430000" cy="4038600"/>
          </a:xfrm>
        </p:spPr>
        <p:txBody>
          <a:bodyPr>
            <a:normAutofit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Center predictors.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education.c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scale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education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center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scale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prestige.c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scale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prestige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center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scale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women.c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scale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women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center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scale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bind these new variables into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newdata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and display a summary.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new.c.vars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cbind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education.c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prestige.c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women.c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cbind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new.c.vars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&gt;names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education.c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prestige.c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women.c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&gt;summary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151581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57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correlation graph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newdatacor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corrplot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newdatacor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method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"number"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5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11" y="1132766"/>
            <a:ext cx="7605585" cy="48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3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 Plot model residuals.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mod1,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which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4572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175"/>
          <a:stretch/>
        </p:blipFill>
        <p:spPr>
          <a:xfrm>
            <a:off x="2835811" y="3016155"/>
            <a:ext cx="6487247" cy="34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2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0" y="464028"/>
            <a:ext cx="10002310" cy="61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analysis : if there is no </a:t>
            </a:r>
            <a:r>
              <a:rPr lang="en-US" dirty="0" err="1"/>
              <a:t>heteroscedasticity</a:t>
            </a:r>
            <a:r>
              <a:rPr lang="en-US" dirty="0"/>
              <a:t>, you should see completely random, equal distribution of points throughout the range of X axis and a flat red line</a:t>
            </a:r>
          </a:p>
          <a:p>
            <a:pPr lvl="1"/>
            <a:r>
              <a:rPr lang="en-US" dirty="0"/>
              <a:t>Residual </a:t>
            </a:r>
            <a:r>
              <a:rPr lang="en-US" dirty="0" err="1"/>
              <a:t>vs</a:t>
            </a:r>
            <a:r>
              <a:rPr lang="en-US" dirty="0"/>
              <a:t> Fitted Plot  </a:t>
            </a:r>
          </a:p>
          <a:p>
            <a:pPr lvl="1"/>
            <a:r>
              <a:rPr lang="en-US" dirty="0"/>
              <a:t>Scale – location Plot</a:t>
            </a:r>
          </a:p>
          <a:p>
            <a:r>
              <a:rPr lang="en-US" dirty="0" err="1"/>
              <a:t>Breusch</a:t>
            </a:r>
            <a:r>
              <a:rPr lang="en-US" dirty="0"/>
              <a:t> – Pagan test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bptest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mod1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13" y="4953141"/>
            <a:ext cx="4871031" cy="1020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0657" y="4076700"/>
            <a:ext cx="316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p-value is less than 0.05 infer there is </a:t>
            </a:r>
            <a:r>
              <a:rPr lang="en-US" dirty="0" err="1"/>
              <a:t>heteroscedasticity</a:t>
            </a:r>
            <a:r>
              <a:rPr lang="en-US" dirty="0"/>
              <a:t> present in the residuals</a:t>
            </a:r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7027344" y="4538365"/>
            <a:ext cx="1013313" cy="925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8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analysis </a:t>
            </a:r>
          </a:p>
          <a:p>
            <a:pPr lvl="1"/>
            <a:r>
              <a:rPr lang="en-US" dirty="0"/>
              <a:t>Residual </a:t>
            </a:r>
            <a:r>
              <a:rPr lang="en-US" dirty="0" err="1"/>
              <a:t>vs</a:t>
            </a:r>
            <a:r>
              <a:rPr lang="en-US" dirty="0"/>
              <a:t> Fitted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82" y="1505243"/>
            <a:ext cx="8141733" cy="49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Inflation Factor (VIF)</a:t>
            </a:r>
          </a:p>
          <a:p>
            <a:pPr lvl="1"/>
            <a:r>
              <a:rPr lang="en-US" dirty="0"/>
              <a:t>Lower the VIF is better for the model, but mostly the cut off value for VIF is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05505"/>
            <a:ext cx="4670038" cy="8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8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Prestige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sz="2400" dirty="0"/>
              <a:t>The Prestige data frame has 102 rows and 6 columns:</a:t>
            </a:r>
            <a:endParaRPr lang="en-ID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education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200" dirty="0"/>
              <a:t>Average education of occupational incumbents, years, in 1971.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/>
              <a:t>income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200" dirty="0"/>
              <a:t>Average income of incumbents, dollars, in 1971.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/>
              <a:t>women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200" dirty="0"/>
              <a:t>    Percentage of incumbents who are women.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prestige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200" dirty="0" err="1"/>
              <a:t>Pineo</a:t>
            </a:r>
            <a:r>
              <a:rPr lang="en-US" sz="2200" dirty="0"/>
              <a:t>-Porter (</a:t>
            </a:r>
            <a:r>
              <a:rPr lang="en-ID" sz="2200" dirty="0"/>
              <a:t>socioeconomic status (SES) estimation</a:t>
            </a:r>
            <a:r>
              <a:rPr lang="en-US" sz="2200" dirty="0"/>
              <a:t>) prestige score for occupation, from a social survey conducted in the mid-1960s.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census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200" dirty="0"/>
              <a:t>    Canadian Census occupational code.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type</a:t>
            </a: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2200" dirty="0"/>
              <a:t>    Type of occupation. A factor with levels (note: out of order): </a:t>
            </a:r>
            <a:r>
              <a:rPr lang="en-US" sz="2200" dirty="0" err="1"/>
              <a:t>bc</a:t>
            </a:r>
            <a:r>
              <a:rPr lang="en-US" sz="2200" dirty="0"/>
              <a:t>, Blue Collar; prof, Professional, Managerial, and Technical; </a:t>
            </a:r>
            <a:r>
              <a:rPr lang="en-US" sz="2200" dirty="0" err="1"/>
              <a:t>wc</a:t>
            </a:r>
            <a:r>
              <a:rPr lang="en-US" sz="2200" dirty="0"/>
              <a:t>, White Collar</a:t>
            </a:r>
            <a:endParaRPr lang="en-US" sz="2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#install packages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corrplot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untuk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tabel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korelasi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dan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packages car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untuk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mengambil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data yang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akan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digunakan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install.packages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corrplot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install.packages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“car”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mengaktifkan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packages agar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dapat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digunakan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&gt;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car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&gt;library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corrplot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moments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e1071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  <a:p>
            <a:pPr marL="4572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Normality</a:t>
            </a:r>
          </a:p>
          <a:p>
            <a:pPr lvl="1"/>
            <a:r>
              <a:rPr lang="en-US" dirty="0"/>
              <a:t>Graphical analysis</a:t>
            </a:r>
          </a:p>
          <a:p>
            <a:pPr lvl="1"/>
            <a:r>
              <a:rPr lang="en-US" dirty="0"/>
              <a:t>Kurtosis and </a:t>
            </a:r>
            <a:r>
              <a:rPr lang="en-US" dirty="0" err="1"/>
              <a:t>skewness</a:t>
            </a:r>
            <a:endParaRPr lang="en-US" dirty="0"/>
          </a:p>
          <a:p>
            <a:pPr lvl="1"/>
            <a:r>
              <a:rPr lang="en-US" dirty="0"/>
              <a:t>Kolmogorov-</a:t>
            </a:r>
            <a:r>
              <a:rPr lang="en-US" dirty="0" err="1"/>
              <a:t>smirnov</a:t>
            </a:r>
            <a:r>
              <a:rPr lang="en-US" dirty="0"/>
              <a:t> test</a:t>
            </a:r>
          </a:p>
          <a:p>
            <a:r>
              <a:rPr lang="en-US" dirty="0" err="1"/>
              <a:t>Heteroscedasticity</a:t>
            </a:r>
            <a:endParaRPr lang="en-US" dirty="0"/>
          </a:p>
          <a:p>
            <a:pPr lvl="1"/>
            <a:r>
              <a:rPr lang="en-US" dirty="0"/>
              <a:t>Graphical analysis</a:t>
            </a:r>
          </a:p>
          <a:p>
            <a:pPr lvl="1"/>
            <a:r>
              <a:rPr lang="en-US" dirty="0" err="1"/>
              <a:t>Breush</a:t>
            </a:r>
            <a:r>
              <a:rPr lang="en-US" dirty="0"/>
              <a:t>-pagan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Multicollinearity</a:t>
            </a:r>
            <a:endParaRPr lang="en-US" dirty="0"/>
          </a:p>
          <a:p>
            <a:pPr lvl="1"/>
            <a:r>
              <a:rPr lang="en-US" dirty="0"/>
              <a:t>Residual analysis</a:t>
            </a:r>
          </a:p>
          <a:p>
            <a:pPr lvl="2"/>
            <a:r>
              <a:rPr lang="en-US" dirty="0"/>
              <a:t>VIF</a:t>
            </a:r>
          </a:p>
          <a:p>
            <a:r>
              <a:rPr lang="en-US" dirty="0"/>
              <a:t>Linearity</a:t>
            </a:r>
          </a:p>
          <a:p>
            <a:pPr lvl="1"/>
            <a:r>
              <a:rPr lang="en-US" dirty="0"/>
              <a:t>Residual analysis</a:t>
            </a:r>
          </a:p>
          <a:p>
            <a:pPr lvl="2"/>
            <a:r>
              <a:rPr lang="en-US" dirty="0"/>
              <a:t>Graphical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QQ-Plot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QQ plot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secara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2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tahap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Pertama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titik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kemudian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membuat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garis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seharusnya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jika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data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itu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normal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qqnorm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qqline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"red"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359406"/>
            <a:ext cx="397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114498" y="4821071"/>
            <a:ext cx="11503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09" y="3121071"/>
            <a:ext cx="555238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1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analysis</a:t>
            </a:r>
          </a:p>
          <a:p>
            <a:pPr lvl="1"/>
            <a:r>
              <a:rPr lang="en-US" dirty="0"/>
              <a:t>Box plot</a:t>
            </a:r>
          </a:p>
          <a:p>
            <a:pPr lvl="2"/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boxplot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,main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Histogram </a:t>
            </a:r>
          </a:p>
          <a:p>
            <a:pPr lvl="2"/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main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/>
              <a:t>Kurtosis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kurtosis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x, type = 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400" dirty="0"/>
              <a:t>Calculate the z kurtosis</a:t>
            </a:r>
          </a:p>
          <a:p>
            <a:pPr lvl="1"/>
            <a:r>
              <a:rPr lang="en-US" sz="2400" dirty="0"/>
              <a:t>Compare it with critical point</a:t>
            </a:r>
          </a:p>
          <a:p>
            <a:r>
              <a:rPr lang="en-US" sz="2400" dirty="0" err="1"/>
              <a:t>Skewness</a:t>
            </a:r>
            <a:endParaRPr lang="en-US" sz="2400" dirty="0"/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skewness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x, type = 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Calculate the z </a:t>
            </a:r>
            <a:r>
              <a:rPr lang="en-US" sz="2400" dirty="0" err="1"/>
              <a:t>skewness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Compare it with critical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164"/>
          <a:stretch/>
        </p:blipFill>
        <p:spPr>
          <a:xfrm>
            <a:off x="5045617" y="3807725"/>
            <a:ext cx="4648816" cy="44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17" y="4926593"/>
            <a:ext cx="445770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Skewness and Kurtosis critical points: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𝑝𝑟𝑒𝑠𝑡𝑖𝑔𝑒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0.3386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=1.38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𝑝𝑟𝑒𝑠𝑡𝑖𝑔𝑒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−0.7255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=−1.4809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049421" y="2489743"/>
            <a:ext cx="306320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If alpha = 0.01, then the critical point is +- 2.58.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alpha = 0.05, then the critical point is +- 1.96.</a:t>
            </a:r>
          </a:p>
        </p:txBody>
      </p:sp>
    </p:spTree>
    <p:extLst>
      <p:ext uri="{BB962C8B-B14F-4D97-AF65-F5344CB8AC3E}">
        <p14:creationId xmlns:p14="http://schemas.microsoft.com/office/powerpoint/2010/main" val="35712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Kolmogoronov-smirnov</a:t>
            </a:r>
            <a:r>
              <a:rPr lang="en-US" dirty="0"/>
              <a:t> test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ks.test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pnorm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5" y="2956116"/>
            <a:ext cx="5771183" cy="1491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4431" y="3378942"/>
            <a:ext cx="28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p-value &gt; 0.05, the data is normally distributed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40357" y="3610559"/>
            <a:ext cx="1864074" cy="2721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4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untuk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mengecek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sekilas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&gt;head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Prestige,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melihat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struktur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data yang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ada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pada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data prestige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&gt;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Prestige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&gt;summary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Prestige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mengambil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data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dari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prestige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kolom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1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sampai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4,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kemudian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buat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data frame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bernama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newdata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Prestige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&gt;summary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067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1198</Words>
  <Application>Microsoft Office PowerPoint</Application>
  <PresentationFormat>Widescreen</PresentationFormat>
  <Paragraphs>173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Courier New</vt:lpstr>
      <vt:lpstr>Basis</vt:lpstr>
      <vt:lpstr>Practice session: Multiple linear regression</vt:lpstr>
      <vt:lpstr>Multiple linear regression</vt:lpstr>
      <vt:lpstr>Setup</vt:lpstr>
      <vt:lpstr>Check for Assumption</vt:lpstr>
      <vt:lpstr>Normality</vt:lpstr>
      <vt:lpstr>Normality </vt:lpstr>
      <vt:lpstr>Normality</vt:lpstr>
      <vt:lpstr>Normality</vt:lpstr>
      <vt:lpstr>Add dataset</vt:lpstr>
      <vt:lpstr>Examine data</vt:lpstr>
      <vt:lpstr>PowerPoint Presentation</vt:lpstr>
      <vt:lpstr>Prestige data</vt:lpstr>
      <vt:lpstr>Examine the relationship among variables</vt:lpstr>
      <vt:lpstr>Linear Model</vt:lpstr>
      <vt:lpstr>Result</vt:lpstr>
      <vt:lpstr>Result interpretation</vt:lpstr>
      <vt:lpstr>Result interpretation</vt:lpstr>
      <vt:lpstr>Result model</vt:lpstr>
      <vt:lpstr>Refine data</vt:lpstr>
      <vt:lpstr>Correlation table</vt:lpstr>
      <vt:lpstr>PowerPoint Presentation</vt:lpstr>
      <vt:lpstr>Result plot</vt:lpstr>
      <vt:lpstr>PowerPoint Presentation</vt:lpstr>
      <vt:lpstr>Heteroscedasticity</vt:lpstr>
      <vt:lpstr>Linearity</vt:lpstr>
      <vt:lpstr>Multicollinearity</vt:lpstr>
      <vt:lpstr>Fin</vt:lpstr>
      <vt:lpstr>Prestige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session: Introduction to r</dc:title>
  <dc:creator>Ilham Fadhil</dc:creator>
  <cp:lastModifiedBy>Mamih Diana</cp:lastModifiedBy>
  <cp:revision>138</cp:revision>
  <dcterms:created xsi:type="dcterms:W3CDTF">2017-01-02T07:57:27Z</dcterms:created>
  <dcterms:modified xsi:type="dcterms:W3CDTF">2020-01-28T10:36:51Z</dcterms:modified>
</cp:coreProperties>
</file>