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08C-1D46-40D2-BDC5-72A675459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2BD8E-0D60-4CBB-8915-F223B3440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A0F8-9477-4E40-9B21-3610B548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86C9-5F0C-484A-B9B6-E2FD6883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A088-614A-4B8B-98C4-C301D961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5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E7DC-1BCD-4F47-A632-3351A886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80FB9-97F5-466D-AB96-11EB014D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73EC-60E7-49B4-ACF8-328B1E62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3A83-D02B-434F-9A8E-89B6A4FC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01D3D-E337-4B46-997E-5004722F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8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2BA41-774D-4447-A0E0-3FE233ADB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F795-0D31-4572-945F-DDA0EA385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37EA-BC8C-47ED-8343-E4F7CCD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A3CA-C08A-469B-A06B-A3368D83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39B0-9EFD-49CD-B092-E099F53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92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11D6-6997-4753-9E32-B5D8C050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BF43-69B3-4F33-B606-10D24F73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FA2B-EF2B-4A30-9215-0964CC0C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FB48-221B-4D45-8D27-02745C0F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EBFF-2A7F-4D54-A77C-E0253816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89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38D1-94A8-452C-9ACA-4892E228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13B7C-053D-40D7-AC96-43F37321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69FF-FCD7-4343-8225-F1AD20CD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79AC-31D6-4B33-85AF-71479202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583F-A0A9-4280-9EF2-A464E6CA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472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E65C-139D-4C33-9424-5963A506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AB9E-6A48-4631-9CDB-7C9F8E0BD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D38C5-1DB8-432D-BB2F-EE3E3034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9880-1F27-4A88-8963-1679C66B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EE36-AE8F-4D50-ACAE-DC9CEFAF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BB340-F569-46A9-8029-B8647F3D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95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D1B5-B9D8-4D6E-82AE-D152A311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B22A-FD1B-4161-A17C-A94B3FD8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DE2E8-EAAE-47D6-A88D-8F702AD2A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7AB1F-FB90-42A5-8033-7DBD226B4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1E832-8BA6-4181-A975-950643F55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87816-5B95-481C-A578-1FAE1266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C816F-A940-419D-A547-F89B3406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93E5E-FB6B-4B27-B4A1-4F9F0D53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18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5D11-C183-4811-9248-61125CE2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84DDD-836A-4363-B787-8A0D7580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7BC72-A811-4808-9824-191DD4F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BF535-60CF-4917-9FA4-27DD0548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92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A1845-3A44-4A3A-868A-4FA56277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0BF24-781D-431F-AA80-57BA831A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C58-6DC1-4048-9BD1-119CDA5C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05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8551-8E39-4DAF-BCAE-FD215E38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844B-B7A9-4B1E-824A-7AD60132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FAB4-85AD-4EF5-B5A0-8D64EC5E2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AA4D6-BE7C-4B60-8919-5EE028D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68F2E-4E9B-4579-98BC-06FCE49A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027D-5707-45AF-AEB9-193C28BA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8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FA7B-AE4C-459C-A31B-AE86D3B3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6F638-DE45-40AB-B93C-AF6E7F721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E3C8-423C-4B6A-B51E-87F76849E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775E1-8DD4-4225-A6BB-3A2FAEEC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D3AAC-CC06-4F4E-A7A2-E050F76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1198E-8631-46C4-B3C5-AC73A03A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60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0356B-625D-4691-9D4A-4E74E14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593B1-544D-42D7-A3CA-432E4CD1B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6EB3-A4DD-41D6-B536-1A3CF0678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1C56-7BF6-460D-B4B4-2A26CAA1D64D}" type="datetimeFigureOut">
              <a:rPr lang="en-ID" smtClean="0"/>
              <a:t>22/03/2021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DBB3-CCAD-49D3-8EBD-AD2F7032C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8168-2D6C-4DF8-BF22-F60A840AF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5532-57F0-4F7A-9EE6-2A9D2C8D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6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8AF3-BEE6-4647-A912-49A3068EA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888"/>
            <a:ext cx="9144000" cy="23876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Segoe UI Semibold" panose="020B0702040204020203" pitchFamily="34" charset="0"/>
              </a:rPr>
              <a:t>Structured Equation Modelling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77922-0EA6-42EE-B17E-9F7B4E23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563"/>
            <a:ext cx="9144000" cy="53181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Segoe UI Semibold" panose="020B0702040204020203" pitchFamily="34" charset="0"/>
              </a:rPr>
              <a:t>Muhammad Apriandito A.S.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8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91DB-0BFF-43FB-B96C-94508DEF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SEM Software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4EE998-1E61-46B1-B15B-B992CB23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075143"/>
              </p:ext>
            </p:extLst>
          </p:nvPr>
        </p:nvGraphicFramePr>
        <p:xfrm>
          <a:off x="838200" y="1619249"/>
          <a:ext cx="10515600" cy="4619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163291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87014116"/>
                    </a:ext>
                  </a:extLst>
                </a:gridCol>
              </a:tblGrid>
              <a:tr h="57975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PLS</a:t>
                      </a:r>
                      <a:endParaRPr lang="en-ID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CB</a:t>
                      </a:r>
                      <a:endParaRPr lang="en-ID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183289"/>
                  </a:ext>
                </a:extLst>
              </a:tr>
              <a:tr h="403986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282"/>
                  </a:ext>
                </a:extLst>
              </a:tr>
            </a:tbl>
          </a:graphicData>
        </a:graphic>
      </p:graphicFrame>
      <p:pic>
        <p:nvPicPr>
          <p:cNvPr id="1026" name="Picture 2" descr="Amos - Psychology Research Portal">
            <a:extLst>
              <a:ext uri="{FF2B5EF4-FFF2-40B4-BE49-F238E27FC236}">
                <a16:creationId xmlns:a16="http://schemas.microsoft.com/office/drawing/2014/main" id="{ED320483-D1BC-4661-9D7F-4FC94B807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806834"/>
            <a:ext cx="1193202" cy="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ngenalan LISREL sebagai tools Statistik | MobileStatistik.Com">
            <a:extLst>
              <a:ext uri="{FF2B5EF4-FFF2-40B4-BE49-F238E27FC236}">
                <a16:creationId xmlns:a16="http://schemas.microsoft.com/office/drawing/2014/main" id="{41AD3F8E-4EC4-4015-A31C-D2D6991E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2828927"/>
            <a:ext cx="2105024" cy="8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11509B-1471-47E9-A41F-66128A4F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4241331"/>
            <a:ext cx="1176337" cy="9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671F13BD-2735-4F63-A192-DDA74E28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20" y="4627328"/>
            <a:ext cx="1356586" cy="10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martPLS - Wikipedia">
            <a:extLst>
              <a:ext uri="{FF2B5EF4-FFF2-40B4-BE49-F238E27FC236}">
                <a16:creationId xmlns:a16="http://schemas.microsoft.com/office/drawing/2014/main" id="{65F8AC32-EFA8-4544-BE3C-7C0E0882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" y="2420704"/>
            <a:ext cx="2672212" cy="17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17B2BA0-5942-4F40-B2AF-CE80E5C3927E}"/>
              </a:ext>
            </a:extLst>
          </p:cNvPr>
          <p:cNvGrpSpPr/>
          <p:nvPr/>
        </p:nvGrpSpPr>
        <p:grpSpPr>
          <a:xfrm>
            <a:off x="2943226" y="4217050"/>
            <a:ext cx="2876552" cy="1200150"/>
            <a:chOff x="2943226" y="4217050"/>
            <a:chExt cx="2876552" cy="1200150"/>
          </a:xfrm>
        </p:grpSpPr>
        <p:pic>
          <p:nvPicPr>
            <p:cNvPr id="1038" name="Picture 14" descr="WarpPLS Logo">
              <a:extLst>
                <a:ext uri="{FF2B5EF4-FFF2-40B4-BE49-F238E27FC236}">
                  <a16:creationId xmlns:a16="http://schemas.microsoft.com/office/drawing/2014/main" id="{2FF36498-D719-4444-A216-5CE87E81A4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226" y="4217050"/>
              <a:ext cx="285750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965D37-21AE-4A6F-BB22-4F8D5BDA5039}"/>
                </a:ext>
              </a:extLst>
            </p:cNvPr>
            <p:cNvSpPr txBox="1"/>
            <p:nvPr/>
          </p:nvSpPr>
          <p:spPr>
            <a:xfrm>
              <a:off x="4752978" y="500911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WarpPLS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7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66C-0F57-4B8A-ADA0-65FCD98A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58C29-D076-403D-ACC3-7603F3BE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06" y="1466834"/>
            <a:ext cx="779253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2270-811E-4CB6-B913-6695A59F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Hipotesis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Langsung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DF3C-4A98-436E-A403-9DB2A81A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Pelayanan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(PEL)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berpengaruh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positif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kepuasan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(KEP).</a:t>
            </a:r>
          </a:p>
          <a:p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Harga (HG)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berpengaruh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positif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kepuasan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(KEP).</a:t>
            </a:r>
          </a:p>
          <a:p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Pelayanan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(PEL)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berpengaruh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positif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loyalitas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(LOY).</a:t>
            </a:r>
          </a:p>
          <a:p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Harga (HG)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berpengaruh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positif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loyalitas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(LOY).</a:t>
            </a:r>
          </a:p>
          <a:p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Kepuasan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(KEP)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berpengaruh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positif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loyalitas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(LOY).</a:t>
            </a:r>
          </a:p>
          <a:p>
            <a:pPr marL="0" indent="0">
              <a:buNone/>
            </a:pPr>
            <a:endParaRPr lang="en-ID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D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4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2270-811E-4CB6-B913-6695A59F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Hipotesis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Langsung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DF3C-4A98-436E-A403-9DB2A81A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Pelayanan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(PEL)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langsung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mempengaruhi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loyalitas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(LOY),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melalui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kepuasan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(KEP).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kata lain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Kepuasan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(KEP)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memediasi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hubungan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pelayanan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(PEL) dan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loyalitas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(LOY).</a:t>
            </a:r>
          </a:p>
          <a:p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Harga (HG)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langsung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mempengaruhi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loyalitas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(LOY),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melalui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kepuasan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(KEP).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kata lain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Kepuasan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(KEP)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signifikan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memediasi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hubungan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(HG) dan </a:t>
            </a:r>
            <a:r>
              <a:rPr lang="en-ID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loyalitas</a:t>
            </a:r>
            <a:r>
              <a:rPr lang="en-ID" sz="2000" dirty="0">
                <a:latin typeface="Cambria" panose="02040503050406030204" pitchFamily="18" charset="0"/>
                <a:ea typeface="Cambria" panose="02040503050406030204" pitchFamily="18" charset="0"/>
              </a:rPr>
              <a:t> (LOY).</a:t>
            </a:r>
          </a:p>
        </p:txBody>
      </p:sp>
    </p:spTree>
    <p:extLst>
      <p:ext uri="{BB962C8B-B14F-4D97-AF65-F5344CB8AC3E}">
        <p14:creationId xmlns:p14="http://schemas.microsoft.com/office/powerpoint/2010/main" val="9557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66C-0F57-4B8A-ADA0-65FCD98A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89F54-C856-405C-83C9-18287F7A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1690688"/>
            <a:ext cx="9135750" cy="401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FF40C-9E68-461F-9965-5374D50EE8D9}"/>
              </a:ext>
            </a:extLst>
          </p:cNvPr>
          <p:cNvSpPr txBox="1"/>
          <p:nvPr/>
        </p:nvSpPr>
        <p:spPr>
          <a:xfrm>
            <a:off x="8201026" y="5953125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Sumber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 Statkomat.com</a:t>
            </a:r>
            <a:endParaRPr lang="en-ID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6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66C-0F57-4B8A-ADA0-65FCD98A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Format Should (.sav /.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79B45-4C66-4FDE-9737-57A1215F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24" y="1690688"/>
            <a:ext cx="9203476" cy="43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176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Structured Equation Modelling</vt:lpstr>
      <vt:lpstr>SEM Software</vt:lpstr>
      <vt:lpstr>Model</vt:lpstr>
      <vt:lpstr>Hipotesis Langsung</vt:lpstr>
      <vt:lpstr>Hipotesis Tidak Langsung</vt:lpstr>
      <vt:lpstr>Data</vt:lpstr>
      <vt:lpstr>Format Should (.sav /.xls)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Equation Modelling</dc:title>
  <dc:creator>DIAN PUTERI RAMADHANI</dc:creator>
  <cp:lastModifiedBy>DIAN PUTERI RAMADHANI</cp:lastModifiedBy>
  <cp:revision>6</cp:revision>
  <dcterms:created xsi:type="dcterms:W3CDTF">2021-03-22T01:53:42Z</dcterms:created>
  <dcterms:modified xsi:type="dcterms:W3CDTF">2021-03-22T11:04:49Z</dcterms:modified>
</cp:coreProperties>
</file>