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4" r:id="rId7"/>
    <p:sldId id="265" r:id="rId8"/>
    <p:sldId id="279" r:id="rId9"/>
    <p:sldId id="272" r:id="rId10"/>
    <p:sldId id="280" r:id="rId11"/>
    <p:sldId id="27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8"/>
            <p14:sldId id="259"/>
            <p14:sldId id="264"/>
            <p14:sldId id="265"/>
            <p14:sldId id="279"/>
            <p14:sldId id="272"/>
            <p14:sldId id="280"/>
            <p14:sldId id="27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/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85128" autoAdjust="0"/>
  </p:normalViewPr>
  <p:slideViewPr>
    <p:cSldViewPr snapToGrid="0" snapToObjects="1">
      <p:cViewPr varScale="1">
        <p:scale>
          <a:sx n="73" d="100"/>
          <a:sy n="73" d="100"/>
        </p:scale>
        <p:origin x="162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5/6/2022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5/6/2022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读阶段执行事务操作，读取所需数据，但更改结果只保留在本地内存，不直接改数据库中的数据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en-US" altLang="zh-CN" dirty="0"/>
              <a:t>1</a:t>
            </a:r>
            <a:r>
              <a:rPr lang="zh-CN" altLang="en-US" dirty="0"/>
              <a:t>：事务</a:t>
            </a:r>
            <a:r>
              <a:rPr lang="en-US" altLang="zh-CN" dirty="0" err="1"/>
              <a:t>Tj</a:t>
            </a:r>
            <a:r>
              <a:rPr lang="zh-CN" altLang="en-US" dirty="0"/>
              <a:t>开始前</a:t>
            </a:r>
            <a:r>
              <a:rPr lang="en-US" altLang="zh-CN" dirty="0" err="1"/>
              <a:t>Ti</a:t>
            </a:r>
            <a:r>
              <a:rPr lang="zh-CN" altLang="en-US" dirty="0"/>
              <a:t>已完成，则两个事务时间上没有重叠，无需验证</a:t>
            </a:r>
            <a:endParaRPr lang="en-US" altLang="zh-CN" dirty="0"/>
          </a:p>
          <a:p>
            <a:r>
              <a:rPr lang="zh-CN" altLang="en-US" dirty="0"/>
              <a:t>条件</a:t>
            </a:r>
            <a:r>
              <a:rPr lang="en-US" altLang="zh-CN" dirty="0"/>
              <a:t>2</a:t>
            </a:r>
            <a:r>
              <a:rPr lang="zh-CN" altLang="en-US" dirty="0"/>
              <a:t>：事务</a:t>
            </a:r>
            <a:r>
              <a:rPr lang="en-US" altLang="zh-CN" dirty="0" err="1"/>
              <a:t>Tj</a:t>
            </a:r>
            <a:r>
              <a:rPr lang="zh-CN" altLang="en-US" dirty="0"/>
              <a:t>验证前</a:t>
            </a:r>
            <a:r>
              <a:rPr lang="en-US" altLang="zh-CN" dirty="0" err="1"/>
              <a:t>Ti</a:t>
            </a:r>
            <a:r>
              <a:rPr lang="zh-CN" altLang="en-US" dirty="0"/>
              <a:t>已完成</a:t>
            </a:r>
          </a:p>
          <a:p>
            <a:r>
              <a:rPr lang="zh-CN" altLang="en-US" dirty="0"/>
              <a:t>条件</a:t>
            </a:r>
            <a:r>
              <a:rPr lang="en-US" altLang="zh-CN" dirty="0"/>
              <a:t>3</a:t>
            </a:r>
            <a:r>
              <a:rPr lang="zh-CN" altLang="en-US" dirty="0"/>
              <a:t>：事务</a:t>
            </a:r>
            <a:r>
              <a:rPr lang="en-US" altLang="zh-CN" dirty="0" err="1"/>
              <a:t>Tj</a:t>
            </a:r>
            <a:r>
              <a:rPr lang="zh-CN" altLang="en-US" dirty="0"/>
              <a:t>进行验证时，两个事务都为</a:t>
            </a:r>
            <a:r>
              <a:rPr lang="en-US" altLang="zh-CN" dirty="0"/>
              <a:t>active</a:t>
            </a:r>
            <a:r>
              <a:rPr lang="zh-CN" altLang="en-US" dirty="0"/>
              <a:t>，但</a:t>
            </a:r>
            <a:r>
              <a:rPr lang="en-US" altLang="zh-CN" dirty="0" err="1"/>
              <a:t>Ti</a:t>
            </a:r>
            <a:r>
              <a:rPr lang="zh-CN" altLang="en-US" dirty="0"/>
              <a:t>先于</a:t>
            </a:r>
            <a:r>
              <a:rPr lang="en-US" altLang="zh-CN" dirty="0" err="1"/>
              <a:t>Tj</a:t>
            </a:r>
            <a:r>
              <a:rPr lang="zh-CN" altLang="en-US" dirty="0"/>
              <a:t>进入验证阶段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Start-end</a:t>
                </a:r>
                <a:r>
                  <a:rPr lang="zh-CN" altLang="en-US" dirty="0"/>
                  <a:t>表示读阶段，</a:t>
                </a:r>
                <a:r>
                  <a:rPr lang="en-US" altLang="zh-CN" dirty="0"/>
                  <a:t>end-commit</a:t>
                </a:r>
                <a:r>
                  <a:rPr lang="zh-CN" altLang="en-US" dirty="0"/>
                  <a:t>表示验证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写入阶段</a:t>
                </a: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场景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开始读取阶段前完成写入阶段，即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开始之前提交</a:t>
                </a: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场景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开始写入阶段前完成写入阶段，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的读集不相交</a:t>
                </a:r>
                <a:endParaRPr lang="en-US" altLang="zh-CN" dirty="0"/>
              </a:p>
              <a:p>
                <a:r>
                  <a:rPr lang="zh-CN" altLang="en-US" dirty="0"/>
                  <a:t>场景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完成读取阶段前完成读取阶段，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的读集和写集都不相交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Start-end</a:t>
                </a:r>
                <a:r>
                  <a:rPr lang="zh-CN" altLang="en-US" dirty="0"/>
                  <a:t>表示读阶段，</a:t>
                </a:r>
                <a:r>
                  <a:rPr lang="en-US" altLang="zh-CN" dirty="0"/>
                  <a:t>end-commit</a:t>
                </a:r>
                <a:r>
                  <a:rPr lang="zh-CN" altLang="en-US" dirty="0"/>
                  <a:t>表示验证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写入阶段</a:t>
                </a: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场景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1: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在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𝑗</a:t>
                </a:r>
                <a:r>
                  <a:rPr lang="zh-CN" altLang="en-US" dirty="0"/>
                  <a:t>开始读取阶段前完成写入阶段，即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在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开始之前提交</a:t>
                </a: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场景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2: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在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开始写入阶段前完成写入阶段，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且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的写集与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的读集不相交</a:t>
                </a:r>
                <a:endParaRPr lang="en-US" altLang="zh-CN" dirty="0"/>
              </a:p>
              <a:p>
                <a:r>
                  <a:rPr lang="zh-CN" altLang="en-US" dirty="0"/>
                  <a:t>场景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3: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在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完成读取阶段前完成读取阶段，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且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的写集与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的读集和写集都不相交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5/6/2022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5/6/2022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5/6/2022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cedalgebra/CC-OCC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dirty="0"/>
              <a:t>乐观并发控制实现</a:t>
            </a:r>
            <a:br>
              <a:rPr lang="en-US" altLang="zh-CN" b="1" dirty="0"/>
            </a:br>
            <a:r>
              <a:rPr lang="en-US" altLang="zh-CN" b="1" dirty="0"/>
              <a:t>			</a:t>
            </a:r>
            <a:br>
              <a:rPr lang="en-US" altLang="zh-CN" sz="3200" dirty="0"/>
            </a:br>
            <a:br>
              <a:rPr lang="en-US" altLang="zh-CN" sz="2400" dirty="0"/>
            </a:br>
            <a:r>
              <a:rPr lang="zh-CN" altLang="en-US" sz="2400" dirty="0"/>
              <a:t>任课老师：胡卉芪</a:t>
            </a:r>
            <a:br>
              <a:rPr lang="en-US" altLang="zh-CN" sz="2400" dirty="0"/>
            </a:br>
            <a:r>
              <a:rPr lang="zh-CN" altLang="en-US" sz="2400" dirty="0"/>
              <a:t>助教：曹汇杰</a:t>
            </a:r>
            <a:br>
              <a:rPr lang="en-US" altLang="zh-CN" sz="2400" dirty="0"/>
            </a:br>
            <a:br>
              <a:rPr lang="en-US" altLang="zh-CN" sz="3200" dirty="0"/>
            </a:b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课件源码均修改自张子豪博士</a:t>
            </a:r>
            <a:r>
              <a:rPr lang="en-US" altLang="zh-CN" sz="2400" dirty="0"/>
              <a:t>https://github.com/ZhangZihao270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sz="2000" dirty="0">
                <a:solidFill>
                  <a:srgbClr val="FFFFFF"/>
                </a:solidFill>
              </a:rPr>
              <a:t>2022/5/13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事务流程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事务开始，读阶段</a:t>
            </a:r>
            <a:endParaRPr lang="en-US" altLang="zh-CN" dirty="0"/>
          </a:p>
          <a:p>
            <a:pPr lvl="1"/>
            <a:r>
              <a:rPr lang="zh-CN" altLang="en-US" dirty="0"/>
              <a:t>获取开始时间戳</a:t>
            </a:r>
            <a:r>
              <a:rPr lang="en-US" altLang="zh-CN" dirty="0" err="1"/>
              <a:t>start_ts</a:t>
            </a:r>
            <a:endParaRPr lang="zh-CN" altLang="en-US" dirty="0"/>
          </a:p>
          <a:p>
            <a:r>
              <a:rPr lang="zh-CN" altLang="en-US" dirty="0"/>
              <a:t>读阶段结束，进入验证阶段</a:t>
            </a:r>
            <a:endParaRPr lang="en-US" altLang="zh-CN" dirty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获取结束时间戳</a:t>
            </a:r>
            <a:r>
              <a:rPr lang="en-US" altLang="zh-CN" dirty="0" err="1"/>
              <a:t>end_ts</a:t>
            </a:r>
            <a:r>
              <a:rPr lang="zh-CN" altLang="en-US" dirty="0"/>
              <a:t>，活跃事务列表</a:t>
            </a:r>
            <a:r>
              <a:rPr lang="en-US" altLang="zh-CN" dirty="0"/>
              <a:t>active</a:t>
            </a:r>
            <a:r>
              <a:rPr lang="zh-CN" altLang="en-US" dirty="0"/>
              <a:t>，历史事务列表</a:t>
            </a:r>
            <a:r>
              <a:rPr lang="en-US" altLang="zh-CN" dirty="0"/>
              <a:t>history</a:t>
            </a:r>
            <a:r>
              <a:rPr lang="zh-CN" altLang="en-US" dirty="0"/>
              <a:t>，将自身加入</a:t>
            </a:r>
            <a:r>
              <a:rPr lang="en-US" altLang="zh-CN" dirty="0"/>
              <a:t>active</a:t>
            </a:r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验证读写集</a:t>
            </a:r>
            <a:endParaRPr lang="en-US" altLang="zh-CN" dirty="0"/>
          </a:p>
          <a:p>
            <a:pPr marL="1154430" lvl="2" indent="-514350">
              <a:buFont typeface="+mj-ea"/>
              <a:buAutoNum type="circleNumDbPlain"/>
            </a:pPr>
            <a:r>
              <a:rPr lang="zh-CN" altLang="en-US" dirty="0"/>
              <a:t>验证</a:t>
            </a:r>
            <a:r>
              <a:rPr lang="en-US" altLang="zh-CN" dirty="0"/>
              <a:t>history</a:t>
            </a:r>
            <a:r>
              <a:rPr lang="zh-CN" altLang="en-US" dirty="0"/>
              <a:t>中在</a:t>
            </a:r>
            <a:r>
              <a:rPr lang="en-US" altLang="zh-CN" dirty="0" err="1"/>
              <a:t>start_ts</a:t>
            </a:r>
            <a:r>
              <a:rPr lang="zh-CN" altLang="en-US" dirty="0"/>
              <a:t>和</a:t>
            </a:r>
            <a:r>
              <a:rPr lang="en-US" altLang="zh-CN" dirty="0" err="1"/>
              <a:t>end_ts</a:t>
            </a:r>
            <a:r>
              <a:rPr lang="zh-CN" altLang="en-US" dirty="0"/>
              <a:t>之间提交的事务的写集与该事务的读集是否相交（</a:t>
            </a:r>
            <a:r>
              <a:rPr lang="en-US" altLang="zh-CN" dirty="0"/>
              <a:t>p7 </a:t>
            </a: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143000" lvl="2" indent="-457200">
              <a:buFont typeface="+mj-ea"/>
              <a:buAutoNum type="circleNumDbPlain"/>
            </a:pPr>
            <a:r>
              <a:rPr lang="zh-CN" altLang="en-US" dirty="0"/>
              <a:t>验证</a:t>
            </a:r>
            <a:r>
              <a:rPr lang="en-US" altLang="zh-CN" dirty="0"/>
              <a:t>active</a:t>
            </a:r>
            <a:r>
              <a:rPr lang="zh-CN" altLang="en-US" dirty="0"/>
              <a:t>中的写集与该事务的读集和写集是否相交（</a:t>
            </a:r>
            <a:r>
              <a:rPr lang="en-US" altLang="zh-CN" dirty="0"/>
              <a:t>p7 </a:t>
            </a: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相交，则发现冲突，在临界区内将本事务从</a:t>
            </a:r>
            <a:r>
              <a:rPr lang="en-US" altLang="zh-CN" dirty="0"/>
              <a:t>active</a:t>
            </a:r>
            <a:r>
              <a:rPr lang="zh-CN" altLang="en-US" dirty="0"/>
              <a:t>中去除并中止待验证事务</a:t>
            </a:r>
            <a:endParaRPr lang="en-US" altLang="zh-CN" dirty="0"/>
          </a:p>
          <a:p>
            <a:pPr lvl="3"/>
            <a:r>
              <a:rPr lang="zh-CN" altLang="en-US" dirty="0"/>
              <a:t>不相交，则验证成功，执行写入阶段，在临界区内将本事务从</a:t>
            </a:r>
            <a:r>
              <a:rPr lang="en-US" altLang="zh-CN" dirty="0"/>
              <a:t>active</a:t>
            </a:r>
            <a:r>
              <a:rPr lang="zh-CN" altLang="en-US" dirty="0"/>
              <a:t>列表中去除并加入</a:t>
            </a:r>
            <a:r>
              <a:rPr lang="en-US" altLang="zh-CN" dirty="0"/>
              <a:t>history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3770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任务列表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理解</a:t>
            </a:r>
            <a:r>
              <a:rPr lang="en-US" altLang="zh-CN" dirty="0" err="1"/>
              <a:t>occ</a:t>
            </a:r>
            <a:r>
              <a:rPr lang="zh-CN" altLang="en-US" dirty="0"/>
              <a:t>的算法流程，理清代码结构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完成</a:t>
            </a:r>
            <a:r>
              <a:rPr lang="en-US" altLang="zh-CN" dirty="0" err="1"/>
              <a:t>data_occ.h</a:t>
            </a:r>
            <a:r>
              <a:rPr lang="zh-CN" altLang="en-US" dirty="0"/>
              <a:t>中算法的实现，主要是包括三个函数：</a:t>
            </a:r>
            <a:endParaRPr lang="en-US" altLang="zh-CN" dirty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</a:t>
            </a:r>
            <a:r>
              <a:rPr lang="en-US" altLang="zh-CN" dirty="0" err="1"/>
              <a:t>is_overlap</a:t>
            </a:r>
            <a:endParaRPr lang="en-US" altLang="zh-CN" dirty="0"/>
          </a:p>
          <a:p>
            <a:pPr lvl="2"/>
            <a:r>
              <a:rPr lang="zh-CN" altLang="en-US" dirty="0"/>
              <a:t>判断两个事务是否时间上有重叠</a:t>
            </a:r>
            <a:endParaRPr lang="en-US" altLang="zh-CN" dirty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::conflict</a:t>
            </a:r>
          </a:p>
          <a:p>
            <a:pPr lvl="2"/>
            <a:r>
              <a:rPr lang="zh-CN" altLang="en-US" dirty="0"/>
              <a:t>判断两个集合是否有冲突</a:t>
            </a:r>
            <a:endParaRPr lang="en-US" altLang="zh-CN" dirty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::validate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判断事务能否提交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运行</a:t>
            </a:r>
            <a:r>
              <a:rPr lang="en-US" altLang="zh-CN" dirty="0"/>
              <a:t>main</a:t>
            </a:r>
            <a:r>
              <a:rPr lang="zh-CN" altLang="en-US" dirty="0"/>
              <a:t>函数，其中包含测试程序，模拟若干个事务的并发，最后输出</a:t>
            </a:r>
            <a:r>
              <a:rPr lang="en-US" altLang="zh-CN" dirty="0" err="1"/>
              <a:t>hash_map</a:t>
            </a:r>
            <a:r>
              <a:rPr lang="zh-CN" altLang="en-US" dirty="0"/>
              <a:t>中的数据值，判断结果正确性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Optimistic Concurrency Control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三阶段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4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读阶段</a:t>
            </a:r>
            <a:endParaRPr lang="en-US" altLang="zh-CN" dirty="0"/>
          </a:p>
          <a:p>
            <a:pPr lvl="1"/>
            <a:r>
              <a:rPr lang="zh-CN" altLang="en-US" dirty="0"/>
              <a:t>所有更新操作缓冲在事务本地内存空间中，维护事务的写集</a:t>
            </a:r>
            <a:endParaRPr lang="en-US" altLang="zh-CN" dirty="0"/>
          </a:p>
          <a:p>
            <a:pPr lvl="1"/>
            <a:r>
              <a:rPr lang="zh-CN" altLang="en-US" dirty="0"/>
              <a:t>所有读取操作先访问事务本地内存空间，若不存在则从数据库中读取数据并缓存在事务私有内存空间中，维护事务的读集</a:t>
            </a:r>
            <a:endParaRPr lang="en-US" altLang="zh-CN" sz="2900" dirty="0"/>
          </a:p>
          <a:p>
            <a:r>
              <a:rPr lang="zh-CN" altLang="en-US" b="1" dirty="0"/>
              <a:t>验证阶段</a:t>
            </a:r>
            <a:endParaRPr lang="en-US" altLang="zh-CN" b="1" dirty="0"/>
          </a:p>
          <a:p>
            <a:pPr lvl="1"/>
            <a:r>
              <a:rPr lang="zh-CN" altLang="en-US" dirty="0"/>
              <a:t>检查待提交事务是否满足可串行化调度</a:t>
            </a:r>
            <a:endParaRPr lang="en-US" altLang="zh-CN" dirty="0"/>
          </a:p>
          <a:p>
            <a:r>
              <a:rPr lang="zh-CN" altLang="en-US" dirty="0"/>
              <a:t>写阶段（只读事务不需要）</a:t>
            </a:r>
            <a:endParaRPr lang="en-US" altLang="zh-CN" dirty="0"/>
          </a:p>
          <a:p>
            <a:pPr lvl="1"/>
            <a:r>
              <a:rPr lang="zh-CN" altLang="en-US" dirty="0"/>
              <a:t>若验证无冲突，将事务私有内存中的更新数据写入数据库使其全局可见</a:t>
            </a:r>
            <a:endParaRPr lang="en-US" altLang="zh-CN" dirty="0"/>
          </a:p>
          <a:p>
            <a:pPr lvl="1"/>
            <a:endParaRPr lang="zh-CN" altLang="en-US" sz="25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验证规则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对事务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900" dirty="0"/>
                  <a:t> </a:t>
                </a:r>
                <a:r>
                  <a:rPr lang="en-US" altLang="zh-CN" sz="29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900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900" dirty="0"/>
                  <a:t>，</a:t>
                </a:r>
                <a:r>
                  <a:rPr lang="zh-CN" altLang="en-US" dirty="0"/>
                  <a:t>则检查事务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是否符合可串行化（即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之前完成），需满足如下三种条件之一：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开始读取阶段前完成写入阶段，即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开始之前提交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开始验证阶段前完成写入阶段，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的读集不相交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完成读取阶段前完成读取阶段，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的读集和写集都不相交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 t="-1357" r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源码地址：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https://github.com/advancedalgebra/CC-OCC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-</a:t>
            </a:r>
            <a:r>
              <a:rPr lang="zh-CN" altLang="en-US" sz="3200" dirty="0"/>
              <a:t>实现乐观并发控制策略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5/6/2022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cc_occ.h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：基于</a:t>
            </a:r>
            <a:r>
              <a:rPr lang="en-US" altLang="zh-CN" dirty="0" err="1"/>
              <a:t>occ</a:t>
            </a:r>
            <a:r>
              <a:rPr lang="zh-CN" altLang="en-US" dirty="0"/>
              <a:t>的读写及提交操作的实现</a:t>
            </a:r>
            <a:endParaRPr lang="en-US" altLang="zh-CN" dirty="0"/>
          </a:p>
          <a:p>
            <a:r>
              <a:rPr lang="en-US" altLang="zh-CN" dirty="0" err="1"/>
              <a:t>data_occ.h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</a:t>
            </a:r>
            <a:r>
              <a:rPr lang="en-US" altLang="zh-CN" dirty="0" err="1"/>
              <a:t>occ</a:t>
            </a:r>
            <a:r>
              <a:rPr lang="zh-CN" altLang="en-US" dirty="0"/>
              <a:t>的算法实现</a:t>
            </a:r>
            <a:endParaRPr lang="en-US" altLang="zh-CN" dirty="0"/>
          </a:p>
          <a:p>
            <a:r>
              <a:rPr lang="en-US" altLang="zh-CN" dirty="0"/>
              <a:t>main.cpp</a:t>
            </a:r>
            <a:r>
              <a:rPr lang="zh-CN" altLang="en-US" dirty="0"/>
              <a:t>：程序入口，测试程序的实现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86" y="2942764"/>
            <a:ext cx="1581371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算法数据结构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5/6/2022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维护的数据结构</a:t>
            </a:r>
            <a:endParaRPr lang="en-US" altLang="zh-CN" dirty="0"/>
          </a:p>
          <a:p>
            <a:pPr lvl="1"/>
            <a:r>
              <a:rPr lang="zh-CN" altLang="en-US" dirty="0"/>
              <a:t>每个事务的写集合</a:t>
            </a:r>
            <a:r>
              <a:rPr lang="en-US" altLang="zh-CN" dirty="0" err="1"/>
              <a:t>wset</a:t>
            </a:r>
            <a:r>
              <a:rPr lang="zh-CN" altLang="en-US" dirty="0"/>
              <a:t>，读集合</a:t>
            </a:r>
            <a:r>
              <a:rPr lang="en-US" altLang="zh-CN" dirty="0" err="1"/>
              <a:t>rset</a:t>
            </a:r>
            <a:endParaRPr lang="en-US" altLang="zh-CN" dirty="0"/>
          </a:p>
          <a:p>
            <a:pPr lvl="1"/>
            <a:r>
              <a:rPr lang="zh-CN" altLang="en-US" dirty="0"/>
              <a:t>全局的活跃事务写集合列表</a:t>
            </a:r>
            <a:r>
              <a:rPr lang="en-US" altLang="zh-CN" dirty="0"/>
              <a:t>active</a:t>
            </a:r>
            <a:r>
              <a:rPr lang="zh-CN" altLang="en-US" dirty="0"/>
              <a:t>（活跃事务指已完成读阶段，正在进行验证阶段和写阶段的事务）</a:t>
            </a:r>
            <a:endParaRPr lang="en-US" altLang="zh-CN" dirty="0"/>
          </a:p>
          <a:p>
            <a:pPr lvl="1"/>
            <a:r>
              <a:rPr lang="zh-CN" altLang="en-US" dirty="0"/>
              <a:t>全局的已提交事务写集合列表</a:t>
            </a:r>
            <a:r>
              <a:rPr lang="en-US" altLang="zh-CN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43955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算法数据结构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data_occ</a:t>
            </a:r>
            <a:r>
              <a:rPr lang="en-US" altLang="zh-CN" dirty="0"/>
              <a:t> (</a:t>
            </a:r>
            <a:r>
              <a:rPr lang="en-US" altLang="zh-CN" dirty="0" err="1"/>
              <a:t>data_occ.h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history: </a:t>
            </a:r>
            <a:r>
              <a:rPr lang="zh-CN" altLang="en-US" dirty="0"/>
              <a:t>已提交事务的写集</a:t>
            </a:r>
            <a:endParaRPr lang="en-US" altLang="zh-CN" dirty="0"/>
          </a:p>
          <a:p>
            <a:pPr lvl="1"/>
            <a:r>
              <a:rPr lang="en-US" altLang="zh-CN" dirty="0"/>
              <a:t>active</a:t>
            </a:r>
            <a:r>
              <a:rPr lang="zh-CN" altLang="en-US" dirty="0"/>
              <a:t>：活跃事务的写集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txn</a:t>
            </a:r>
            <a:r>
              <a:rPr lang="en-US" altLang="zh-CN" dirty="0"/>
              <a:t>(</a:t>
            </a:r>
            <a:r>
              <a:rPr lang="en-US" altLang="zh-CN" dirty="0" err="1"/>
              <a:t>global.h</a:t>
            </a:r>
            <a:r>
              <a:rPr lang="en-US" altLang="zh-CN" dirty="0"/>
              <a:t>) //</a:t>
            </a:r>
            <a:r>
              <a:rPr lang="zh-CN" altLang="en-US" dirty="0"/>
              <a:t>记录事务的读写集</a:t>
            </a:r>
            <a:endParaRPr lang="en-US" altLang="zh-CN" dirty="0"/>
          </a:p>
          <a:p>
            <a:pPr lvl="1"/>
            <a:r>
              <a:rPr lang="en-US" altLang="zh-CN" dirty="0" err="1"/>
              <a:t>start_ts</a:t>
            </a:r>
            <a:r>
              <a:rPr lang="zh-CN" altLang="en-US" dirty="0"/>
              <a:t>：读阶段的开始时间</a:t>
            </a:r>
            <a:endParaRPr lang="en-US" altLang="zh-CN" dirty="0"/>
          </a:p>
          <a:p>
            <a:pPr lvl="1"/>
            <a:r>
              <a:rPr lang="en-US" altLang="zh-CN" dirty="0" err="1"/>
              <a:t>end_ts</a:t>
            </a:r>
            <a:r>
              <a:rPr lang="zh-CN" altLang="en-US" dirty="0"/>
              <a:t>：读阶段的结束时间</a:t>
            </a:r>
            <a:endParaRPr lang="en-US" altLang="zh-CN" dirty="0"/>
          </a:p>
          <a:p>
            <a:pPr lvl="1"/>
            <a:r>
              <a:rPr lang="en-US" altLang="zh-CN" dirty="0" err="1"/>
              <a:t>wr_list</a:t>
            </a:r>
            <a:r>
              <a:rPr lang="zh-CN" altLang="en-US" dirty="0"/>
              <a:t>：事务的写集合</a:t>
            </a:r>
            <a:endParaRPr lang="en-US" altLang="zh-CN" dirty="0"/>
          </a:p>
          <a:p>
            <a:pPr lvl="1"/>
            <a:r>
              <a:rPr lang="en-US" altLang="zh-CN" dirty="0" err="1"/>
              <a:t>rd_list</a:t>
            </a:r>
            <a:r>
              <a:rPr lang="zh-CN" altLang="en-US" dirty="0"/>
              <a:t>：事务的读集合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59" y="1730474"/>
            <a:ext cx="3324689" cy="9907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63" y="4114502"/>
            <a:ext cx="384863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B0DBC-8071-4DF2-AF5B-F2C85EA1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验证规则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70156-DD89-4081-81C5-6CA28012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AAB6A78-3AE8-4372-B26A-FC66CDBF2984}"/>
              </a:ext>
            </a:extLst>
          </p:cNvPr>
          <p:cNvCxnSpPr>
            <a:cxnSpLocks/>
          </p:cNvCxnSpPr>
          <p:nvPr/>
        </p:nvCxnSpPr>
        <p:spPr>
          <a:xfrm>
            <a:off x="838913" y="2225407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CA23D17-C924-46D8-8661-ADAC516289C1}"/>
              </a:ext>
            </a:extLst>
          </p:cNvPr>
          <p:cNvCxnSpPr/>
          <p:nvPr/>
        </p:nvCxnSpPr>
        <p:spPr>
          <a:xfrm>
            <a:off x="845263" y="2005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EA720A-6DC4-4BD6-8D73-C2A31A27188D}"/>
              </a:ext>
            </a:extLst>
          </p:cNvPr>
          <p:cNvCxnSpPr/>
          <p:nvPr/>
        </p:nvCxnSpPr>
        <p:spPr>
          <a:xfrm>
            <a:off x="2661363" y="2005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16E845-30B6-4ED3-880F-5EBE3503D951}"/>
              </a:ext>
            </a:extLst>
          </p:cNvPr>
          <p:cNvCxnSpPr/>
          <p:nvPr/>
        </p:nvCxnSpPr>
        <p:spPr>
          <a:xfrm>
            <a:off x="3283784" y="2005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C66E42-1712-4144-B113-78AE33DCC886}"/>
              </a:ext>
            </a:extLst>
          </p:cNvPr>
          <p:cNvCxnSpPr>
            <a:cxnSpLocks/>
          </p:cNvCxnSpPr>
          <p:nvPr/>
        </p:nvCxnSpPr>
        <p:spPr>
          <a:xfrm>
            <a:off x="3651963" y="2733407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ADED410-F435-434F-B4CD-8C41E5DF9185}"/>
              </a:ext>
            </a:extLst>
          </p:cNvPr>
          <p:cNvCxnSpPr/>
          <p:nvPr/>
        </p:nvCxnSpPr>
        <p:spPr>
          <a:xfrm>
            <a:off x="3658313" y="2513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EBA893E-973B-4130-A85F-1EE95AD55BA5}"/>
              </a:ext>
            </a:extLst>
          </p:cNvPr>
          <p:cNvCxnSpPr/>
          <p:nvPr/>
        </p:nvCxnSpPr>
        <p:spPr>
          <a:xfrm>
            <a:off x="5474413" y="2513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399AE4-3623-4F3E-B8A1-5E506F96B95C}"/>
              </a:ext>
            </a:extLst>
          </p:cNvPr>
          <p:cNvCxnSpPr/>
          <p:nvPr/>
        </p:nvCxnSpPr>
        <p:spPr>
          <a:xfrm>
            <a:off x="6096834" y="2513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510053-54BE-43FB-B8C8-DA2810E6B949}"/>
                  </a:ext>
                </a:extLst>
              </p:cNvPr>
              <p:cNvSpPr txBox="1"/>
              <p:nvPr/>
            </p:nvSpPr>
            <p:spPr>
              <a:xfrm>
                <a:off x="77118" y="1892797"/>
                <a:ext cx="758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510053-54BE-43FB-B8C8-DA2810E6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" y="1892797"/>
                <a:ext cx="758619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88A21B2-CC15-425C-8AEF-46F580053C17}"/>
                  </a:ext>
                </a:extLst>
              </p:cNvPr>
              <p:cNvSpPr txBox="1"/>
              <p:nvPr/>
            </p:nvSpPr>
            <p:spPr>
              <a:xfrm>
                <a:off x="2834442" y="2371513"/>
                <a:ext cx="87032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88A21B2-CC15-425C-8AEF-46F580053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442" y="2371513"/>
                <a:ext cx="870328" cy="496674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C56708-F986-4E0E-A493-26F410782D12}"/>
                  </a:ext>
                </a:extLst>
              </p:cNvPr>
              <p:cNvSpPr txBox="1"/>
              <p:nvPr/>
            </p:nvSpPr>
            <p:spPr>
              <a:xfrm>
                <a:off x="6428299" y="1950121"/>
                <a:ext cx="2631425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𝒄𝒐𝒎𝒎𝒊𝒕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C56708-F986-4E0E-A493-26F410782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99" y="1950121"/>
                <a:ext cx="2631425" cy="404341"/>
              </a:xfrm>
              <a:prstGeom prst="rect">
                <a:avLst/>
              </a:prstGeom>
              <a:blipFill>
                <a:blip r:embed="rId5"/>
                <a:stretch>
                  <a:fillRect l="-2088" r="-69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F88477-AFAF-4B92-991A-B0C6DDE830C4}"/>
              </a:ext>
            </a:extLst>
          </p:cNvPr>
          <p:cNvCxnSpPr>
            <a:cxnSpLocks/>
          </p:cNvCxnSpPr>
          <p:nvPr/>
        </p:nvCxnSpPr>
        <p:spPr>
          <a:xfrm>
            <a:off x="828654" y="3818153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C7AEAC6-F408-4053-B70D-05208C65D6B0}"/>
              </a:ext>
            </a:extLst>
          </p:cNvPr>
          <p:cNvCxnSpPr/>
          <p:nvPr/>
        </p:nvCxnSpPr>
        <p:spPr>
          <a:xfrm>
            <a:off x="835004" y="3598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48444C-B518-4BEB-A7A6-8A7561A35856}"/>
              </a:ext>
            </a:extLst>
          </p:cNvPr>
          <p:cNvCxnSpPr/>
          <p:nvPr/>
        </p:nvCxnSpPr>
        <p:spPr>
          <a:xfrm>
            <a:off x="2651104" y="3598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4489340-7753-4752-B901-975AC4A6A0EE}"/>
              </a:ext>
            </a:extLst>
          </p:cNvPr>
          <p:cNvCxnSpPr/>
          <p:nvPr/>
        </p:nvCxnSpPr>
        <p:spPr>
          <a:xfrm>
            <a:off x="3273525" y="3598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67D9794-485F-4428-8614-4FBD28D0F4FA}"/>
              </a:ext>
            </a:extLst>
          </p:cNvPr>
          <p:cNvCxnSpPr>
            <a:cxnSpLocks/>
          </p:cNvCxnSpPr>
          <p:nvPr/>
        </p:nvCxnSpPr>
        <p:spPr>
          <a:xfrm>
            <a:off x="2066289" y="4326153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4139E5A-A264-48A3-80C2-BA0E75BBD09F}"/>
              </a:ext>
            </a:extLst>
          </p:cNvPr>
          <p:cNvCxnSpPr/>
          <p:nvPr/>
        </p:nvCxnSpPr>
        <p:spPr>
          <a:xfrm>
            <a:off x="2072639" y="4106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2750157-8EC8-4115-87A7-961BBC9B876D}"/>
              </a:ext>
            </a:extLst>
          </p:cNvPr>
          <p:cNvCxnSpPr/>
          <p:nvPr/>
        </p:nvCxnSpPr>
        <p:spPr>
          <a:xfrm>
            <a:off x="3888739" y="4106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462951A-5DEA-45F3-BEE5-419354EA0FB2}"/>
              </a:ext>
            </a:extLst>
          </p:cNvPr>
          <p:cNvCxnSpPr/>
          <p:nvPr/>
        </p:nvCxnSpPr>
        <p:spPr>
          <a:xfrm>
            <a:off x="4511160" y="4106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3C8433-914B-4EC9-B185-EE8AD9A5998A}"/>
                  </a:ext>
                </a:extLst>
              </p:cNvPr>
              <p:cNvSpPr txBox="1"/>
              <p:nvPr/>
            </p:nvSpPr>
            <p:spPr>
              <a:xfrm>
                <a:off x="66859" y="3485543"/>
                <a:ext cx="758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3C8433-914B-4EC9-B185-EE8AD9A59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" y="3485543"/>
                <a:ext cx="75861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CD9F805-7783-4928-98F4-7A52EECCB274}"/>
                  </a:ext>
                </a:extLst>
              </p:cNvPr>
              <p:cNvSpPr txBox="1"/>
              <p:nvPr/>
            </p:nvSpPr>
            <p:spPr>
              <a:xfrm>
                <a:off x="1248768" y="3964259"/>
                <a:ext cx="87032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CD9F805-7783-4928-98F4-7A52EECC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68" y="3964259"/>
                <a:ext cx="870328" cy="496674"/>
              </a:xfrm>
              <a:prstGeom prst="rect">
                <a:avLst/>
              </a:prstGeom>
              <a:blipFill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C913F4-5639-499E-AFB0-AB6E90FDC9A4}"/>
                  </a:ext>
                </a:extLst>
              </p:cNvPr>
              <p:cNvSpPr txBox="1"/>
              <p:nvPr/>
            </p:nvSpPr>
            <p:spPr>
              <a:xfrm>
                <a:off x="6291062" y="3655322"/>
                <a:ext cx="2708544" cy="902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读集是否有重合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C913F4-5639-499E-AFB0-AB6E90FDC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062" y="3655322"/>
                <a:ext cx="2708544" cy="902555"/>
              </a:xfrm>
              <a:prstGeom prst="rect">
                <a:avLst/>
              </a:prstGeom>
              <a:blipFill>
                <a:blip r:embed="rId8"/>
                <a:stretch>
                  <a:fillRect l="-8108" t="-11486" b="-22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D7B80F-A3AB-4D64-BFFA-1BAA442313BB}"/>
              </a:ext>
            </a:extLst>
          </p:cNvPr>
          <p:cNvCxnSpPr>
            <a:cxnSpLocks/>
          </p:cNvCxnSpPr>
          <p:nvPr/>
        </p:nvCxnSpPr>
        <p:spPr>
          <a:xfrm>
            <a:off x="856767" y="6225724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E9B82FF-A333-43C0-B072-57F857C233D7}"/>
              </a:ext>
            </a:extLst>
          </p:cNvPr>
          <p:cNvCxnSpPr/>
          <p:nvPr/>
        </p:nvCxnSpPr>
        <p:spPr>
          <a:xfrm>
            <a:off x="863117" y="6006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9DCDBD5-D8D6-4CF5-923F-8F19DA04B31A}"/>
              </a:ext>
            </a:extLst>
          </p:cNvPr>
          <p:cNvCxnSpPr/>
          <p:nvPr/>
        </p:nvCxnSpPr>
        <p:spPr>
          <a:xfrm>
            <a:off x="2679217" y="6006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13085C3-1A16-44A9-913A-8B5F5490ADF7}"/>
              </a:ext>
            </a:extLst>
          </p:cNvPr>
          <p:cNvCxnSpPr/>
          <p:nvPr/>
        </p:nvCxnSpPr>
        <p:spPr>
          <a:xfrm>
            <a:off x="3301638" y="6006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EAC99E6-DC59-4D7B-9525-C28E9EA99C99}"/>
              </a:ext>
            </a:extLst>
          </p:cNvPr>
          <p:cNvCxnSpPr>
            <a:cxnSpLocks/>
          </p:cNvCxnSpPr>
          <p:nvPr/>
        </p:nvCxnSpPr>
        <p:spPr>
          <a:xfrm>
            <a:off x="1157969" y="6733724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9856411-7A7C-419D-B78E-BE172575E432}"/>
              </a:ext>
            </a:extLst>
          </p:cNvPr>
          <p:cNvCxnSpPr/>
          <p:nvPr/>
        </p:nvCxnSpPr>
        <p:spPr>
          <a:xfrm>
            <a:off x="1164319" y="6514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4722AD-B8A0-4A5E-B096-7A8AC231AB51}"/>
              </a:ext>
            </a:extLst>
          </p:cNvPr>
          <p:cNvCxnSpPr/>
          <p:nvPr/>
        </p:nvCxnSpPr>
        <p:spPr>
          <a:xfrm>
            <a:off x="2980419" y="6514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A53115E-CD3D-4BC7-AEDA-3970CCD014D7}"/>
              </a:ext>
            </a:extLst>
          </p:cNvPr>
          <p:cNvCxnSpPr/>
          <p:nvPr/>
        </p:nvCxnSpPr>
        <p:spPr>
          <a:xfrm>
            <a:off x="3602840" y="6514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489F1E6-7FB4-4154-B36F-2AAF2CF68E40}"/>
                  </a:ext>
                </a:extLst>
              </p:cNvPr>
              <p:cNvSpPr txBox="1"/>
              <p:nvPr/>
            </p:nvSpPr>
            <p:spPr>
              <a:xfrm>
                <a:off x="94972" y="5893114"/>
                <a:ext cx="758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489F1E6-7FB4-4154-B36F-2AAF2CF6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2" y="5893114"/>
                <a:ext cx="758619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E6F980-565A-4266-BACC-E1FDEADF2634}"/>
                  </a:ext>
                </a:extLst>
              </p:cNvPr>
              <p:cNvSpPr txBox="1"/>
              <p:nvPr/>
            </p:nvSpPr>
            <p:spPr>
              <a:xfrm>
                <a:off x="340448" y="6371830"/>
                <a:ext cx="87032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E6F980-565A-4266-BACC-E1FDEADF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6371830"/>
                <a:ext cx="870328" cy="496674"/>
              </a:xfrm>
              <a:prstGeom prst="rect">
                <a:avLst/>
              </a:prstGeom>
              <a:blipFill>
                <a:blip r:embed="rId10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808BCD93-803B-4B64-ABC8-8955A8558973}"/>
              </a:ext>
            </a:extLst>
          </p:cNvPr>
          <p:cNvSpPr txBox="1"/>
          <p:nvPr/>
        </p:nvSpPr>
        <p:spPr>
          <a:xfrm>
            <a:off x="4456032" y="333060"/>
            <a:ext cx="3958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蓝色：表示在</a:t>
            </a:r>
            <a:r>
              <a:rPr lang="en-US" altLang="zh-CN" sz="2400" dirty="0">
                <a:solidFill>
                  <a:srgbClr val="00B0F0"/>
                </a:solidFill>
              </a:rPr>
              <a:t>history</a:t>
            </a:r>
            <a:r>
              <a:rPr lang="zh-CN" altLang="en-US" sz="2400" dirty="0">
                <a:solidFill>
                  <a:srgbClr val="00B0F0"/>
                </a:solidFill>
              </a:rPr>
              <a:t>集合中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红色：表示在</a:t>
            </a:r>
            <a:r>
              <a:rPr lang="en-US" altLang="zh-CN" sz="2400" dirty="0">
                <a:solidFill>
                  <a:srgbClr val="FF0000"/>
                </a:solidFill>
              </a:rPr>
              <a:t>active</a:t>
            </a:r>
            <a:r>
              <a:rPr lang="zh-CN" altLang="en-US" sz="2400" dirty="0">
                <a:solidFill>
                  <a:srgbClr val="FF0000"/>
                </a:solidFill>
              </a:rPr>
              <a:t>集合中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5608B0F-3F3A-43E6-94B8-7E2F3A1CF42D}"/>
                  </a:ext>
                </a:extLst>
              </p:cNvPr>
              <p:cNvSpPr txBox="1"/>
              <p:nvPr/>
            </p:nvSpPr>
            <p:spPr>
              <a:xfrm>
                <a:off x="6428299" y="5941776"/>
                <a:ext cx="2748719" cy="902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读集和写集是否有重合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5608B0F-3F3A-43E6-94B8-7E2F3A1CF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99" y="5941776"/>
                <a:ext cx="2748719" cy="902555"/>
              </a:xfrm>
              <a:prstGeom prst="rect">
                <a:avLst/>
              </a:prstGeom>
              <a:blipFill>
                <a:blip r:embed="rId11"/>
                <a:stretch>
                  <a:fillRect l="-8000" t="-11486" r="-7333" b="-22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箭头: 右 43">
            <a:extLst>
              <a:ext uri="{FF2B5EF4-FFF2-40B4-BE49-F238E27FC236}">
                <a16:creationId xmlns:a16="http://schemas.microsoft.com/office/drawing/2014/main" id="{6F1C0A00-7FA9-435F-87F9-13BDEA16A118}"/>
              </a:ext>
            </a:extLst>
          </p:cNvPr>
          <p:cNvSpPr/>
          <p:nvPr/>
        </p:nvSpPr>
        <p:spPr>
          <a:xfrm>
            <a:off x="4935557" y="3818153"/>
            <a:ext cx="1000904" cy="231321"/>
          </a:xfrm>
          <a:prstGeom prst="rightArrow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DA15191F-0921-4FE9-98F4-407164F10332}"/>
              </a:ext>
            </a:extLst>
          </p:cNvPr>
          <p:cNvSpPr/>
          <p:nvPr/>
        </p:nvSpPr>
        <p:spPr>
          <a:xfrm>
            <a:off x="4935557" y="6225724"/>
            <a:ext cx="1000904" cy="231321"/>
          </a:xfrm>
          <a:prstGeom prst="rightArrow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E23D679-0DA2-4FC8-8D36-0AAF001C2579}"/>
              </a:ext>
            </a:extLst>
          </p:cNvPr>
          <p:cNvSpPr txBox="1"/>
          <p:nvPr/>
        </p:nvSpPr>
        <p:spPr>
          <a:xfrm>
            <a:off x="85767" y="1486575"/>
            <a:ext cx="110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场景</a:t>
            </a:r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E45F1-C256-4080-8066-4502B2C4F90E}"/>
              </a:ext>
            </a:extLst>
          </p:cNvPr>
          <p:cNvSpPr txBox="1"/>
          <p:nvPr/>
        </p:nvSpPr>
        <p:spPr>
          <a:xfrm>
            <a:off x="77118" y="2795863"/>
            <a:ext cx="110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场景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3AA57A-E384-4106-8909-5BE806271842}"/>
              </a:ext>
            </a:extLst>
          </p:cNvPr>
          <p:cNvSpPr txBox="1"/>
          <p:nvPr/>
        </p:nvSpPr>
        <p:spPr>
          <a:xfrm>
            <a:off x="85767" y="4986891"/>
            <a:ext cx="110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场景</a:t>
            </a:r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0371CEC-5438-4036-B520-E1999ECAE3A4}"/>
              </a:ext>
            </a:extLst>
          </p:cNvPr>
          <p:cNvSpPr txBox="1"/>
          <p:nvPr/>
        </p:nvSpPr>
        <p:spPr>
          <a:xfrm>
            <a:off x="540098" y="2120476"/>
            <a:ext cx="72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start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85B0E06-AD00-4AC0-8A63-CC145F652DC8}"/>
              </a:ext>
            </a:extLst>
          </p:cNvPr>
          <p:cNvSpPr txBox="1"/>
          <p:nvPr/>
        </p:nvSpPr>
        <p:spPr>
          <a:xfrm>
            <a:off x="2309741" y="2131014"/>
            <a:ext cx="72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end</a:t>
            </a:r>
            <a:endParaRPr lang="zh-CN" altLang="en-US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82EA29E-3C36-40B9-BAD8-B35CBBDE0CD9}"/>
              </a:ext>
            </a:extLst>
          </p:cNvPr>
          <p:cNvSpPr txBox="1"/>
          <p:nvPr/>
        </p:nvSpPr>
        <p:spPr>
          <a:xfrm>
            <a:off x="3250989" y="1898351"/>
            <a:ext cx="95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commit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69739C8-9794-45CB-AA2F-F6D91BF0584F}"/>
                  </a:ext>
                </a:extLst>
              </p:cNvPr>
              <p:cNvSpPr/>
              <p:nvPr/>
            </p:nvSpPr>
            <p:spPr>
              <a:xfrm>
                <a:off x="5221388" y="3183467"/>
                <a:ext cx="3922612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𝒄𝒐𝒎𝒎𝒊𝒕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𝒆𝒏𝒅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69739C8-9794-45CB-AA2F-F6D91BF05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88" y="3183467"/>
                <a:ext cx="3922612" cy="496674"/>
              </a:xfrm>
              <a:prstGeom prst="rect">
                <a:avLst/>
              </a:prstGeom>
              <a:blipFill>
                <a:blip r:embed="rId12"/>
                <a:stretch>
                  <a:fillRect l="-467"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478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24628</TotalTime>
  <Words>958</Words>
  <Application>Microsoft Office PowerPoint</Application>
  <PresentationFormat>全屏显示(4:3)</PresentationFormat>
  <Paragraphs>117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华文新魏</vt:lpstr>
      <vt:lpstr>Arial</vt:lpstr>
      <vt:lpstr>Calibri</vt:lpstr>
      <vt:lpstr>Cambria Math</vt:lpstr>
      <vt:lpstr>Tw Cen MT</vt:lpstr>
      <vt:lpstr>Wingdings</vt:lpstr>
      <vt:lpstr>Wingdings 2</vt:lpstr>
      <vt:lpstr>Median</vt:lpstr>
      <vt:lpstr>自定义设计方案</vt:lpstr>
      <vt:lpstr>      乐观并发控制实现      任课老师：胡卉芪 助教：曹汇杰               </vt:lpstr>
      <vt:lpstr>Optimistic Concurrency Control</vt:lpstr>
      <vt:lpstr>OCC三阶段</vt:lpstr>
      <vt:lpstr>验证规则</vt:lpstr>
      <vt:lpstr>实验-实现乐观并发控制策略</vt:lpstr>
      <vt:lpstr>代码结构</vt:lpstr>
      <vt:lpstr>OCC算法数据结构</vt:lpstr>
      <vt:lpstr>OCC算法数据结构</vt:lpstr>
      <vt:lpstr>OCC验证规则</vt:lpstr>
      <vt:lpstr>OCC事务流程</vt:lpstr>
      <vt:lpstr>任务列表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小明</cp:lastModifiedBy>
  <cp:revision>1508</cp:revision>
  <dcterms:created xsi:type="dcterms:W3CDTF">2015-12-14T05:02:51Z</dcterms:created>
  <dcterms:modified xsi:type="dcterms:W3CDTF">2022-05-06T08:25:03Z</dcterms:modified>
</cp:coreProperties>
</file>