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4" r:id="rId26"/>
    <p:sldId id="285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0C1288-9C37-4B7A-891B-786EBCAF0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2D659-9AC1-4ECB-852F-B4B916315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2D54C0-E54C-4A82-B36C-492CA4AF2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9C1F-AC0B-481D-8BA1-F5981B031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BB101A-DAA1-47A5-A45D-798E29627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3FAD76-2E00-4580-9AF8-3E80E181F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5C8D70-8187-47E8-AEFF-E6952E0AA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2E135-E9EF-4398-8068-FEAF28B429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1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B30628-51C5-4659-8806-E3BA250F8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BEF97D-A3E7-4DA2-A791-8B05C8371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8CC6AC-B2EF-4479-80AB-032C4B431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3757-C1EA-4E7E-B404-44DC62670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00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2E5F67-FA56-4FC2-B73A-8FFC36E056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BE99E1-481E-4789-873E-AB940FF11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78F91F-57EE-4528-BCC7-CDAF7610F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75915-2F31-4CF4-A43C-5DDAB68FC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1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C7FE-153A-4DE5-A27C-2E9EFD6AB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C4CEE-89FD-4513-B935-833B88CB2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8F0323-86C9-4AD3-B247-1A6A0C40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CD85-EA11-4BE7-83B6-383D4B961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1958E-A2C5-4864-B47A-1FFEA33DA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C46E-38A5-477D-BDEE-E452573B1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8445-0A25-473E-97E0-E893067E0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31B2-6727-4418-91EA-BC7512A0F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5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1578CA-7107-44C7-8528-3BCC2CB29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F33BFD-FBFC-4496-9107-28C18FA85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8113B6-82FA-46D1-8B83-88B8DCC28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E0CF-574E-4757-BF46-C3510D5C2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4D21E3-7B92-4C99-9B2A-F03F7FD65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221157-7863-41E0-8401-9CBDF6F40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5C7CB3-2A51-4F6D-8920-C90D59315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6DC51-152B-4526-8EFC-DD84F5141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5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30DD82-B22C-4470-AAD2-2A70B7927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43DE05-BD88-43C6-8D82-94D4AF918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F5F7E8-8856-42EB-B59D-4F9D7791E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CE1BF-8435-47FB-A9CC-7C29A1ACA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6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32429-1190-476A-8935-CAFF1122C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204FD-A276-4376-8286-AD7B6D3F9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22D22-FDA4-450B-A845-F2ABC8B56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FE266-3550-47A3-8DBA-BC28584EC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03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CFE55-74D0-4CF7-81F9-10D9BDE6F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B77F5-5B79-4EC4-8F75-7517B4CC2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7E3E1-B851-4F70-B127-B3762120B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1C4B8-F00E-4D6C-9E09-6264EA73D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7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CB3AFE-A681-4EC2-8D96-1A905C7C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9FF914-4FEE-4BC8-8A68-F5022FCB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0C5F53-12E5-4E12-8D65-D340BA547B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7BBE30-A615-4FB8-8BF0-0C4730C033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608983-B7D2-4EDE-A50F-320BF4F886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21860F-46AC-4D46-A773-B49785843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图片 2">
            <a:extLst>
              <a:ext uri="{FF2B5EF4-FFF2-40B4-BE49-F238E27FC236}">
                <a16:creationId xmlns:a16="http://schemas.microsoft.com/office/drawing/2014/main" id="{E884BBD0-EF3F-4CB3-87E3-EABAEBF4A19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C:\Documents and Settings\sqz\桌面\图片1.jpg">
            <a:extLst>
              <a:ext uri="{FF2B5EF4-FFF2-40B4-BE49-F238E27FC236}">
                <a16:creationId xmlns:a16="http://schemas.microsoft.com/office/drawing/2014/main" id="{F476E36D-1A04-4D18-B07F-5841C1AE6F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671" r="217" b="51665"/>
          <a:stretch>
            <a:fillRect/>
          </a:stretch>
        </p:blipFill>
        <p:spPr bwMode="auto">
          <a:xfrm>
            <a:off x="0" y="0"/>
            <a:ext cx="9142413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>
            <a:extLst>
              <a:ext uri="{FF2B5EF4-FFF2-40B4-BE49-F238E27FC236}">
                <a16:creationId xmlns:a16="http://schemas.microsoft.com/office/drawing/2014/main" id="{FC25789A-57C4-4D03-90A9-5506832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7632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>
                <a:latin typeface="华文新魏" panose="02010800040101010101" pitchFamily="2" charset="-122"/>
                <a:ea typeface="华文新魏" panose="02010800040101010101" pitchFamily="2" charset="-122"/>
              </a:rPr>
              <a:t>矩阵乘法加速器设计</a:t>
            </a:r>
          </a:p>
        </p:txBody>
      </p:sp>
      <p:sp>
        <p:nvSpPr>
          <p:cNvPr id="2051" name="文本框 2">
            <a:extLst>
              <a:ext uri="{FF2B5EF4-FFF2-40B4-BE49-F238E27FC236}">
                <a16:creationId xmlns:a16="http://schemas.microsoft.com/office/drawing/2014/main" id="{AB00FAFF-A931-4729-AD8E-9CB50251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429000"/>
            <a:ext cx="1727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小组成员：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曹逸芃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张铁沄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陶冠辰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4×4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72FC78-A7B9-41B5-A573-AC2A0D01A50C}"/>
                  </a:ext>
                </a:extLst>
              </p:cNvPr>
              <p:cNvSpPr txBox="1"/>
              <p:nvPr/>
            </p:nvSpPr>
            <p:spPr>
              <a:xfrm>
                <a:off x="3429218" y="3429000"/>
                <a:ext cx="2285562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=603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=609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72FC78-A7B9-41B5-A573-AC2A0D01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18" y="3429000"/>
                <a:ext cx="2285562" cy="1443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D4950EB-BEEC-4438-A19D-59578C45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646527"/>
            <a:ext cx="7750015" cy="1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16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×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16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30777F-E23A-4373-A600-A5E1656D5916}"/>
                  </a:ext>
                </a:extLst>
              </p:cNvPr>
              <p:cNvSpPr txBox="1"/>
              <p:nvPr/>
            </p:nvSpPr>
            <p:spPr>
              <a:xfrm>
                <a:off x="3470737" y="3429000"/>
                <a:ext cx="2202526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=30591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=30597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30777F-E23A-4373-A600-A5E1656D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737" y="3429000"/>
                <a:ext cx="2202526" cy="1443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03A9F7B-4448-4B5E-B000-3D8E4B91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38" y="1707180"/>
            <a:ext cx="7758314" cy="1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4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×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64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227BF8C-200B-4F9F-AEE7-B18C6002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7" y="1671743"/>
            <a:ext cx="7602345" cy="144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182195-E588-4F23-92A2-29C72254AFCB}"/>
                  </a:ext>
                </a:extLst>
              </p:cNvPr>
              <p:cNvSpPr txBox="1"/>
              <p:nvPr/>
            </p:nvSpPr>
            <p:spPr>
              <a:xfrm>
                <a:off x="3470737" y="3429000"/>
                <a:ext cx="2202526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=1864150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=1864156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182195-E588-4F23-92A2-29C72254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737" y="3429000"/>
                <a:ext cx="2202526" cy="1443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77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sodor_5stage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4FE66-428E-4AF7-ADDA-244F86FD3F7D}"/>
              </a:ext>
            </a:extLst>
          </p:cNvPr>
          <p:cNvSpPr txBox="1"/>
          <p:nvPr/>
        </p:nvSpPr>
        <p:spPr>
          <a:xfrm>
            <a:off x="827584" y="1495896"/>
            <a:ext cx="7488832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之前使用的</a:t>
            </a:r>
            <a:r>
              <a:rPr lang="en-US" altLang="zh-CN" dirty="0"/>
              <a:t>sodor_1stage</a:t>
            </a:r>
            <a:r>
              <a:rPr lang="zh-CN" altLang="en-US" dirty="0"/>
              <a:t>相当于一个单周期处理器，没有流水线设计。因此为了进一步验证我们基于</a:t>
            </a:r>
            <a:r>
              <a:rPr lang="en-US" altLang="zh-CN" dirty="0"/>
              <a:t>sodor</a:t>
            </a:r>
            <a:r>
              <a:rPr lang="zh-CN" altLang="en-US" dirty="0"/>
              <a:t>设计的矩阵乘法，我们以类似的方法修改了拥有五级流水的</a:t>
            </a:r>
            <a:r>
              <a:rPr lang="en-US" altLang="zh-CN" dirty="0"/>
              <a:t>sodor_5stage</a:t>
            </a:r>
            <a:r>
              <a:rPr lang="zh-CN" altLang="en-US" dirty="0"/>
              <a:t>，并进行了相同的测试。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F8387E-1EBE-4B81-B76E-AA1EBF30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6" y="2965011"/>
            <a:ext cx="7511967" cy="31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6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4×4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7DA60E-A9E4-434C-8D3C-160F4FDD2345}"/>
                  </a:ext>
                </a:extLst>
              </p:cNvPr>
              <p:cNvSpPr txBox="1"/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=739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=609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1.213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7DA60E-A9E4-434C-8D3C-160F4FDD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FB1E81D-DEAD-4B9D-8AD6-72B5AA74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664689"/>
            <a:ext cx="7632774" cy="14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16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×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16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76740-25E6-409F-B71B-2B7E26E4ACE8}"/>
                  </a:ext>
                </a:extLst>
              </p:cNvPr>
              <p:cNvSpPr txBox="1"/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=38791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=30597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1.268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76740-25E6-409F-B71B-2B7E26E4A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9657123-8F1A-46BB-9A1D-6E6B28BB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649367"/>
            <a:ext cx="7567748" cy="1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4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×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64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74" name="文本框 1">
                <a:extLst>
                  <a:ext uri="{FF2B5EF4-FFF2-40B4-BE49-F238E27FC236}">
                    <a16:creationId xmlns:a16="http://schemas.microsoft.com/office/drawing/2014/main" id="{EF57FF25-1EF9-4ACD-8665-090FD057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765175"/>
                <a:ext cx="65526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491C7E-FDD2-4355-8C50-08C741D98B9E}"/>
                  </a:ext>
                </a:extLst>
              </p:cNvPr>
              <p:cNvSpPr txBox="1"/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𝐶𝑌𝐶𝐿𝐸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=2388446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𝐼𝑁𝑆𝑇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=1864156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𝐶𝑌𝐶𝐿𝐸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𝐼𝑁𝑆𝑇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1.281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491C7E-FDD2-4355-8C50-08C741D9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60" y="3429000"/>
                <a:ext cx="2477281" cy="1443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CFA3C56-2EFD-4F33-9B5A-E3D0B892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625167"/>
            <a:ext cx="7634973" cy="1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>
            <a:extLst>
              <a:ext uri="{FF2B5EF4-FFF2-40B4-BE49-F238E27FC236}">
                <a16:creationId xmlns:a16="http://schemas.microsoft.com/office/drawing/2014/main" id="{FC25789A-57C4-4D03-90A9-5506832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59504"/>
            <a:ext cx="7632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脉动阵列</a:t>
            </a:r>
          </a:p>
        </p:txBody>
      </p:sp>
    </p:spTree>
    <p:extLst>
      <p:ext uri="{BB962C8B-B14F-4D97-AF65-F5344CB8AC3E}">
        <p14:creationId xmlns:p14="http://schemas.microsoft.com/office/powerpoint/2010/main" val="250432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E25BED-92C3-4DC9-8B3A-5B779760E6B2}"/>
              </a:ext>
            </a:extLst>
          </p:cNvPr>
          <p:cNvSpPr txBox="1"/>
          <p:nvPr/>
        </p:nvSpPr>
        <p:spPr>
          <a:xfrm>
            <a:off x="827584" y="1495896"/>
            <a:ext cx="7488832" cy="392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为了支持我们设计的脉动阵列，我们需要向</a:t>
            </a:r>
            <a:r>
              <a:rPr lang="en-US" altLang="zh-CN" dirty="0"/>
              <a:t>RISC-V</a:t>
            </a:r>
            <a:r>
              <a:rPr lang="zh-CN" altLang="en-US" dirty="0"/>
              <a:t>中添加一些新的指令来使用脉动阵列计算矩阵。为此我们设计了</a:t>
            </a:r>
            <a:r>
              <a:rPr lang="en-US" altLang="zh-CN" dirty="0"/>
              <a:t>TPUP</a:t>
            </a:r>
            <a:r>
              <a:rPr lang="zh-CN" altLang="en-US" dirty="0"/>
              <a:t>和</a:t>
            </a:r>
            <a:r>
              <a:rPr lang="en-US" altLang="zh-CN" dirty="0"/>
              <a:t>TPUA</a:t>
            </a:r>
            <a:r>
              <a:rPr lang="zh-CN" altLang="en-US" dirty="0"/>
              <a:t>两条指令，其中</a:t>
            </a:r>
            <a:r>
              <a:rPr lang="en-US" altLang="zh-CN" dirty="0"/>
              <a:t>TPUP</a:t>
            </a:r>
            <a:r>
              <a:rPr lang="zh-CN" altLang="en-US" dirty="0"/>
              <a:t>用于权重的传播，</a:t>
            </a:r>
            <a:r>
              <a:rPr lang="en-US" altLang="zh-CN" dirty="0"/>
              <a:t>TPUA</a:t>
            </a:r>
            <a:r>
              <a:rPr lang="zh-CN" altLang="en-US" dirty="0"/>
              <a:t>用于计算。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#define MATCH_TPUP 0x3e000033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#define MASK_TPUP  0xfe00707f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#define MATCH_TPUA 0x3e001033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#define MASK_TPUA  0xfe00707f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{"tpup",     0, {"M", 0},   "d,s,t",  MATCH_TPUP, MASK_TPUP, match_opcode, 0 }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{"tpua",     0, {"M", 0},   "d,s,t",  MATCH_TPUA, MASK_TPUA, match_opcode, 0 }</a:t>
            </a:r>
          </a:p>
        </p:txBody>
      </p:sp>
    </p:spTree>
    <p:extLst>
      <p:ext uri="{BB962C8B-B14F-4D97-AF65-F5344CB8AC3E}">
        <p14:creationId xmlns:p14="http://schemas.microsoft.com/office/powerpoint/2010/main" val="219497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E25BED-92C3-4DC9-8B3A-5B779760E6B2}"/>
              </a:ext>
            </a:extLst>
          </p:cNvPr>
          <p:cNvSpPr txBox="1"/>
          <p:nvPr/>
        </p:nvSpPr>
        <p:spPr>
          <a:xfrm>
            <a:off x="827584" y="1495896"/>
            <a:ext cx="7488832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新添加的指令使用</a:t>
            </a:r>
            <a:r>
              <a:rPr lang="en-US" altLang="zh-CN" dirty="0"/>
              <a:t>C</a:t>
            </a:r>
            <a:r>
              <a:rPr lang="zh-CN" altLang="en-US" dirty="0"/>
              <a:t>语言中内嵌汇编的方式调用，经过简单的测试，编译器可以正常地生成我们创建的</a:t>
            </a:r>
            <a:r>
              <a:rPr lang="en-US" altLang="zh-CN" dirty="0"/>
              <a:t>RISC-V</a:t>
            </a:r>
            <a:r>
              <a:rPr lang="zh-CN" altLang="en-US" dirty="0"/>
              <a:t>指令。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5BD6E9-471C-4F8A-89C9-3F35FBD9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9" y="2530047"/>
            <a:ext cx="7385281" cy="12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>
            <a:extLst>
              <a:ext uri="{FF2B5EF4-FFF2-40B4-BE49-F238E27FC236}">
                <a16:creationId xmlns:a16="http://schemas.microsoft.com/office/drawing/2014/main" id="{FC25789A-57C4-4D03-90A9-5506832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21000"/>
            <a:ext cx="7632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val="3703136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AC36497-7B05-4256-86D1-EB10EC43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28800"/>
            <a:ext cx="7785493" cy="4119133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2FC5DC39-E908-4FEC-B7C8-C328C8830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整体设计</a:t>
            </a:r>
          </a:p>
        </p:txBody>
      </p:sp>
    </p:spTree>
    <p:extLst>
      <p:ext uri="{BB962C8B-B14F-4D97-AF65-F5344CB8AC3E}">
        <p14:creationId xmlns:p14="http://schemas.microsoft.com/office/powerpoint/2010/main" val="280179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E25BED-92C3-4DC9-8B3A-5B779760E6B2}"/>
              </a:ext>
            </a:extLst>
          </p:cNvPr>
          <p:cNvSpPr txBox="1"/>
          <p:nvPr/>
        </p:nvSpPr>
        <p:spPr>
          <a:xfrm>
            <a:off x="827584" y="1495896"/>
            <a:ext cx="7488832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为了实现脉动阵列，我们在</a:t>
            </a:r>
            <a:r>
              <a:rPr lang="en-US" altLang="zh-CN" dirty="0"/>
              <a:t>sodor</a:t>
            </a:r>
            <a:r>
              <a:rPr lang="zh-CN" altLang="en-US" dirty="0"/>
              <a:t>中添加了一些新的模块。包括脉动阵列的基本计算单元</a:t>
            </a:r>
            <a:r>
              <a:rPr lang="en-US" altLang="zh-CN" dirty="0"/>
              <a:t>PE</a:t>
            </a:r>
            <a:r>
              <a:rPr lang="zh-CN" altLang="en-US" dirty="0"/>
              <a:t>，由</a:t>
            </a:r>
            <a:r>
              <a:rPr lang="en-US" altLang="zh-CN" dirty="0"/>
              <a:t>PE</a:t>
            </a:r>
            <a:r>
              <a:rPr lang="zh-CN" altLang="en-US" dirty="0"/>
              <a:t>组合成的矩阵计算模块</a:t>
            </a:r>
            <a:r>
              <a:rPr lang="en-US" altLang="zh-CN" dirty="0"/>
              <a:t>Tile</a:t>
            </a:r>
            <a:r>
              <a:rPr lang="zh-CN" altLang="en-US" dirty="0"/>
              <a:t>，以及脉动阵列的控制模块。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16190-FE06-46D8-A1F8-56EC7535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26874"/>
            <a:ext cx="3382901" cy="33989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E7F0F6-EF6E-419E-AE21-46042A94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9" y="3284984"/>
            <a:ext cx="3724275" cy="2724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7D6D09-75A3-4984-9F11-E5DF8DEC1EF3}"/>
              </a:ext>
            </a:extLst>
          </p:cNvPr>
          <p:cNvSpPr txBox="1"/>
          <p:nvPr/>
        </p:nvSpPr>
        <p:spPr>
          <a:xfrm>
            <a:off x="1961404" y="310031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8E231-D679-4471-B559-43DB37CA0E15}"/>
              </a:ext>
            </a:extLst>
          </p:cNvPr>
          <p:cNvSpPr txBox="1"/>
          <p:nvPr/>
        </p:nvSpPr>
        <p:spPr>
          <a:xfrm>
            <a:off x="6156176" y="25075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</a:t>
            </a:r>
            <a:endParaRPr lang="zh-CN" altLang="en-US" dirty="0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73E30B4-B4A3-4969-88AC-C34D0B47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脉动阵列设计</a:t>
            </a:r>
          </a:p>
        </p:txBody>
      </p:sp>
    </p:spTree>
    <p:extLst>
      <p:ext uri="{BB962C8B-B14F-4D97-AF65-F5344CB8AC3E}">
        <p14:creationId xmlns:p14="http://schemas.microsoft.com/office/powerpoint/2010/main" val="408396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脉动阵列控制器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8F1E3-F67E-4609-A240-8780C994DB65}"/>
              </a:ext>
            </a:extLst>
          </p:cNvPr>
          <p:cNvSpPr txBox="1"/>
          <p:nvPr/>
        </p:nvSpPr>
        <p:spPr>
          <a:xfrm>
            <a:off x="827584" y="1349950"/>
            <a:ext cx="7488832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控制器和</a:t>
            </a:r>
            <a:r>
              <a:rPr lang="en-US" altLang="zh-CN" sz="1600" dirty="0"/>
              <a:t>Tile</a:t>
            </a:r>
            <a:r>
              <a:rPr lang="zh-CN" altLang="en-US" sz="1600" dirty="0"/>
              <a:t>在</a:t>
            </a:r>
            <a:r>
              <a:rPr lang="en-US" altLang="zh-CN" sz="1600" dirty="0"/>
              <a:t>core</a:t>
            </a:r>
            <a:r>
              <a:rPr lang="zh-CN" altLang="en-US" sz="1600" dirty="0"/>
              <a:t>中初始化并进行相关的连线</a:t>
            </a:r>
            <a:endParaRPr lang="en-GB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控制器从</a:t>
            </a:r>
            <a:r>
              <a:rPr lang="en-US" altLang="zh-CN" sz="1600" dirty="0" err="1"/>
              <a:t>datapath</a:t>
            </a:r>
            <a:r>
              <a:rPr lang="zh-CN" altLang="en-US" sz="1600" dirty="0"/>
              <a:t>接受两个地址</a:t>
            </a:r>
            <a:r>
              <a:rPr lang="en-US" altLang="zh-CN" sz="1600" dirty="0"/>
              <a:t>addr1</a:t>
            </a:r>
            <a:r>
              <a:rPr lang="zh-CN" altLang="en-US" sz="1600" dirty="0"/>
              <a:t>和</a:t>
            </a:r>
            <a:r>
              <a:rPr lang="en-US" altLang="zh-CN" sz="1600" dirty="0"/>
              <a:t>addr2</a:t>
            </a:r>
            <a:r>
              <a:rPr lang="zh-CN" altLang="en-US" sz="1600" dirty="0"/>
              <a:t>。执行</a:t>
            </a:r>
            <a:r>
              <a:rPr lang="en-US" altLang="zh-CN" sz="1600" dirty="0" err="1"/>
              <a:t>tpup</a:t>
            </a:r>
            <a:r>
              <a:rPr lang="zh-CN" altLang="en-US" sz="1600" dirty="0"/>
              <a:t>指令时</a:t>
            </a:r>
            <a:r>
              <a:rPr lang="en-US" altLang="zh-CN" sz="1600" dirty="0"/>
              <a:t>addr1</a:t>
            </a:r>
            <a:r>
              <a:rPr lang="zh-CN" altLang="en-US" sz="1600" dirty="0"/>
              <a:t>用于指定从</a:t>
            </a:r>
            <a:r>
              <a:rPr lang="en-US" altLang="zh-CN" sz="1600" dirty="0" err="1"/>
              <a:t>dmem</a:t>
            </a:r>
            <a:r>
              <a:rPr lang="zh-CN" altLang="en-US" sz="1600" dirty="0"/>
              <a:t>中读取权重矩阵的地址；执行</a:t>
            </a:r>
            <a:r>
              <a:rPr lang="en-US" altLang="zh-CN" sz="1600" dirty="0" err="1"/>
              <a:t>tpua</a:t>
            </a:r>
            <a:r>
              <a:rPr lang="zh-CN" altLang="en-US" sz="1600" dirty="0"/>
              <a:t>指令时</a:t>
            </a:r>
            <a:r>
              <a:rPr lang="en-US" altLang="zh-CN" sz="1600" dirty="0"/>
              <a:t>addr1</a:t>
            </a:r>
            <a:r>
              <a:rPr lang="zh-CN" altLang="en-US" sz="1600" dirty="0"/>
              <a:t>和</a:t>
            </a:r>
            <a:r>
              <a:rPr lang="en-US" altLang="zh-CN" sz="1600" dirty="0"/>
              <a:t>addr2</a:t>
            </a:r>
            <a:r>
              <a:rPr lang="zh-CN" altLang="en-US" sz="1600" dirty="0"/>
              <a:t>分别用于指定计算矩阵地址和结果写回地址。控制器负责</a:t>
            </a:r>
            <a:r>
              <a:rPr lang="en-US" altLang="zh-CN" sz="1600" dirty="0" err="1"/>
              <a:t>dmem</a:t>
            </a:r>
            <a:r>
              <a:rPr lang="zh-CN" altLang="en-US" sz="1600" dirty="0"/>
              <a:t>的读取和写回。</a:t>
            </a:r>
            <a:endParaRPr lang="en-GB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控制器从</a:t>
            </a:r>
            <a:r>
              <a:rPr lang="en-US" altLang="zh-CN" sz="1600" dirty="0" err="1"/>
              <a:t>datapath</a:t>
            </a:r>
            <a:r>
              <a:rPr lang="zh-CN" altLang="en-US" sz="1600" dirty="0"/>
              <a:t>接收译码得到的</a:t>
            </a:r>
            <a:r>
              <a:rPr lang="en-US" altLang="zh-CN" sz="1600" dirty="0" err="1"/>
              <a:t>Csignal</a:t>
            </a:r>
            <a:r>
              <a:rPr lang="zh-CN" altLang="en-US" sz="1600" dirty="0"/>
              <a:t>，用于选择脉动矩阵处于停止、</a:t>
            </a:r>
            <a:r>
              <a:rPr lang="en-US" altLang="zh-CN" sz="1600" dirty="0" err="1"/>
              <a:t>tpup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tpua</a:t>
            </a:r>
            <a:r>
              <a:rPr lang="zh-CN" altLang="en-US" sz="1600" dirty="0"/>
              <a:t>三种状态。</a:t>
            </a:r>
            <a:endParaRPr lang="en-GB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控制器按照时序从</a:t>
            </a:r>
            <a:r>
              <a:rPr lang="en-US" altLang="zh-CN" sz="1600" dirty="0" err="1"/>
              <a:t>dmem</a:t>
            </a:r>
            <a:r>
              <a:rPr lang="zh-CN" altLang="en-US" sz="1600" dirty="0"/>
              <a:t>中读入数据并存入缓存寄存器中，再将缓存寄存器写入</a:t>
            </a:r>
            <a:r>
              <a:rPr lang="en-US" altLang="zh-CN" sz="1600" dirty="0"/>
              <a:t>tile</a:t>
            </a:r>
            <a:r>
              <a:rPr lang="zh-CN" altLang="en-US" sz="1600" dirty="0"/>
              <a:t>阵列里的</a:t>
            </a:r>
            <a:r>
              <a:rPr lang="en-US" altLang="zh-CN" sz="1600" dirty="0"/>
              <a:t>PE</a:t>
            </a:r>
            <a:r>
              <a:rPr lang="zh-CN" altLang="en-US" sz="1600" dirty="0"/>
              <a:t>寄存器内。控制器按照特定的时序从</a:t>
            </a:r>
            <a:r>
              <a:rPr lang="en-US" altLang="zh-CN" sz="1600" dirty="0"/>
              <a:t>tile</a:t>
            </a:r>
            <a:r>
              <a:rPr lang="zh-CN" altLang="en-US" sz="1600" dirty="0"/>
              <a:t>里面取回缓存寄存器中，并按照时序写回</a:t>
            </a:r>
            <a:r>
              <a:rPr lang="en-US" altLang="zh-CN" sz="1600" dirty="0" err="1"/>
              <a:t>dmem</a:t>
            </a:r>
            <a:r>
              <a:rPr lang="zh-CN" altLang="en-US" sz="1600" dirty="0"/>
              <a:t>。控制器对</a:t>
            </a:r>
            <a:r>
              <a:rPr lang="en-US" altLang="zh-CN" sz="1600" dirty="0"/>
              <a:t>tile</a:t>
            </a:r>
            <a:r>
              <a:rPr lang="zh-CN" altLang="en-US" sz="1600" dirty="0"/>
              <a:t>中的</a:t>
            </a:r>
            <a:r>
              <a:rPr lang="en-US" altLang="zh-CN" sz="1600" dirty="0"/>
              <a:t>PE</a:t>
            </a:r>
            <a:r>
              <a:rPr lang="zh-CN" altLang="en-US" sz="1600" dirty="0"/>
              <a:t>阵列输入控制信号用于控制其数据流向</a:t>
            </a:r>
            <a:endParaRPr lang="en-GB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控制器中根据时序生成辅助</a:t>
            </a:r>
            <a:r>
              <a:rPr lang="en-US" altLang="zh-CN" sz="1600" dirty="0"/>
              <a:t>stall</a:t>
            </a:r>
            <a:r>
              <a:rPr lang="zh-CN" altLang="en-US" sz="1600" dirty="0"/>
              <a:t>信号，当</a:t>
            </a:r>
            <a:r>
              <a:rPr lang="en-US" altLang="zh-CN" sz="1600" dirty="0"/>
              <a:t>tile</a:t>
            </a:r>
            <a:r>
              <a:rPr lang="zh-CN" altLang="en-US" sz="1600" dirty="0"/>
              <a:t>正在运算中暂停</a:t>
            </a:r>
            <a:r>
              <a:rPr lang="en-US" altLang="zh-CN" sz="1600" dirty="0" err="1"/>
              <a:t>dpath</a:t>
            </a:r>
            <a:r>
              <a:rPr lang="zh-CN" altLang="en-US" sz="1600" dirty="0"/>
              <a:t>读取下一条指令</a:t>
            </a:r>
            <a:endParaRPr lang="en-GB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93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C6D58-3CD3-48DE-AE21-3C7C6DA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239" y="5589240"/>
            <a:ext cx="130648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4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PE</a:t>
            </a:r>
            <a:r>
              <a:rPr lang="zh-CN" altLang="en-US" sz="24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en-GB" sz="24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88DB3D99-A144-4E64-BA8B-5DB67059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部分功能模块代码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4C5E00-3133-411D-9EA1-8A08D7ED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9950"/>
            <a:ext cx="2671782" cy="4062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3B1513-DA7B-4B67-8A22-25259C80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754969"/>
            <a:ext cx="3433788" cy="3348062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6AB0EF6-CAC0-412F-91E5-662AA95B803F}"/>
              </a:ext>
            </a:extLst>
          </p:cNvPr>
          <p:cNvSpPr txBox="1">
            <a:spLocks/>
          </p:cNvSpPr>
          <p:nvPr/>
        </p:nvSpPr>
        <p:spPr bwMode="auto">
          <a:xfrm>
            <a:off x="5496806" y="5589240"/>
            <a:ext cx="172819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en-GB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74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C6D58-3CD3-48DE-AE21-3C7C6DA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88" y="5516761"/>
            <a:ext cx="2520280" cy="5760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控制器接口部分</a:t>
            </a:r>
            <a:endParaRPr lang="en-GB" sz="24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88DB3D99-A144-4E64-BA8B-5DB67059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部分功能模块代码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6AB0EF6-CAC0-412F-91E5-662AA95B803F}"/>
              </a:ext>
            </a:extLst>
          </p:cNvPr>
          <p:cNvSpPr txBox="1">
            <a:spLocks/>
          </p:cNvSpPr>
          <p:nvPr/>
        </p:nvSpPr>
        <p:spPr bwMode="auto">
          <a:xfrm>
            <a:off x="5661864" y="5508050"/>
            <a:ext cx="252028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控制器时序部分</a:t>
            </a:r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15267-7CCD-4108-B852-C3F93DD0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6" y="1665114"/>
            <a:ext cx="4224544" cy="3535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F4F6C4-7826-4279-BDB5-5C83AF9F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61074"/>
            <a:ext cx="3979929" cy="35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C6D58-3CD3-48DE-AE21-3C7C6DA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5589240"/>
            <a:ext cx="3384376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24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Core</a:t>
            </a:r>
            <a:r>
              <a:rPr lang="zh-CN" altLang="en-US" sz="24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中的实例化与接线</a:t>
            </a:r>
            <a:endParaRPr lang="en-GB" sz="24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88DB3D99-A144-4E64-BA8B-5DB67059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部分功能模块代码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9CBAA-A847-4CFE-9349-1ED502D3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16" y="1389912"/>
            <a:ext cx="3290912" cy="40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3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>
            <a:extLst>
              <a:ext uri="{FF2B5EF4-FFF2-40B4-BE49-F238E27FC236}">
                <a16:creationId xmlns:a16="http://schemas.microsoft.com/office/drawing/2014/main" id="{FC25789A-57C4-4D03-90A9-5506832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59504"/>
            <a:ext cx="7632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3406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2232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E25BED-92C3-4DC9-8B3A-5B779760E6B2}"/>
              </a:ext>
            </a:extLst>
          </p:cNvPr>
          <p:cNvSpPr txBox="1"/>
          <p:nvPr/>
        </p:nvSpPr>
        <p:spPr>
          <a:xfrm>
            <a:off x="827584" y="1467728"/>
            <a:ext cx="748883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RISC-V</a:t>
            </a:r>
            <a:r>
              <a:rPr lang="zh-CN" altLang="en-US" dirty="0"/>
              <a:t>处理器来顺序执行矩阵乘法运算。我们计划利用</a:t>
            </a:r>
            <a:r>
              <a:rPr lang="en-US" altLang="zh-CN" dirty="0"/>
              <a:t>sodor</a:t>
            </a:r>
            <a:r>
              <a:rPr lang="zh-CN" altLang="en-US" dirty="0"/>
              <a:t>处理器来实现矩阵乘法。由于</a:t>
            </a:r>
            <a:r>
              <a:rPr lang="en-US" altLang="zh-CN" dirty="0"/>
              <a:t>sodor</a:t>
            </a:r>
            <a:r>
              <a:rPr lang="zh-CN" altLang="en-US" dirty="0"/>
              <a:t>处理器本身的</a:t>
            </a:r>
            <a:r>
              <a:rPr lang="en-US" altLang="zh-CN" dirty="0"/>
              <a:t>ALU</a:t>
            </a:r>
            <a:r>
              <a:rPr lang="zh-CN" altLang="en-US" dirty="0"/>
              <a:t>不支持乘法等运算，也不支持</a:t>
            </a:r>
            <a:r>
              <a:rPr lang="en-US" altLang="zh-CN" dirty="0"/>
              <a:t>RISC-V</a:t>
            </a:r>
            <a:r>
              <a:rPr lang="zh-CN" altLang="en-US" dirty="0"/>
              <a:t>中的</a:t>
            </a:r>
            <a:r>
              <a:rPr lang="en-US" altLang="zh-CN" dirty="0"/>
              <a:t>M</a:t>
            </a:r>
            <a:r>
              <a:rPr lang="zh-CN" altLang="en-US" dirty="0"/>
              <a:t>类指令，因此需要加入相应的乘法计算以及指令支持等等。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思路二：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由于在</a:t>
            </a:r>
            <a:r>
              <a:rPr lang="en-US" altLang="zh-CN" dirty="0"/>
              <a:t>sodor</a:t>
            </a:r>
            <a:r>
              <a:rPr lang="zh-CN" altLang="en-US" dirty="0"/>
              <a:t>中顺序执行矩阵乘法计算效率较低，因此我们准备进一步在</a:t>
            </a:r>
            <a:r>
              <a:rPr lang="en-US" altLang="zh-CN" dirty="0"/>
              <a:t>sodor</a:t>
            </a:r>
            <a:r>
              <a:rPr lang="zh-CN" altLang="en-US" dirty="0"/>
              <a:t>中引入脉动阵列单元，通过脉动阵列专门针对矩阵乘法进行计算，同时设计并引入新的</a:t>
            </a:r>
            <a:r>
              <a:rPr lang="en-US" altLang="zh-CN" dirty="0"/>
              <a:t>RISC-V</a:t>
            </a:r>
            <a:r>
              <a:rPr lang="zh-CN" altLang="en-US" dirty="0"/>
              <a:t>指令，执行矩阵乘法。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>
            <a:extLst>
              <a:ext uri="{FF2B5EF4-FFF2-40B4-BE49-F238E27FC236}">
                <a16:creationId xmlns:a16="http://schemas.microsoft.com/office/drawing/2014/main" id="{FC25789A-57C4-4D03-90A9-55068329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59504"/>
            <a:ext cx="76327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sodor</a:t>
            </a:r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的矩阵乘法器设计</a:t>
            </a:r>
          </a:p>
        </p:txBody>
      </p:sp>
    </p:spTree>
    <p:extLst>
      <p:ext uri="{BB962C8B-B14F-4D97-AF65-F5344CB8AC3E}">
        <p14:creationId xmlns:p14="http://schemas.microsoft.com/office/powerpoint/2010/main" val="16775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E25BED-92C3-4DC9-8B3A-5B779760E6B2}"/>
              </a:ext>
            </a:extLst>
          </p:cNvPr>
          <p:cNvSpPr txBox="1"/>
          <p:nvPr/>
        </p:nvSpPr>
        <p:spPr>
          <a:xfrm>
            <a:off x="827584" y="1495896"/>
            <a:ext cx="7488832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原来的</a:t>
            </a:r>
            <a:r>
              <a:rPr lang="en-US" altLang="zh-CN" dirty="0"/>
              <a:t>sodor</a:t>
            </a:r>
            <a:r>
              <a:rPr lang="zh-CN" altLang="en-US" dirty="0"/>
              <a:t>用的是</a:t>
            </a:r>
            <a:r>
              <a:rPr lang="en-US" altLang="zh-CN" dirty="0"/>
              <a:t>rv32i</a:t>
            </a:r>
            <a:r>
              <a:rPr lang="zh-CN" altLang="en-US" dirty="0"/>
              <a:t>指令集，只能执行</a:t>
            </a:r>
            <a:r>
              <a:rPr lang="en-US" altLang="zh-CN" dirty="0"/>
              <a:t>I</a:t>
            </a:r>
            <a:r>
              <a:rPr lang="zh-CN" altLang="en-US" dirty="0"/>
              <a:t>类的指令。对于现在的矩阵乘法运算，我们需要</a:t>
            </a:r>
            <a:r>
              <a:rPr lang="en-US" altLang="zh-CN" dirty="0"/>
              <a:t>sodor</a:t>
            </a:r>
            <a:r>
              <a:rPr lang="zh-CN" altLang="en-US" dirty="0"/>
              <a:t>支持</a:t>
            </a:r>
            <a:r>
              <a:rPr lang="en-US" altLang="zh-CN" dirty="0"/>
              <a:t>MUL</a:t>
            </a:r>
            <a:r>
              <a:rPr lang="zh-CN" altLang="en-US" dirty="0"/>
              <a:t>指令，</a:t>
            </a:r>
            <a:r>
              <a:rPr lang="en-US" altLang="zh-CN" dirty="0"/>
              <a:t>MUL</a:t>
            </a:r>
            <a:r>
              <a:rPr lang="zh-CN" altLang="en-US" dirty="0"/>
              <a:t>指令属于</a:t>
            </a:r>
            <a:r>
              <a:rPr lang="en-US" altLang="zh-CN" dirty="0"/>
              <a:t>M</a:t>
            </a:r>
            <a:r>
              <a:rPr lang="zh-CN" altLang="en-US" dirty="0"/>
              <a:t>类指令，因此编译</a:t>
            </a:r>
            <a:r>
              <a:rPr lang="en-US" altLang="zh-CN" dirty="0"/>
              <a:t>RISC-V</a:t>
            </a:r>
            <a:r>
              <a:rPr lang="zh-CN" altLang="en-US" dirty="0"/>
              <a:t>测试文件时，需要使用</a:t>
            </a:r>
            <a:r>
              <a:rPr lang="en-US" altLang="zh-CN" dirty="0"/>
              <a:t>rv32im</a:t>
            </a:r>
            <a:r>
              <a:rPr lang="zh-CN" altLang="en-US" dirty="0"/>
              <a:t>指令集，故需要对</a:t>
            </a:r>
            <a:r>
              <a:rPr lang="en-US" altLang="zh-CN" dirty="0"/>
              <a:t>Makefile</a:t>
            </a:r>
            <a:r>
              <a:rPr lang="zh-CN" altLang="en-US" dirty="0"/>
              <a:t>文件进行一定的修改：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DE5FF9-A453-49B0-BE29-20728BCD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42372"/>
            <a:ext cx="7488832" cy="14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4FE66-428E-4AF7-ADDA-244F86FD3F7D}"/>
              </a:ext>
            </a:extLst>
          </p:cNvPr>
          <p:cNvSpPr txBox="1"/>
          <p:nvPr/>
        </p:nvSpPr>
        <p:spPr>
          <a:xfrm>
            <a:off x="827584" y="1495896"/>
            <a:ext cx="7488832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添加所需的指令后，需要验证在编译生成</a:t>
            </a:r>
            <a:r>
              <a:rPr lang="en-US" altLang="zh-CN" dirty="0"/>
              <a:t>RISC-V</a:t>
            </a:r>
            <a:r>
              <a:rPr lang="zh-CN" altLang="en-US" dirty="0"/>
              <a:t>指令时，是否会生成</a:t>
            </a:r>
            <a:r>
              <a:rPr lang="en-US" altLang="zh-CN" dirty="0"/>
              <a:t>MUL</a:t>
            </a:r>
            <a:r>
              <a:rPr lang="zh-CN" altLang="en-US" dirty="0"/>
              <a:t>等指令。为此我们写了一段简单的</a:t>
            </a:r>
            <a:r>
              <a:rPr lang="en-US" altLang="zh-CN" dirty="0"/>
              <a:t>C</a:t>
            </a:r>
            <a:r>
              <a:rPr lang="zh-CN" altLang="en-US" dirty="0"/>
              <a:t>代码，其中包含乘法计算，将其编译后，检查生成的</a:t>
            </a:r>
            <a:r>
              <a:rPr lang="en-US" altLang="zh-CN" dirty="0"/>
              <a:t>RISC-V</a:t>
            </a:r>
            <a:r>
              <a:rPr lang="zh-CN" altLang="en-US" dirty="0"/>
              <a:t>指令：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BAB88-4A9D-4348-B25D-8F2F646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24" y="3024198"/>
            <a:ext cx="7488832" cy="809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8D7959-6BB3-4788-A4A2-817781E55028}"/>
              </a:ext>
            </a:extLst>
          </p:cNvPr>
          <p:cNvSpPr txBox="1"/>
          <p:nvPr/>
        </p:nvSpPr>
        <p:spPr>
          <a:xfrm>
            <a:off x="827584" y="4077072"/>
            <a:ext cx="7488832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可以看到</a:t>
            </a:r>
            <a:r>
              <a:rPr lang="en-US" altLang="zh-CN" dirty="0"/>
              <a:t>MUL</a:t>
            </a:r>
            <a:r>
              <a:rPr lang="zh-CN" altLang="en-US" dirty="0"/>
              <a:t>指令已正常产生了。但是进一步检查发现，由于测试代码中还包含一些其他的部分，因此还产生了</a:t>
            </a:r>
            <a:r>
              <a:rPr lang="en-US" altLang="zh-CN" dirty="0"/>
              <a:t>DIV</a:t>
            </a:r>
            <a:r>
              <a:rPr lang="zh-CN" altLang="en-US" dirty="0"/>
              <a:t>等指令。这同样是</a:t>
            </a:r>
            <a:r>
              <a:rPr lang="en-US" altLang="zh-CN" dirty="0"/>
              <a:t>sodor</a:t>
            </a:r>
            <a:r>
              <a:rPr lang="zh-CN" altLang="en-US" dirty="0"/>
              <a:t>不能执行的，因此之后需要在</a:t>
            </a:r>
            <a:r>
              <a:rPr lang="en-US" altLang="zh-CN" dirty="0"/>
              <a:t>sodor</a:t>
            </a:r>
            <a:r>
              <a:rPr lang="zh-CN" altLang="en-US" dirty="0"/>
              <a:t>中加入对这些指令的支持。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03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sodor_1stage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4FE66-428E-4AF7-ADDA-244F86FD3F7D}"/>
              </a:ext>
            </a:extLst>
          </p:cNvPr>
          <p:cNvSpPr txBox="1"/>
          <p:nvPr/>
        </p:nvSpPr>
        <p:spPr>
          <a:xfrm>
            <a:off x="827584" y="1495896"/>
            <a:ext cx="7488832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为了支持相应的指令，需要对</a:t>
            </a:r>
            <a:r>
              <a:rPr lang="en-US" altLang="zh-CN" dirty="0"/>
              <a:t>sodor</a:t>
            </a:r>
            <a:r>
              <a:rPr lang="zh-CN" altLang="en-US" dirty="0"/>
              <a:t>处理器进行相应的修改，最终我们确定需要在</a:t>
            </a:r>
            <a:r>
              <a:rPr lang="en-US" altLang="zh-CN" dirty="0"/>
              <a:t>sodor</a:t>
            </a:r>
            <a:r>
              <a:rPr lang="zh-CN" altLang="en-US" dirty="0"/>
              <a:t>中引入以下三条指令：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DFDF0-A8E9-482F-B01E-101ED6F4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67" y="2441256"/>
            <a:ext cx="4392488" cy="10871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489409-7AD5-47D2-828B-F8ACE405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67" y="3638438"/>
            <a:ext cx="4388665" cy="12270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2DC7C-AFB3-4774-9B4E-602378C4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67" y="4975536"/>
            <a:ext cx="4388665" cy="10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sodor_1stage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4FE66-428E-4AF7-ADDA-244F86FD3F7D}"/>
              </a:ext>
            </a:extLst>
          </p:cNvPr>
          <p:cNvSpPr txBox="1"/>
          <p:nvPr/>
        </p:nvSpPr>
        <p:spPr>
          <a:xfrm>
            <a:off x="827584" y="1495896"/>
            <a:ext cx="7488832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根据这三条指令对</a:t>
            </a:r>
            <a:r>
              <a:rPr lang="en-US" altLang="zh-CN" dirty="0"/>
              <a:t>sodor</a:t>
            </a:r>
            <a:r>
              <a:rPr lang="zh-CN" altLang="en-US" dirty="0"/>
              <a:t>进行相应的修改，包括对于</a:t>
            </a:r>
            <a:r>
              <a:rPr lang="en-US" altLang="zh-CN" dirty="0"/>
              <a:t>instructions.scala,</a:t>
            </a:r>
            <a:r>
              <a:rPr lang="zh-CN" altLang="en-US" dirty="0"/>
              <a:t> </a:t>
            </a:r>
            <a:r>
              <a:rPr lang="en-US" altLang="zh-CN" dirty="0"/>
              <a:t>cpath.scala, dpath.scala, consts.scala</a:t>
            </a:r>
            <a:r>
              <a:rPr lang="zh-CN" altLang="en-US" dirty="0"/>
              <a:t>的改动：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7B914-0A40-4FC8-AF03-14E44F72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6" y="2559806"/>
            <a:ext cx="6031071" cy="7016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EBA3E6-A4E1-4255-B17D-8A77A3C5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6" y="3429000"/>
            <a:ext cx="7470136" cy="6177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45E238-4D76-4AD8-9C5F-832BCA251513}"/>
              </a:ext>
            </a:extLst>
          </p:cNvPr>
          <p:cNvSpPr txBox="1"/>
          <p:nvPr/>
        </p:nvSpPr>
        <p:spPr>
          <a:xfrm>
            <a:off x="821144" y="4173864"/>
            <a:ext cx="748883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ALU</a:t>
            </a:r>
            <a:r>
              <a:rPr lang="zh-CN" altLang="en-US" dirty="0"/>
              <a:t>的执行方式与功能也做了相应的修改与添加。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4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>
            <a:extLst>
              <a:ext uri="{FF2B5EF4-FFF2-40B4-BE49-F238E27FC236}">
                <a16:creationId xmlns:a16="http://schemas.microsoft.com/office/drawing/2014/main" id="{EF57FF25-1EF9-4ACD-8665-090FD057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6552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验证矩阵乘法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4FE66-428E-4AF7-ADDA-244F86FD3F7D}"/>
              </a:ext>
            </a:extLst>
          </p:cNvPr>
          <p:cNvSpPr txBox="1"/>
          <p:nvPr/>
        </p:nvSpPr>
        <p:spPr>
          <a:xfrm>
            <a:off x="827584" y="1495896"/>
            <a:ext cx="7488832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我们编写了相应的测试模块对</a:t>
            </a:r>
            <a:r>
              <a:rPr lang="en-US" altLang="zh-CN" dirty="0"/>
              <a:t>sodor</a:t>
            </a:r>
            <a:r>
              <a:rPr lang="zh-CN" altLang="en-US" dirty="0"/>
              <a:t>进行矩阵乘法计算的验证，在验证模块中，我们将测试矩阵乘法所需要的指令数以及周期数。此外，我们还将验证最终的计算结果是否正确。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402C6-0850-49A0-B570-D67EBAC9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0" y="3068960"/>
            <a:ext cx="728579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622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全屏显示(4:3)</PresentationFormat>
  <Paragraphs>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华文楷体</vt:lpstr>
      <vt:lpstr>华文新魏</vt:lpstr>
      <vt:lpstr>楷体</vt:lpstr>
      <vt:lpstr>Arial</vt:lpstr>
      <vt:lpstr>Cambria Math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gh</dc:creator>
  <cp:lastModifiedBy>曹 逸芃</cp:lastModifiedBy>
  <cp:revision>118</cp:revision>
  <dcterms:created xsi:type="dcterms:W3CDTF">2009-10-13T03:30:32Z</dcterms:created>
  <dcterms:modified xsi:type="dcterms:W3CDTF">2021-06-24T14:28:06Z</dcterms:modified>
</cp:coreProperties>
</file>