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273" r:id="rId3"/>
    <p:sldId id="274" r:id="rId4"/>
    <p:sldId id="275" r:id="rId5"/>
  </p:sldIdLst>
  <p:sldSz cx="9144000" cy="6858000" type="screen4x3"/>
  <p:notesSz cx="6794500" cy="9906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CCFFFF"/>
    <a:srgbClr val="000099"/>
    <a:srgbClr val="003399"/>
    <a:srgbClr val="0000CC"/>
    <a:srgbClr val="73AADC"/>
    <a:srgbClr val="0768B2"/>
    <a:srgbClr val="A21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9121" autoAdjust="0"/>
  </p:normalViewPr>
  <p:slideViewPr>
    <p:cSldViewPr snapToGrid="0" snapToObjects="1">
      <p:cViewPr>
        <p:scale>
          <a:sx n="100" d="100"/>
          <a:sy n="100" d="100"/>
        </p:scale>
        <p:origin x="-1320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2288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12288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DE1204-F192-4D97-9B3F-B08748A9A6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49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32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2950"/>
            <a:ext cx="4954587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3763"/>
            <a:ext cx="4984750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3875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13875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4F10AA-1EFA-4759-8E82-4AE96D68CB8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216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400" b="1">
                <a:solidFill>
                  <a:srgbClr val="0768B2"/>
                </a:solidFill>
                <a:latin typeface="Arial" charset="0"/>
              </a:defRPr>
            </a:lvl1pPr>
            <a:lvl2pPr marL="742950" indent="-285750" defTabSz="919163">
              <a:defRPr sz="2400" b="1">
                <a:solidFill>
                  <a:srgbClr val="0768B2"/>
                </a:solidFill>
                <a:latin typeface="Arial" charset="0"/>
              </a:defRPr>
            </a:lvl2pPr>
            <a:lvl3pPr marL="1143000" indent="-228600" defTabSz="919163">
              <a:defRPr sz="2400" b="1">
                <a:solidFill>
                  <a:srgbClr val="0768B2"/>
                </a:solidFill>
                <a:latin typeface="Arial" charset="0"/>
              </a:defRPr>
            </a:lvl3pPr>
            <a:lvl4pPr marL="1600200" indent="-228600" defTabSz="919163">
              <a:defRPr sz="2400" b="1">
                <a:solidFill>
                  <a:srgbClr val="0768B2"/>
                </a:solidFill>
                <a:latin typeface="Arial" charset="0"/>
              </a:defRPr>
            </a:lvl4pPr>
            <a:lvl5pPr marL="2057400" indent="-228600" defTabSz="919163">
              <a:defRPr sz="2400" b="1">
                <a:solidFill>
                  <a:srgbClr val="0768B2"/>
                </a:solidFill>
                <a:latin typeface="Arial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9pPr>
          </a:lstStyle>
          <a:p>
            <a:fld id="{B1BFBDF4-687F-48A6-8FE9-3D69D9F6C7C1}" type="slidenum">
              <a:rPr lang="de-DE" sz="1200" b="0" smtClean="0">
                <a:solidFill>
                  <a:schemeClr val="tx1"/>
                </a:solidFill>
              </a:rPr>
              <a:pPr/>
              <a:t>1</a:t>
            </a:fld>
            <a:endParaRPr lang="de-DE" sz="1200" b="0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1066800"/>
            <a:ext cx="6319838" cy="5791200"/>
            <a:chOff x="0" y="672"/>
            <a:chExt cx="4313" cy="3648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319838" y="-11113"/>
            <a:ext cx="2824162" cy="1079501"/>
            <a:chOff x="4313" y="-8"/>
            <a:chExt cx="1927" cy="680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4313" y="0"/>
              <a:ext cx="1927" cy="104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6133" y="-8"/>
              <a:ext cx="107" cy="680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217488" y="5988050"/>
            <a:ext cx="649287" cy="663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Rectangle 94"/>
          <p:cNvSpPr>
            <a:spLocks noChangeArrowheads="1"/>
          </p:cNvSpPr>
          <p:nvPr/>
        </p:nvSpPr>
        <p:spPr bwMode="auto">
          <a:xfrm>
            <a:off x="214313" y="4032250"/>
            <a:ext cx="649287" cy="677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2" name="Rectangle 95"/>
          <p:cNvSpPr>
            <a:spLocks noChangeArrowheads="1"/>
          </p:cNvSpPr>
          <p:nvPr/>
        </p:nvSpPr>
        <p:spPr bwMode="auto">
          <a:xfrm>
            <a:off x="4400550" y="4532313"/>
            <a:ext cx="582613" cy="820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Rectangle 96"/>
          <p:cNvSpPr>
            <a:spLocks noChangeArrowheads="1"/>
          </p:cNvSpPr>
          <p:nvPr/>
        </p:nvSpPr>
        <p:spPr bwMode="auto">
          <a:xfrm>
            <a:off x="3806825" y="4027488"/>
            <a:ext cx="1216025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4" name="Rectangle 97"/>
          <p:cNvSpPr>
            <a:spLocks noChangeArrowheads="1"/>
          </p:cNvSpPr>
          <p:nvPr/>
        </p:nvSpPr>
        <p:spPr bwMode="auto">
          <a:xfrm>
            <a:off x="2632075" y="4013200"/>
            <a:ext cx="592138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5" name="Rectangle 98"/>
          <p:cNvSpPr>
            <a:spLocks noChangeArrowheads="1"/>
          </p:cNvSpPr>
          <p:nvPr/>
        </p:nvSpPr>
        <p:spPr bwMode="auto">
          <a:xfrm>
            <a:off x="1457325" y="5989638"/>
            <a:ext cx="585788" cy="65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6" name="Rectangle 104"/>
          <p:cNvSpPr>
            <a:spLocks noChangeArrowheads="1"/>
          </p:cNvSpPr>
          <p:nvPr/>
        </p:nvSpPr>
        <p:spPr bwMode="auto">
          <a:xfrm rot="16200000">
            <a:off x="-1085056" y="5464969"/>
            <a:ext cx="23304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defRPr/>
            </a:pPr>
            <a:r>
              <a:rPr lang="de-DE" sz="800" b="0" dirty="0">
                <a:solidFill>
                  <a:schemeClr val="bg1"/>
                </a:solidFill>
              </a:rPr>
              <a:t>© Universität Paderborn</a:t>
            </a:r>
          </a:p>
        </p:txBody>
      </p:sp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0" y="188913"/>
            <a:ext cx="6397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noProof="0" dirty="0" smtClean="0"/>
              <a:t>Advanced Rendering ST13</a:t>
            </a:r>
            <a:br>
              <a:rPr lang="en-US" sz="1800" noProof="0" dirty="0" smtClean="0"/>
            </a:br>
            <a:endParaRPr lang="en-US" sz="1800" noProof="0" dirty="0"/>
          </a:p>
        </p:txBody>
      </p:sp>
      <p:pic>
        <p:nvPicPr>
          <p:cNvPr id="18" name="Picture 116" descr="uni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98438"/>
            <a:ext cx="25669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43113" y="1949450"/>
            <a:ext cx="6369050" cy="1450975"/>
          </a:xfrm>
        </p:spPr>
        <p:txBody>
          <a:bodyPr lIns="0"/>
          <a:lstStyle>
            <a:lvl1pPr>
              <a:defRPr sz="4000"/>
            </a:lvl1pPr>
          </a:lstStyle>
          <a:p>
            <a:r>
              <a:rPr lang="en-US"/>
              <a:t>Click here to edit the title</a:t>
            </a:r>
            <a:br>
              <a:rPr lang="en-US"/>
            </a:br>
            <a:endParaRPr lang="de-DE"/>
          </a:p>
        </p:txBody>
      </p:sp>
      <p:sp>
        <p:nvSpPr>
          <p:cNvPr id="1129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5018088" y="3962400"/>
            <a:ext cx="3868737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 i="1"/>
            </a:lvl1pPr>
          </a:lstStyle>
          <a:p>
            <a:r>
              <a:rPr lang="en-US"/>
              <a:t>Click here to edit the subhead</a:t>
            </a:r>
          </a:p>
        </p:txBody>
      </p:sp>
    </p:spTree>
    <p:extLst>
      <p:ext uri="{BB962C8B-B14F-4D97-AF65-F5344CB8AC3E}">
        <p14:creationId xmlns:p14="http://schemas.microsoft.com/office/powerpoint/2010/main" val="110336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229749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78613" y="0"/>
            <a:ext cx="2225675" cy="63785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26213" cy="63785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44922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1625" y="1185863"/>
            <a:ext cx="4224338" cy="51927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78363" y="1185863"/>
            <a:ext cx="4225925" cy="25193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78363" y="3857625"/>
            <a:ext cx="4225925" cy="25209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17479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1376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5166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1625" y="1185863"/>
            <a:ext cx="4224338" cy="5192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8363" y="1185863"/>
            <a:ext cx="4225925" cy="5192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427432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4592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86562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120303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303737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2580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2595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here to edit the title</a:t>
            </a:r>
            <a:endParaRPr lang="de-DE" smtClean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809625" y="6692900"/>
            <a:ext cx="8178800" cy="1588"/>
          </a:xfrm>
          <a:prstGeom prst="line">
            <a:avLst/>
          </a:prstGeom>
          <a:noFill/>
          <a:ln w="9525">
            <a:solidFill>
              <a:srgbClr val="0468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028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185863"/>
            <a:ext cx="8602663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here to edit the textile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 smtClean="0"/>
          </a:p>
        </p:txBody>
      </p:sp>
      <p:grpSp>
        <p:nvGrpSpPr>
          <p:cNvPr id="1029" name="Group 56"/>
          <p:cNvGrpSpPr>
            <a:grpSpLocks/>
          </p:cNvGrpSpPr>
          <p:nvPr/>
        </p:nvGrpSpPr>
        <p:grpSpPr bwMode="auto">
          <a:xfrm>
            <a:off x="6319838" y="-11113"/>
            <a:ext cx="2824162" cy="1079501"/>
            <a:chOff x="4313" y="-8"/>
            <a:chExt cx="1927" cy="680"/>
          </a:xfrm>
        </p:grpSpPr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313" y="0"/>
              <a:ext cx="1927" cy="104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6133" y="-8"/>
              <a:ext cx="107" cy="680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0" y="6692900"/>
            <a:ext cx="6319838" cy="16510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fld id="{1FDDBC63-8AE2-4D11-9D92-4FAAA6405751}" type="slidenum">
              <a:rPr lang="en-US" sz="1000">
                <a:solidFill>
                  <a:schemeClr val="bg1"/>
                </a:solidFill>
              </a:rPr>
              <a:pPr algn="r">
                <a:defRPr/>
              </a:pPr>
              <a:t>‹Nr.›</a:t>
            </a:fld>
            <a:r>
              <a:rPr lang="en-US" sz="1000" dirty="0">
                <a:solidFill>
                  <a:schemeClr val="bg1"/>
                </a:solidFill>
              </a:rPr>
              <a:t>/10</a:t>
            </a: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0" y="1066800"/>
            <a:ext cx="157163" cy="579120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8228" name="Rectangle 1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7775" y="6719888"/>
            <a:ext cx="26765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 b="0"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  <p:sp>
        <p:nvSpPr>
          <p:cNvPr id="8233" name="Rectangle 1065"/>
          <p:cNvSpPr>
            <a:spLocks noChangeArrowheads="1"/>
          </p:cNvSpPr>
          <p:nvPr/>
        </p:nvSpPr>
        <p:spPr bwMode="auto">
          <a:xfrm rot="16200000">
            <a:off x="-1085056" y="5464969"/>
            <a:ext cx="23304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defRPr/>
            </a:pPr>
            <a:r>
              <a:rPr lang="de-DE" sz="800" b="0" dirty="0">
                <a:solidFill>
                  <a:schemeClr val="bg1"/>
                </a:solidFill>
              </a:rPr>
              <a:t>© Universität Paderborn</a:t>
            </a:r>
          </a:p>
        </p:txBody>
      </p:sp>
      <p:pic>
        <p:nvPicPr>
          <p:cNvPr id="1034" name="Picture 1072" descr="uni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98438"/>
            <a:ext cx="25669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 b="1">
          <a:solidFill>
            <a:srgbClr val="0768B2"/>
          </a:solidFill>
          <a:latin typeface="+mn-lt"/>
          <a:ea typeface="+mn-ea"/>
          <a:cs typeface="+mn-cs"/>
        </a:defRPr>
      </a:lvl1pPr>
      <a:lvl2pPr marL="625475" indent="-177800" algn="l" rtl="0" eaLnBrk="0" fontAlgn="base" hangingPunct="0">
        <a:spcBef>
          <a:spcPct val="20000"/>
        </a:spcBef>
        <a:spcAft>
          <a:spcPct val="0"/>
        </a:spcAft>
        <a:buChar char="-"/>
        <a:defRPr sz="2800">
          <a:solidFill>
            <a:srgbClr val="0768B2"/>
          </a:solidFill>
          <a:latin typeface="+mn-lt"/>
        </a:defRPr>
      </a:lvl2pPr>
      <a:lvl3pPr marL="984250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3pPr>
      <a:lvl4pPr marL="1341438" indent="-1778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768B2"/>
          </a:solidFill>
          <a:latin typeface="+mn-lt"/>
        </a:defRPr>
      </a:lvl4pPr>
      <a:lvl5pPr marL="1700213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5pPr>
      <a:lvl6pPr marL="2157413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6pPr>
      <a:lvl7pPr marL="2614613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7pPr>
      <a:lvl8pPr marL="3071813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8pPr>
      <a:lvl9pPr marL="3529013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18088" y="4746625"/>
            <a:ext cx="3868737" cy="1333500"/>
          </a:xfrm>
        </p:spPr>
        <p:txBody>
          <a:bodyPr/>
          <a:lstStyle/>
          <a:p>
            <a:r>
              <a:rPr lang="en-GB" sz="1800" u="sng" dirty="0" smtClean="0"/>
              <a:t>Authors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Maarten </a:t>
            </a:r>
            <a:r>
              <a:rPr lang="en-GB" sz="1800" dirty="0" err="1" smtClean="0"/>
              <a:t>Bieshaar</a:t>
            </a:r>
            <a:endParaRPr lang="en-GB" sz="1800" dirty="0" smtClean="0"/>
          </a:p>
          <a:p>
            <a:r>
              <a:rPr lang="en-GB" sz="1800" dirty="0" smtClean="0"/>
              <a:t>Richard </a:t>
            </a:r>
            <a:r>
              <a:rPr lang="en-GB" sz="1800" dirty="0" err="1" smtClean="0"/>
              <a:t>Borkowski</a:t>
            </a:r>
            <a:endParaRPr lang="en-GB" sz="1800" dirty="0" smtClean="0"/>
          </a:p>
          <a:p>
            <a:r>
              <a:rPr lang="en-GB" sz="1800" dirty="0" err="1" smtClean="0"/>
              <a:t>Sijia</a:t>
            </a:r>
            <a:r>
              <a:rPr lang="en-GB" sz="1800" dirty="0" smtClean="0"/>
              <a:t> Li</a:t>
            </a:r>
          </a:p>
          <a:p>
            <a:r>
              <a:rPr lang="en-GB" sz="1800" dirty="0" smtClean="0"/>
              <a:t>Andreas </a:t>
            </a:r>
            <a:r>
              <a:rPr lang="en-GB" sz="1800" dirty="0" err="1" smtClean="0"/>
              <a:t>Stavropolous</a:t>
            </a:r>
            <a:endParaRPr lang="en-GB" sz="1800" dirty="0" smtClean="0"/>
          </a:p>
          <a:p>
            <a:endParaRPr lang="en-US" sz="1800" dirty="0" smtClean="0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684463" y="2146300"/>
            <a:ext cx="5627687" cy="12954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4000" i="1" dirty="0" smtClean="0"/>
              <a:t>Proposal of Final Project</a:t>
            </a:r>
            <a:r>
              <a:rPr lang="en-US" sz="4000" i="1" dirty="0"/>
              <a:t/>
            </a:r>
            <a:br>
              <a:rPr lang="en-US" sz="4000" i="1" dirty="0"/>
            </a:b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First view: Camera in the center of the campus is located on the ground. </a:t>
            </a:r>
          </a:p>
          <a:p>
            <a:pPr lvl="1"/>
            <a:r>
              <a:rPr lang="en-US" sz="2400" dirty="0" smtClean="0"/>
              <a:t>In front of the main entrance.</a:t>
            </a:r>
          </a:p>
          <a:p>
            <a:r>
              <a:rPr lang="en-US" sz="2800" dirty="0" smtClean="0"/>
              <a:t>A helicopter flies to the camera.</a:t>
            </a:r>
          </a:p>
          <a:p>
            <a:r>
              <a:rPr lang="en-US" sz="2800" dirty="0" smtClean="0"/>
              <a:t>Helicopter picks the camera up.</a:t>
            </a:r>
          </a:p>
          <a:p>
            <a:pPr lvl="1"/>
            <a:r>
              <a:rPr lang="en-US" sz="2400" dirty="0" smtClean="0"/>
              <a:t>The camera begins to fly around.</a:t>
            </a:r>
          </a:p>
          <a:p>
            <a:r>
              <a:rPr lang="en-US" sz="2800" dirty="0" smtClean="0"/>
              <a:t>The helicopter lands on a table which is located somewhere in the main yard.</a:t>
            </a:r>
          </a:p>
          <a:p>
            <a:r>
              <a:rPr lang="en-US" sz="2800" dirty="0" smtClean="0"/>
              <a:t>With wine glass, ancient Greek temple and Tour Eiffel.</a:t>
            </a:r>
            <a:endParaRPr lang="de-DE" dirty="0" smtClean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768B2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rgbClr val="0768B2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rgbClr val="0768B2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rgbClr val="0768B2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rgbClr val="0768B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9pPr>
          </a:lstStyle>
          <a:p>
            <a:r>
              <a:rPr lang="de-DE" sz="800" b="0" smtClean="0"/>
              <a:t>Fußzeile/Ersteller/Datum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Rotation of the rotors of the helicopter</a:t>
            </a:r>
          </a:p>
          <a:p>
            <a:r>
              <a:rPr lang="en-US" sz="2800" dirty="0" smtClean="0"/>
              <a:t>Blur and reflection/ global </a:t>
            </a:r>
            <a:r>
              <a:rPr lang="en-US" sz="2800" dirty="0" err="1" smtClean="0"/>
              <a:t>illuminiation</a:t>
            </a:r>
            <a:endParaRPr lang="en-US" sz="2800" dirty="0" smtClean="0"/>
          </a:p>
          <a:p>
            <a:r>
              <a:rPr lang="en-US" sz="2800" dirty="0" smtClean="0"/>
              <a:t>Fog (only near ground)</a:t>
            </a:r>
          </a:p>
          <a:p>
            <a:r>
              <a:rPr lang="en-US" sz="2800" dirty="0" smtClean="0"/>
              <a:t>Sky-dome</a:t>
            </a:r>
          </a:p>
          <a:p>
            <a:r>
              <a:rPr lang="en-US" sz="2800" dirty="0" smtClean="0"/>
              <a:t>Light refraction with transparent object (glass)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Fußzeile/Ersteller/Datum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53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scene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Fußzeile/Ersteller/Datum</a:t>
            </a:r>
            <a:endParaRPr lang="de-DE"/>
          </a:p>
        </p:txBody>
      </p:sp>
      <p:pic>
        <p:nvPicPr>
          <p:cNvPr id="20482" name="Picture 2" descr="C:\Users\Maarten Bieshaar\git\project\ExtraBees\doc\sce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4" y="1352550"/>
            <a:ext cx="8643706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746449"/>
      </p:ext>
    </p:extLst>
  </p:cSld>
  <p:clrMapOvr>
    <a:masterClrMapping/>
  </p:clrMapOvr>
</p:sld>
</file>

<file path=ppt/theme/theme1.xml><?xml version="1.0" encoding="utf-8"?>
<a:theme xmlns:a="http://schemas.openxmlformats.org/drawingml/2006/main" name="English-11-Aug-2005-Bildschirmgröße">
  <a:themeElements>
    <a:clrScheme name="English-11-Aug-2005-Bildschirmgröß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nglish-11-Aug-2005-Bildschirmgröß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nglish-11-Aug-2005-Bildschirmgröß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-11-Aug-2005-Bildschirmgröß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lish-11-Aug-2005-Bildschirmgröß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-11-Aug-2005-Bildschirmgröß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-11-Aug-2005-Bildschirmgröß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-11-Aug-2005-Bildschirmgröß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-11-Aug-2005-Bildschirmgröß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Bildschirmpräsentation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English-11-Aug-2005-Bildschirmgröße</vt:lpstr>
      <vt:lpstr>PowerPoint-Präsentation</vt:lpstr>
      <vt:lpstr>Scene</vt:lpstr>
      <vt:lpstr>Effects</vt:lpstr>
      <vt:lpstr>Screenshot of scene</vt:lpstr>
    </vt:vector>
  </TitlesOfParts>
  <Company>Uni-Paderborn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FakultaetV</dc:creator>
  <cp:lastModifiedBy>Maarten Bieshaar</cp:lastModifiedBy>
  <cp:revision>12</cp:revision>
  <cp:lastPrinted>2002-07-05T14:52:38Z</cp:lastPrinted>
  <dcterms:created xsi:type="dcterms:W3CDTF">2006-06-29T14:44:47Z</dcterms:created>
  <dcterms:modified xsi:type="dcterms:W3CDTF">2013-05-09T19:45:01Z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Christoph Wenzelmann</vt:lpwstr>
  </property>
</Properties>
</file>