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3016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164299"/>
            <a:ext cx="6221099" cy="8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Advanced Rendering ST 2013</a:t>
            </a:r>
          </a:p>
          <a:p>
            <a:pPr algn="l">
              <a:buNone/>
            </a:pPr>
            <a:r>
              <a:rPr lang="en" sz="1400">
                <a:solidFill>
                  <a:srgbClr val="0768B2"/>
                </a:solidFill>
              </a:rPr>
              <a:t>Prof. Gitta Domik, Dipl. Inform. Stephan Arens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278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b="1" i="1">
                <a:solidFill>
                  <a:srgbClr val="0768B2"/>
                </a:solidFill>
              </a:rPr>
              <a:t>Project ExtraBees</a:t>
            </a:r>
          </a:p>
          <a:p>
            <a:endParaRPr lang="en" sz="3600" b="1" i="1">
              <a:solidFill>
                <a:srgbClr val="0768B2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274250" y="4043725"/>
            <a:ext cx="3582600" cy="2045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u="sng" dirty="0" smtClean="0">
                <a:solidFill>
                  <a:srgbClr val="0768B2"/>
                </a:solidFill>
              </a:rPr>
              <a:t>Authors</a:t>
            </a:r>
            <a:endParaRPr lang="en" sz="1800" b="1" u="sng" dirty="0">
              <a:solidFill>
                <a:srgbClr val="0768B2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768B2"/>
                </a:solidFill>
              </a:rPr>
              <a:t>	Maarten Bieshaar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768B2"/>
                </a:solidFill>
              </a:rPr>
              <a:t>	Richard Borkowski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768B2"/>
                </a:solidFill>
              </a:rPr>
              <a:t>	Sijia Li</a:t>
            </a:r>
          </a:p>
          <a:p>
            <a:pPr>
              <a:buNone/>
            </a:pPr>
            <a:r>
              <a:rPr lang="en" sz="1800" b="1" dirty="0">
                <a:solidFill>
                  <a:srgbClr val="0768B2"/>
                </a:solidFill>
              </a:rPr>
              <a:t>	Andreas Stavropoulos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1308945" cy="127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Table, Particle System, Shader, Post Processing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Maarten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051800"/>
            <a:ext cx="3917099" cy="264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basic scene graph programming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table with Mahagony wood texture and normal map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CPU based particle system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basic framework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supports simple physics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renders particles as  point sprites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sz="1400" b="1" dirty="0">
                <a:solidFill>
                  <a:srgbClr val="0768B4"/>
                </a:solidFill>
              </a:rPr>
              <a:t>rain, fire and fireflies as realization of particle system</a:t>
            </a:r>
          </a:p>
          <a:p>
            <a:endParaRPr lang="en" sz="1400" b="1" dirty="0">
              <a:solidFill>
                <a:srgbClr val="0768B4"/>
              </a:solidFill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457200" y="3806000"/>
            <a:ext cx="4141950" cy="2418224"/>
            <a:chOff x="3208050" y="3744300"/>
            <a:chExt cx="4141950" cy="2418224"/>
          </a:xfrm>
        </p:grpSpPr>
        <p:sp>
          <p:nvSpPr>
            <p:cNvPr id="33" name="Shape 33"/>
            <p:cNvSpPr/>
            <p:nvPr/>
          </p:nvSpPr>
          <p:spPr>
            <a:xfrm>
              <a:off x="3208050" y="3744300"/>
              <a:ext cx="3382224" cy="211495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34" name="Shape 34"/>
            <p:cNvSpPr/>
            <p:nvPr/>
          </p:nvSpPr>
          <p:spPr>
            <a:xfrm>
              <a:off x="5633875" y="4754375"/>
              <a:ext cx="1716125" cy="1408149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35" name="Shape 35"/>
          <p:cNvSpPr txBox="1"/>
          <p:nvPr/>
        </p:nvSpPr>
        <p:spPr>
          <a:xfrm>
            <a:off x="2766525" y="6224225"/>
            <a:ext cx="21588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800"/>
              <a:t>taken from Stupid OpenGL Shader Tricks </a:t>
            </a:r>
          </a:p>
          <a:p>
            <a:pPr>
              <a:buNone/>
            </a:pPr>
            <a:r>
              <a:rPr lang="en" sz="800"/>
              <a:t>by Simon Green</a:t>
            </a:r>
          </a:p>
        </p:txBody>
      </p:sp>
      <p:sp>
        <p:nvSpPr>
          <p:cNvPr id="36" name="Shape 36"/>
          <p:cNvSpPr/>
          <p:nvPr/>
        </p:nvSpPr>
        <p:spPr>
          <a:xfrm>
            <a:off x="4374375" y="1212775"/>
            <a:ext cx="4141951" cy="23076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7" name="Shape 37"/>
          <p:cNvSpPr txBox="1"/>
          <p:nvPr/>
        </p:nvSpPr>
        <p:spPr>
          <a:xfrm>
            <a:off x="4772325" y="3701100"/>
            <a:ext cx="3744000" cy="2418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rgbClr val="0768B4"/>
                </a:solidFill>
              </a:rPr>
              <a:t>shader manager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avoid overhead by integration of shader in state machine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rgbClr val="0768B4"/>
                </a:solidFill>
              </a:rPr>
              <a:t>shader programming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distance fog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toon shader with colors</a:t>
            </a:r>
          </a:p>
          <a:p>
            <a:pPr marL="457200" lvl="0" indent="-317500" rtl="0">
              <a:spcBef>
                <a:spcPts val="600"/>
              </a:spcBef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rgbClr val="0768B4"/>
                </a:solidFill>
              </a:rPr>
              <a:t>post processing</a:t>
            </a:r>
          </a:p>
          <a:p>
            <a:pPr marL="914400" lvl="1" indent="-317500" rtl="0">
              <a:spcBef>
                <a:spcPts val="600"/>
              </a:spcBef>
              <a:buClr>
                <a:srgbClr val="0768B4"/>
              </a:buClr>
              <a:buSzPct val="100000"/>
              <a:buFont typeface="Courier New"/>
              <a:buChar char="o"/>
            </a:pPr>
            <a:r>
              <a:rPr lang="en" b="1" dirty="0">
                <a:solidFill>
                  <a:srgbClr val="0768B4"/>
                </a:solidFill>
              </a:rPr>
              <a:t>motion blur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Helicopter, Animation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Richard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69725" y="3796875"/>
            <a:ext cx="3436499" cy="272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Normal Mapping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Two textures per Object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2"/>
                </a:solidFill>
              </a:rPr>
              <a:t>Second texture contains normals based on the first color texture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2"/>
                </a:solidFill>
              </a:rPr>
              <a:t>Shader uses the second texture to get the new normal vector for basic phong shading equation</a:t>
            </a:r>
          </a:p>
          <a:p>
            <a:endParaRPr lang="en" sz="1400" b="1" dirty="0">
              <a:solidFill>
                <a:srgbClr val="0768B2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4739375" y="1144949"/>
            <a:ext cx="4212849" cy="28322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69725" y="1008150"/>
            <a:ext cx="4569600" cy="296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Basic scene graph programming and positioning of the scene, animation, texturing</a:t>
            </a:r>
          </a:p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Helicopter model (~2500 polygons)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Helicopter and camera paths are realized with bezier paths (7 paths with 4 to 10 control points)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2"/>
                </a:solidFill>
              </a:rPr>
              <a:t>in the video: window with reflection via dynamic cubemap</a:t>
            </a:r>
          </a:p>
          <a:p>
            <a:pPr lvl="0" rtl="0">
              <a:buNone/>
            </a:pPr>
            <a:r>
              <a:rPr lang="en" sz="1400" b="1" dirty="0">
                <a:solidFill>
                  <a:srgbClr val="0768B2"/>
                </a:solidFill>
              </a:rPr>
              <a:t>Used particle system to create flame</a:t>
            </a:r>
            <a:br>
              <a:rPr lang="en" sz="1400" b="1" dirty="0">
                <a:solidFill>
                  <a:srgbClr val="0768B2"/>
                </a:solidFill>
              </a:rPr>
            </a:br>
            <a:r>
              <a:rPr lang="en" sz="1400" b="1" dirty="0">
                <a:solidFill>
                  <a:srgbClr val="0768B2"/>
                </a:solidFill>
              </a:rPr>
              <a:t>effect.  </a:t>
            </a:r>
          </a:p>
          <a:p>
            <a:pPr marL="457200" lvl="0" indent="-3175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400" b="1" dirty="0">
                <a:solidFill>
                  <a:srgbClr val="0768B4"/>
                </a:solidFill>
              </a:rPr>
              <a:t> Emitter in form of an ellipsoid</a:t>
            </a:r>
          </a:p>
          <a:p>
            <a:endParaRPr lang="en" sz="1400" b="1" dirty="0">
              <a:solidFill>
                <a:srgbClr val="0768B4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>
            <a:off x="3506525" y="4070375"/>
            <a:ext cx="1157725" cy="109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47" name="Shape 47"/>
          <p:cNvSpPr/>
          <p:nvPr/>
        </p:nvSpPr>
        <p:spPr>
          <a:xfrm>
            <a:off x="3506525" y="5241925"/>
            <a:ext cx="1157725" cy="10971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48" name="Shape 48"/>
          <p:cNvSpPr/>
          <p:nvPr/>
        </p:nvSpPr>
        <p:spPr>
          <a:xfrm>
            <a:off x="4739375" y="4070375"/>
            <a:ext cx="4212849" cy="22687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49" name="Shape 49"/>
          <p:cNvSpPr/>
          <p:nvPr/>
        </p:nvSpPr>
        <p:spPr>
          <a:xfrm>
            <a:off x="3699625" y="2815850"/>
            <a:ext cx="771525" cy="109537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Glass and Lamps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Sijia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10125" y="1051800"/>
            <a:ext cx="4893000" cy="54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Glass Model by Maya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Lamp Model by Maya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Combine some Models to overview the performance in Maya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Dynamic CubeMap Reflection on Glass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Second Camera Path by Bezier Curve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b="1" dirty="0">
                <a:solidFill>
                  <a:srgbClr val="0768B4"/>
                </a:solidFill>
              </a:rPr>
              <a:t>Some configuration stuffs on Fireflies</a:t>
            </a:r>
          </a:p>
        </p:txBody>
      </p:sp>
      <p:sp>
        <p:nvSpPr>
          <p:cNvPr id="56" name="Shape 56"/>
          <p:cNvSpPr/>
          <p:nvPr/>
        </p:nvSpPr>
        <p:spPr>
          <a:xfrm>
            <a:off x="5477375" y="1278300"/>
            <a:ext cx="1485900" cy="38290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7" name="Shape 57"/>
          <p:cNvSpPr/>
          <p:nvPr/>
        </p:nvSpPr>
        <p:spPr>
          <a:xfrm>
            <a:off x="7210275" y="1264000"/>
            <a:ext cx="1695450" cy="38576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333050" y="1347375"/>
            <a:ext cx="4980599" cy="4851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/>
              <a:t> </a:t>
            </a:r>
            <a:r>
              <a:rPr lang="en" sz="1800" b="1" dirty="0">
                <a:solidFill>
                  <a:srgbClr val="0768B4"/>
                </a:solidFill>
              </a:rPr>
              <a:t>Temple</a:t>
            </a:r>
          </a:p>
          <a:p>
            <a:endParaRPr lang="en" sz="1800" b="1" dirty="0">
              <a:solidFill>
                <a:srgbClr val="0768B4"/>
              </a:solidFill>
            </a:endParaRP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Modeled with maya 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comprised of polygon cubes and cylinder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textured so it is look like made of marble</a:t>
            </a:r>
          </a:p>
          <a:p>
            <a:pPr lvl="0" rtl="0">
              <a:buNone/>
            </a:pPr>
            <a:r>
              <a:rPr lang="en" sz="1800" dirty="0">
                <a:solidFill>
                  <a:srgbClr val="0768B4"/>
                </a:solidFill>
              </a:rPr>
              <a:t> </a:t>
            </a:r>
          </a:p>
          <a:p>
            <a:endParaRPr lang="en" sz="1800" dirty="0">
              <a:solidFill>
                <a:srgbClr val="0768B4"/>
              </a:solidFill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768B4"/>
                </a:solidFill>
              </a:rPr>
              <a:t>Firefly effect </a:t>
            </a:r>
          </a:p>
          <a:p>
            <a:endParaRPr lang="en" sz="1800" b="1" dirty="0">
              <a:solidFill>
                <a:srgbClr val="0768B4"/>
              </a:solidFill>
            </a:endParaRP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Used particle system to create this effect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Particles are  moving around the lamps in our scene in various colors and random movement variations</a:t>
            </a:r>
          </a:p>
          <a:p>
            <a:pPr marL="457200" lvl="0" indent="-342900" rtl="0">
              <a:buClr>
                <a:srgbClr val="0768B4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768B4"/>
                </a:solidFill>
              </a:rPr>
              <a:t>Particles have various colors and they give the impression of glowing</a:t>
            </a:r>
          </a:p>
          <a:p>
            <a:endParaRPr lang="en" sz="1800" dirty="0">
              <a:solidFill>
                <a:srgbClr val="0768B4"/>
              </a:solidFill>
            </a:endParaRPr>
          </a:p>
          <a:p>
            <a:endParaRPr lang="en" sz="1800" dirty="0">
              <a:solidFill>
                <a:srgbClr val="0768B4"/>
              </a:solidFill>
            </a:endParaRPr>
          </a:p>
          <a:p>
            <a:endParaRPr lang="en" sz="1800" dirty="0">
              <a:solidFill>
                <a:srgbClr val="0768B4"/>
              </a:solidFill>
            </a:endParaRPr>
          </a:p>
          <a:p>
            <a:endParaRPr lang="en" sz="1800" dirty="0">
              <a:solidFill>
                <a:srgbClr val="0768B4"/>
              </a:solidFill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Temple, Firefly effect</a:t>
            </a:r>
          </a:p>
          <a:p>
            <a:pPr lvl="0" algn="l" rtl="0">
              <a:buNone/>
            </a:pPr>
            <a:r>
              <a:rPr lang="en" sz="1400" i="1">
                <a:solidFill>
                  <a:srgbClr val="0768B2"/>
                </a:solidFill>
              </a:rPr>
              <a:t>Andreas</a:t>
            </a:r>
          </a:p>
        </p:txBody>
      </p:sp>
      <p:sp>
        <p:nvSpPr>
          <p:cNvPr id="64" name="Shape 64"/>
          <p:cNvSpPr/>
          <p:nvPr/>
        </p:nvSpPr>
        <p:spPr>
          <a:xfrm>
            <a:off x="5164450" y="1137450"/>
            <a:ext cx="3867150" cy="2066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2400">
                <a:solidFill>
                  <a:srgbClr val="0768B2"/>
                </a:solidFill>
              </a:rPr>
              <a:t>Summary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845100"/>
            <a:ext cx="8229600" cy="567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accent1"/>
                </a:solidFill>
              </a:rPr>
              <a:t>Programming</a:t>
            </a:r>
          </a:p>
          <a:p>
            <a:pPr marL="457200" lvl="0" indent="0" rtl="0">
              <a:buNone/>
            </a:pPr>
            <a:r>
              <a:rPr lang="en" sz="1400" b="1" dirty="0">
                <a:solidFill>
                  <a:schemeClr val="accent1"/>
                </a:solidFill>
              </a:rPr>
              <a:t>Scenegraph 				Maarten, Richard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Shadermanager			</a:t>
            </a:r>
            <a:r>
              <a:rPr lang="en" sz="1400" b="1" dirty="0" smtClean="0">
                <a:solidFill>
                  <a:schemeClr val="accent1"/>
                </a:solidFill>
              </a:rPr>
              <a:t>	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Particle system				Maarten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Dynamic cube-mapping		</a:t>
            </a:r>
            <a:r>
              <a:rPr lang="en" sz="1400" b="1" dirty="0" smtClean="0">
                <a:solidFill>
                  <a:schemeClr val="accent1"/>
                </a:solidFill>
              </a:rPr>
              <a:t>	Maarten</a:t>
            </a:r>
            <a:r>
              <a:rPr lang="en" sz="1400" b="1" dirty="0">
                <a:solidFill>
                  <a:schemeClr val="accent1"/>
                </a:solidFill>
              </a:rPr>
              <a:t>, Richard, Sijia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</a:rPr>
              <a:t>Modelling</a:t>
            </a:r>
          </a:p>
          <a:p>
            <a:pPr marL="457200" lvl="0" indent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accent1"/>
                </a:solidFill>
              </a:rPr>
              <a:t>Table 				</a:t>
            </a:r>
            <a:r>
              <a:rPr lang="en" sz="1400" b="1" dirty="0" smtClean="0">
                <a:solidFill>
                  <a:schemeClr val="accent1"/>
                </a:solidFill>
              </a:rPr>
              <a:t>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Helicopter	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Glass, Lamp				Sijia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Temple				</a:t>
            </a:r>
            <a:r>
              <a:rPr lang="en" sz="1400" b="1" dirty="0" smtClean="0">
                <a:solidFill>
                  <a:schemeClr val="accent1"/>
                </a:solidFill>
              </a:rPr>
              <a:t>Andreas</a:t>
            </a:r>
            <a:endParaRPr lang="en" sz="1400" b="1" dirty="0">
              <a:solidFill>
                <a:schemeClr val="accent1"/>
              </a:solidFill>
            </a:endParaRPr>
          </a:p>
          <a:p>
            <a:pPr marL="0" lvl="0" indent="0" rtl="0">
              <a:buNone/>
            </a:pPr>
            <a:r>
              <a:rPr lang="en" sz="1800" b="1" dirty="0">
                <a:solidFill>
                  <a:schemeClr val="accent1"/>
                </a:solidFill>
              </a:rPr>
              <a:t>Animation</a:t>
            </a:r>
            <a:br>
              <a:rPr lang="en" sz="1800" b="1" dirty="0">
                <a:solidFill>
                  <a:schemeClr val="accent1"/>
                </a:solidFill>
              </a:rPr>
            </a:br>
            <a:r>
              <a:rPr lang="en" sz="1800" b="1" dirty="0">
                <a:solidFill>
                  <a:schemeClr val="accent1"/>
                </a:solidFill>
              </a:rPr>
              <a:t>	</a:t>
            </a:r>
            <a:r>
              <a:rPr lang="en" sz="1400" b="1" dirty="0">
                <a:solidFill>
                  <a:schemeClr val="accent1"/>
                </a:solidFill>
              </a:rPr>
              <a:t>Helicopter	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Bezier-Curves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>, Sijia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	Particle effects 		</a:t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	Rain			</a:t>
            </a:r>
            <a:r>
              <a:rPr lang="en" sz="1400" b="1" dirty="0" smtClean="0">
                <a:solidFill>
                  <a:schemeClr val="accent1"/>
                </a:solidFill>
              </a:rPr>
              <a:t>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	Flame			</a:t>
            </a:r>
            <a:r>
              <a:rPr lang="en" sz="1400" b="1" dirty="0" smtClean="0">
                <a:solidFill>
                  <a:schemeClr val="accent1"/>
                </a:solidFill>
              </a:rPr>
              <a:t>Richard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 		Fireflies			</a:t>
            </a:r>
            <a:r>
              <a:rPr lang="en" sz="1400" b="1" dirty="0" smtClean="0">
                <a:solidFill>
                  <a:schemeClr val="accent1"/>
                </a:solidFill>
              </a:rPr>
              <a:t>Andreas</a:t>
            </a:r>
            <a:r>
              <a:rPr lang="en" sz="1400" b="1" dirty="0">
                <a:solidFill>
                  <a:schemeClr val="accent1"/>
                </a:solidFill>
              </a:rPr>
              <a:t>, Maarten</a:t>
            </a:r>
          </a:p>
          <a:p>
            <a:pPr lvl="0" rtl="0">
              <a:buNone/>
            </a:pPr>
            <a:r>
              <a:rPr lang="en" sz="1800" b="1" dirty="0">
                <a:solidFill>
                  <a:schemeClr val="accent1"/>
                </a:solidFill>
              </a:rPr>
              <a:t>Shader</a:t>
            </a:r>
            <a:br>
              <a:rPr lang="en" sz="1800" b="1" dirty="0">
                <a:solidFill>
                  <a:schemeClr val="accent1"/>
                </a:solidFill>
              </a:rPr>
            </a:br>
            <a:r>
              <a:rPr lang="en" sz="1800" b="1" dirty="0">
                <a:solidFill>
                  <a:schemeClr val="accent1"/>
                </a:solidFill>
              </a:rPr>
              <a:t>	</a:t>
            </a:r>
            <a:r>
              <a:rPr lang="en" sz="1400" b="1" dirty="0">
                <a:solidFill>
                  <a:schemeClr val="accent1"/>
                </a:solidFill>
              </a:rPr>
              <a:t>Fog, Motion Blur, ColorToon	</a:t>
            </a:r>
            <a:r>
              <a:rPr lang="en" sz="1400" b="1" dirty="0" smtClean="0">
                <a:solidFill>
                  <a:schemeClr val="accent1"/>
                </a:solidFill>
              </a:rPr>
              <a:t>	Maarten</a:t>
            </a:r>
            <a:r>
              <a:rPr lang="en" sz="1400" b="1" dirty="0">
                <a:solidFill>
                  <a:schemeClr val="accent1"/>
                </a:solidFill>
              </a:rPr>
              <a:t/>
            </a:r>
            <a:br>
              <a:rPr lang="en" sz="1400" b="1" dirty="0">
                <a:solidFill>
                  <a:schemeClr val="accent1"/>
                </a:solidFill>
              </a:rPr>
            </a:br>
            <a:r>
              <a:rPr lang="en" sz="1400" b="1" dirty="0">
                <a:solidFill>
                  <a:schemeClr val="accent1"/>
                </a:solidFill>
              </a:rPr>
              <a:t>	Normal-mapping			Richard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420050" y="2903100"/>
            <a:ext cx="63039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>
                <a:solidFill>
                  <a:srgbClr val="0768B2"/>
                </a:solidFill>
              </a:rPr>
              <a:t>Thank you for listening!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ctrTitle" idx="2"/>
          </p:nvPr>
        </p:nvSpPr>
        <p:spPr>
          <a:xfrm>
            <a:off x="0" y="0"/>
            <a:ext cx="6221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1800">
                <a:solidFill>
                  <a:srgbClr val="0768B2"/>
                </a:solidFill>
              </a:rPr>
              <a:t>Advanced Rendering ST2013</a:t>
            </a:r>
          </a:p>
          <a:p>
            <a:pPr lvl="0" algn="l" rtl="0">
              <a:buNone/>
            </a:pPr>
            <a:r>
              <a:rPr lang="en" sz="1400">
                <a:solidFill>
                  <a:srgbClr val="0768B2"/>
                </a:solidFill>
              </a:rPr>
              <a:t>Prof. Gitta Domik, Dipl. Inform. Stephan Arens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Bildschirmpräsentation (4:3)</PresentationFormat>
  <Paragraphs>72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/>
      <vt:lpstr>Advanced Rendering ST 2013 Prof. Gitta Domik, Dipl. Inform. Stephan Arens</vt:lpstr>
      <vt:lpstr>Table, Particle System, Shader, Post Processing Maarten</vt:lpstr>
      <vt:lpstr>Helicopter, Animation Richard</vt:lpstr>
      <vt:lpstr>Glass and Lamps Sijia</vt:lpstr>
      <vt:lpstr>Temple, Firefly effect Andreas</vt:lpstr>
      <vt:lpstr>Summary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Rendering ST 2013 Prof. Gitta Domik, Dipl. Inform. Stephan Arens</dc:title>
  <dc:creator>Maarten Bieshaar</dc:creator>
  <cp:lastModifiedBy>Maarten Bieshaar</cp:lastModifiedBy>
  <cp:revision>5</cp:revision>
  <dcterms:modified xsi:type="dcterms:W3CDTF">2013-06-04T14:58:12Z</dcterms:modified>
</cp:coreProperties>
</file>