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s/comment1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id="0" initials="" name="Maarten Bieshaa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presProps.xml" Type="http://schemas.openxmlformats.org/officeDocument/2006/relationships/presProps" Id="rId2"/><Relationship Target="slides/slide6.xml" Type="http://schemas.openxmlformats.org/officeDocument/2006/relationships/slide" Id="rId12"/><Relationship Target="theme/theme1.xml" Type="http://schemas.openxmlformats.org/officeDocument/2006/relationships/theme" Id="rId1"/><Relationship Target="slides/slide7.xml" Type="http://schemas.openxmlformats.org/officeDocument/2006/relationships/slide" Id="rId13"/><Relationship Target="commentAuthors.xml" Type="http://schemas.openxmlformats.org/officeDocument/2006/relationships/commentAuthors" Id="rId4"/><Relationship Target="slides/slide4.xml" Type="http://schemas.openxmlformats.org/officeDocument/2006/relationships/slide" Id="rId10"/><Relationship Target="tableStyles.xml" Type="http://schemas.openxmlformats.org/officeDocument/2006/relationships/tableStyles" Id="rId3"/><Relationship Target="slides/slide5.xml" Type="http://schemas.openxmlformats.org/officeDocument/2006/relationships/slide" Id="rId11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1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0">
    <p:pos y="0" x="6000"/>
    <p:text>Ziel noch genauer definieren.
Administrator overall networkflow zu Internet und zu Servern</p:text>
  </p:cm>
</p:cmLst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Hello und bla bla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Richard cannot attend for private reasons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Nicht vergessen zu erzählen, dass wir hier bei der Architektur darauf geachtet, dass das Tool erweiterbar ist und durch die MySQL-Datenbank mit beliebigen anderen neuen Daten "gefüttert" kann.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divided the group in two subgroups (kind of Macro-/ Micro-View) </a:t>
            </a:r>
          </a:p>
          <a:p>
            <a:pPr rtl="0" lvl="0">
              <a:buNone/>
            </a:pPr>
            <a:r>
              <a:rPr lang="en"/>
              <a:t>But first start with general introduction.</a:t>
            </a:r>
          </a:p>
          <a:p>
            <a:pPr rtl="0" lvl="0">
              <a:buNone/>
            </a:pPr>
            <a:r>
              <a:rPr lang="en"/>
              <a:t>- the Marco-part which we about Richard and my part .</a:t>
            </a:r>
          </a:p>
          <a:p>
            <a:pPr rtl="0" lvl="0">
              <a:buNone/>
            </a:pPr>
            <a:r>
              <a:rPr lang="en"/>
              <a:t>	- That means  - Our (Visualization-)Mantra and our target- The data and how Richard and I chose the data model etc.</a:t>
            </a:r>
          </a:p>
          <a:p>
            <a:pPr rtl="0" lvl="0">
              <a:buNone/>
            </a:pPr>
            <a:r>
              <a:rPr lang="en"/>
              <a:t>- then Sijia and Andreas tell about the Micro-View on the data -</a:t>
            </a:r>
          </a:p>
          <a:p>
            <a:pPr rtl="0" lvl="0">
              <a:buNone/>
            </a:pPr>
            <a:r>
              <a:rPr lang="en"/>
              <a:t>	- Their Data preprocessing and their visualization</a:t>
            </a:r>
          </a:p>
          <a:p>
            <a:pPr rtl="0" lvl="0">
              <a:buNone/>
            </a:pPr>
            <a:r>
              <a:rPr lang="en"/>
              <a:t>- Finish our talk with a small live Demo.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298450" marL="45720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to visualize such a huge dataset =&gt;  oriented on the visual information seeking mantra by Ben Shneiderman </a:t>
            </a:r>
          </a:p>
          <a:p>
            <a:pPr rtl="0" lvl="0" indent="-298450" marL="45720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TARGET/ AIM: THE NETWORK ADMINISTRATOR</a:t>
            </a:r>
          </a:p>
          <a:p>
            <a:pPr rtl="0" lvl="0" indent="-298450" marL="45720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to fulfill our goal of creating a visualization where network admins can quickly find, identify and analyse problems</a:t>
            </a:r>
          </a:p>
          <a:p>
            <a:pPr rtl="0" lvl="0" indent="-298450" marL="45720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after this quick introduction, which has explained the Real World part of the “mindset?”, i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/>
              <a:t>Do not forget to mention that the visualization should also be used in realtime i.e. with other data =&gt; possible due to flexibility given by SQL-Server.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4"/><Relationship Target="../comments/comment1.xml" Type="http://schemas.openxmlformats.org/officeDocument/2006/relationships/comments" Id="rId3"/><Relationship Target="../media/image00.png" Type="http://schemas.openxmlformats.org/officeDocument/2006/relationships/image" Id="rId5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4"/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29948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
</a:t>
            </a:r>
            <a:r>
              <a:rPr lang="en">
                <a:solidFill>
                  <a:srgbClr val="3D85C6"/>
                </a:solidFill>
              </a:rPr>
              <a:t>ExtraBees²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3D85C6"/>
                </a:solidFill>
              </a:rPr>
              <a:t>VAST 2013 Mini-Challenge 3</a:t>
            </a:r>
          </a:p>
          <a:p>
            <a:r>
              <a:t/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59" x="685800"/>
            <a:ext cy="18528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Maarten Bieshaar</a:t>
            </a:r>
            <a:br>
              <a:rPr lang="en">
                <a:solidFill>
                  <a:srgbClr val="666666"/>
                </a:solidFill>
              </a:rPr>
            </a:br>
            <a:r>
              <a:rPr lang="en">
                <a:solidFill>
                  <a:srgbClr val="666666"/>
                </a:solidFill>
              </a:rPr>
              <a:t>Richard Borkowski</a:t>
            </a:r>
            <a:br>
              <a:rPr lang="en">
                <a:solidFill>
                  <a:srgbClr val="666666"/>
                </a:solidFill>
              </a:rPr>
            </a:br>
            <a:r>
              <a:rPr lang="en">
                <a:solidFill>
                  <a:srgbClr val="666666"/>
                </a:solidFill>
              </a:rPr>
              <a:t>Sijia Li</a:t>
            </a:r>
            <a:br>
              <a:rPr lang="en">
                <a:solidFill>
                  <a:srgbClr val="666666"/>
                </a:solidFill>
              </a:rPr>
            </a:br>
            <a:r>
              <a:rPr lang="en">
                <a:solidFill>
                  <a:srgbClr val="666666"/>
                </a:solidFill>
              </a:rPr>
              <a:t>Andreas Stavropoulos</a:t>
            </a:r>
          </a:p>
          <a:p>
            <a:r>
              <a:t/>
            </a:r>
          </a:p>
        </p:txBody>
      </p:sp>
      <p:sp>
        <p:nvSpPr>
          <p:cNvPr id="25" name="Shape 25"/>
          <p:cNvSpPr/>
          <p:nvPr/>
        </p:nvSpPr>
        <p:spPr>
          <a:xfrm>
            <a:off y="1659850" x="685800"/>
            <a:ext cy="1270000" cx="130809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26" name="Shape 26"/>
          <p:cNvSpPr/>
          <p:nvPr/>
        </p:nvSpPr>
        <p:spPr>
          <a:xfrm>
            <a:off y="1659850" x="7150100"/>
            <a:ext cy="1270000" cx="130809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-1" x="0"/>
            <a:ext cy="1037099" cx="630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chemeClr val="accent1"/>
                </a:solidFill>
              </a:rPr>
              <a:t>Bubble Scene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079400" x="457200"/>
            <a:ext cy="5488499" cx="8052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Fetch and preprocess data from mysql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Atomic Bubble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Mouse Hover Event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Bubble Animation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Resize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Relocate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Color Change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Bubble Scene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Initialize Scene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Keep Tight Algorithm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Synchronize time stamp with overview tab</a:t>
            </a:r>
          </a:p>
          <a:p>
            <a:r>
              <a:t/>
            </a:r>
          </a:p>
        </p:txBody>
      </p:sp>
      <p:sp>
        <p:nvSpPr>
          <p:cNvPr id="110" name="Shape 110"/>
          <p:cNvSpPr/>
          <p:nvPr/>
        </p:nvSpPr>
        <p:spPr>
          <a:xfrm>
            <a:off y="1919212" x="4432250"/>
            <a:ext cy="3492574" cx="46082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-1" x="0"/>
            <a:ext cy="1037099" cx="630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079400" x="457200"/>
            <a:ext cy="5488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Shneiderman B. (1996). The Eyes Have It: A Task by Data Type Taxonomy for Information Visualizations.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Chi Ed. H. (2000). A Taxonomy of Visualization Techniques Using the Data State Reference Model.</a:t>
            </a:r>
            <a:r>
              <a:rPr sz="2400" lang="en">
                <a:solidFill>
                  <a:schemeClr val="accent1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-1" x="0"/>
            <a:ext cy="1037099" cx="630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chemeClr val="accent1"/>
                </a:solidFill>
              </a:rPr>
              <a:t>Visualization: Network flow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079400" x="457125"/>
            <a:ext cy="5303399" cx="3683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GUI and network flow visualization written in Python 2.7 using PyQt4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Flexibility and Extensibility  due to use of MySQL Server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different views on data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PyQtGraph-library for real time data plots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quick zooming and region selection</a:t>
            </a:r>
          </a:p>
          <a:p>
            <a:r>
              <a:t/>
            </a:r>
          </a:p>
        </p:txBody>
      </p:sp>
      <p:sp>
        <p:nvSpPr>
          <p:cNvPr id="123" name="Shape 123"/>
          <p:cNvSpPr/>
          <p:nvPr/>
        </p:nvSpPr>
        <p:spPr>
          <a:xfrm>
            <a:off y="1079400" x="4140825"/>
            <a:ext cy="5303399" cx="45459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-1" x="0"/>
            <a:ext cy="1037099" cx="630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079400" x="457200"/>
            <a:ext cy="5488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Introduction/ Live Demo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Internet/Server communication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Data and data model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Visualization transformation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Visual Information Seeking Mantra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Visualization: Network flow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Intranet communication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Data preprocessing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Visualization: Bubble cloud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0" x="0"/>
            <a:ext cy="1055399" cx="6298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chemeClr val="accent1"/>
                </a:solidFill>
              </a:rPr>
              <a:t>Internet/ Server Communication</a:t>
            </a:r>
          </a:p>
          <a:p>
            <a:pPr rtl="0" lvl="0">
              <a:buNone/>
            </a:pPr>
            <a:r>
              <a:rPr sz="1800" lang="en" i="1">
                <a:solidFill>
                  <a:schemeClr val="accent1"/>
                </a:solidFill>
              </a:rPr>
              <a:t>Maarten Bieshaar</a:t>
            </a:r>
          </a:p>
          <a:p>
            <a:pPr rtl="0" lvl="0">
              <a:buNone/>
            </a:pPr>
            <a:r>
              <a:rPr sz="1800" lang="en" i="1">
                <a:solidFill>
                  <a:schemeClr val="accent1"/>
                </a:solidFill>
              </a:rPr>
              <a:t>Richard Borkowski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597625" x="978375"/>
            <a:ext cy="2255999" cx="6547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Visual Information Seeking Mantra:</a:t>
            </a:r>
          </a:p>
          <a:p>
            <a:pPr rtl="0" lvl="0">
              <a:buNone/>
            </a:pPr>
            <a:r>
              <a:rPr b="1" lang="en" i="1"/>
              <a:t>Overview first, zoom and filter, then details-on-demand</a:t>
            </a:r>
          </a:p>
          <a:p>
            <a:pPr rtl="0" lvl="0">
              <a:buNone/>
            </a:pPr>
            <a:r>
              <a:rPr lang="en"/>
              <a:t>by Ben Shneiderman (1996)</a:t>
            </a:r>
          </a:p>
          <a:p>
            <a:r>
              <a:t/>
            </a:r>
          </a:p>
        </p:txBody>
      </p:sp>
      <p:cxnSp>
        <p:nvCxnSpPr>
          <p:cNvPr id="39" name="Shape 39"/>
          <p:cNvCxnSpPr/>
          <p:nvPr/>
        </p:nvCxnSpPr>
        <p:spPr>
          <a:xfrm>
            <a:off y="5423400" x="536500"/>
            <a:ext cy="0" cx="944700"/>
          </a:xfrm>
          <a:prstGeom prst="straightConnector1">
            <a:avLst/>
          </a:prstGeom>
          <a:noFill/>
          <a:ln w="2286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0" name="Shape 40"/>
          <p:cNvSpPr txBox="1"/>
          <p:nvPr/>
        </p:nvSpPr>
        <p:spPr>
          <a:xfrm>
            <a:off y="4557000" x="2929825"/>
            <a:ext cy="1710899" cx="54479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000" lang="en"/>
              <a:t>Primary Objective:</a:t>
            </a:r>
          </a:p>
          <a:p>
            <a:pPr>
              <a:buNone/>
            </a:pPr>
            <a:r>
              <a:rPr b="1" sz="2400" lang="en"/>
              <a:t>User (e.g. admin) should quickly find, identify and analyse problems in order to fix them.</a:t>
            </a:r>
          </a:p>
        </p:txBody>
      </p:sp>
      <p:grpSp>
        <p:nvGrpSpPr>
          <p:cNvPr id="41" name="Shape 41"/>
          <p:cNvGrpSpPr/>
          <p:nvPr/>
        </p:nvGrpSpPr>
        <p:grpSpPr>
          <a:xfrm>
            <a:off y="1345525" x="7654434"/>
            <a:ext cy="3549375" cx="1251462"/>
            <a:chOff y="1924650" x="7578234"/>
            <a:chExt cy="3549375" cx="1251462"/>
          </a:xfrm>
        </p:grpSpPr>
        <p:sp>
          <p:nvSpPr>
            <p:cNvPr id="42" name="Shape 42"/>
            <p:cNvSpPr/>
            <p:nvPr/>
          </p:nvSpPr>
          <p:spPr>
            <a:xfrm>
              <a:off y="3160875" x="7712400"/>
              <a:ext cy="301500" cx="9744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lang="en"/>
                <a:t>Data</a:t>
              </a:r>
            </a:p>
          </p:txBody>
        </p:sp>
        <p:sp>
          <p:nvSpPr>
            <p:cNvPr id="43" name="Shape 43"/>
            <p:cNvSpPr/>
            <p:nvPr/>
          </p:nvSpPr>
          <p:spPr>
            <a:xfrm>
              <a:off y="1924650" x="7712400"/>
              <a:ext cy="531900" cx="9744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lang="en"/>
                <a:t>Real World</a:t>
              </a:r>
            </a:p>
          </p:txBody>
        </p:sp>
        <p:sp>
          <p:nvSpPr>
            <p:cNvPr id="44" name="Shape 44"/>
            <p:cNvSpPr/>
            <p:nvPr/>
          </p:nvSpPr>
          <p:spPr>
            <a:xfrm>
              <a:off y="4166687" x="7779287"/>
              <a:ext cy="301500" cx="907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lang="en"/>
                <a:t>Pictures</a:t>
              </a:r>
            </a:p>
          </p:txBody>
        </p:sp>
        <p:sp>
          <p:nvSpPr>
            <p:cNvPr id="45" name="Shape 45"/>
            <p:cNvSpPr/>
            <p:nvPr/>
          </p:nvSpPr>
          <p:spPr>
            <a:xfrm>
              <a:off y="5172525" x="7779287"/>
              <a:ext cy="301500" cx="907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lang="en"/>
                <a:t>Viewers</a:t>
              </a:r>
            </a:p>
          </p:txBody>
        </p:sp>
        <p:cxnSp>
          <p:nvCxnSpPr>
            <p:cNvPr id="46" name="Shape 46"/>
            <p:cNvCxnSpPr>
              <a:stCxn id="43" idx="2"/>
              <a:endCxn id="42" idx="0"/>
            </p:cNvCxnSpPr>
            <p:nvPr/>
          </p:nvCxnSpPr>
          <p:spPr>
            <a:xfrm>
              <a:off y="2456550" x="8199600"/>
              <a:ext cy="704324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47" name="Shape 47"/>
            <p:cNvCxnSpPr>
              <a:endCxn id="44" idx="0"/>
            </p:cNvCxnSpPr>
            <p:nvPr/>
          </p:nvCxnSpPr>
          <p:spPr>
            <a:xfrm>
              <a:off y="3462287" x="8233037"/>
              <a:ext cy="704399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48" name="Shape 48"/>
            <p:cNvCxnSpPr>
              <a:stCxn id="44" idx="2"/>
              <a:endCxn id="45" idx="0"/>
            </p:cNvCxnSpPr>
            <p:nvPr/>
          </p:nvCxnSpPr>
          <p:spPr>
            <a:xfrm>
              <a:off y="4468187" x="8233037"/>
              <a:ext cy="704337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triangle"/>
              <a:tailEnd w="lg" len="lg" type="triangle"/>
            </a:ln>
          </p:spPr>
        </p:cxnSp>
        <p:sp>
          <p:nvSpPr>
            <p:cNvPr id="49" name="Shape 49"/>
            <p:cNvSpPr/>
            <p:nvPr/>
          </p:nvSpPr>
          <p:spPr>
            <a:xfrm rot="5400000">
              <a:off y="3713962" x="6124746"/>
              <a:ext cy="201065" cx="3108041"/>
            </a:xfrm>
            <a:custGeom>
              <a:pathLst>
                <a:path w="177349" extrusionOk="0" h="14749">
                  <a:moveTo>
                    <a:pt y="0" x="177349"/>
                  </a:moveTo>
                  <a:cubicBezTo>
                    <a:pt y="2458" x="162293"/>
                    <a:pt y="13950" x="116573"/>
                    <a:pt y="14749" x="87015"/>
                  </a:cubicBezTo>
                  <a:cubicBezTo>
                    <a:pt y="15547" x="57456"/>
                    <a:pt y="6452" x="14502"/>
                    <a:pt y="4793" x="0"/>
                  </a:cubicBezTo>
                </a:path>
              </a:pathLst>
            </a:cu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sp>
        <p:sp>
          <p:nvSpPr>
            <p:cNvPr id="50" name="Shape 50"/>
            <p:cNvSpPr/>
            <p:nvPr/>
          </p:nvSpPr>
          <p:spPr>
            <a:xfrm rot="5400000">
              <a:off y="4274409" x="7735696"/>
              <a:ext cy="142865" cx="2045135"/>
            </a:xfrm>
            <a:custGeom>
              <a:pathLst>
                <a:path w="122043" extrusionOk="0" h="13642">
                  <a:moveTo>
                    <a:pt y="13273" x="122043"/>
                  </a:moveTo>
                  <a:cubicBezTo>
                    <a:pt y="11060" x="111903"/>
                    <a:pt y="-61" x="81546"/>
                    <a:pt y="0" x="61206"/>
                  </a:cubicBezTo>
                  <a:cubicBezTo>
                    <a:pt y="61" x="40865"/>
                    <a:pt y="11368" x="10201"/>
                    <a:pt y="13642" x="0"/>
                  </a:cubicBezTo>
                </a:path>
              </a:pathLst>
            </a:cu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0" x="0"/>
            <a:ext cy="1064700" cx="6316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chemeClr val="accent1"/>
                </a:solidFill>
              </a:rPr>
              <a:t>Data and Data Model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064700" x="457200"/>
            <a:ext cy="4985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Network of company with three Sites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network traffic and health data.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Data model: network topology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nodes: 3 enterprise sites and internet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edges: connection between sites &amp; internet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Time-dependent network traffic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Data model: time-dependent qual./ </a:t>
            </a:r>
            <a:br>
              <a:rPr lang="en"/>
            </a:br>
            <a:r>
              <a:rPr lang="en"/>
              <a:t>quan. health data per Server/ Site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Integration via relational model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relational Databases (e.g. MySQL)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Data Processing/ Transformation 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filtering/ cleansing: e.g. splitting long entries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abstraction: e.g. use of fixed time intervals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extraction: traffic/ health per enterprise site</a:t>
            </a:r>
          </a:p>
          <a:p>
            <a:r>
              <a:t/>
            </a:r>
          </a:p>
        </p:txBody>
      </p:sp>
      <p:sp>
        <p:nvSpPr>
          <p:cNvPr id="57" name="Shape 57"/>
          <p:cNvSpPr/>
          <p:nvPr/>
        </p:nvSpPr>
        <p:spPr>
          <a:xfrm>
            <a:off y="3415050" x="7358000"/>
            <a:ext cy="914400" cx="14511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"Raw"data</a:t>
            </a:r>
          </a:p>
        </p:txBody>
      </p:sp>
      <p:sp>
        <p:nvSpPr>
          <p:cNvPr id="58" name="Shape 58"/>
          <p:cNvSpPr/>
          <p:nvPr/>
        </p:nvSpPr>
        <p:spPr>
          <a:xfrm>
            <a:off y="1662550" x="7358000"/>
            <a:ext cy="914400" cx="14511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Real World</a:t>
            </a:r>
          </a:p>
        </p:txBody>
      </p:sp>
      <p:cxnSp>
        <p:nvCxnSpPr>
          <p:cNvPr id="59" name="Shape 59"/>
          <p:cNvCxnSpPr>
            <a:stCxn id="58" idx="2"/>
            <a:endCxn id="57" idx="0"/>
          </p:cNvCxnSpPr>
          <p:nvPr/>
        </p:nvCxnSpPr>
        <p:spPr>
          <a:xfrm>
            <a:off y="2576950" x="8083550"/>
            <a:ext cy="838099" cx="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0" name="Shape 60"/>
          <p:cNvSpPr/>
          <p:nvPr/>
        </p:nvSpPr>
        <p:spPr>
          <a:xfrm>
            <a:off y="5167550" x="7358000"/>
            <a:ext cy="914400" cx="14511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Analytical </a:t>
            </a:r>
          </a:p>
          <a:p>
            <a:pPr algn="ctr" rtl="0" lvl="0">
              <a:buNone/>
            </a:pPr>
            <a:r>
              <a:rPr lang="en"/>
              <a:t>Abstraction</a:t>
            </a:r>
          </a:p>
        </p:txBody>
      </p:sp>
      <p:cxnSp>
        <p:nvCxnSpPr>
          <p:cNvPr id="61" name="Shape 61"/>
          <p:cNvCxnSpPr/>
          <p:nvPr/>
        </p:nvCxnSpPr>
        <p:spPr>
          <a:xfrm>
            <a:off y="4329450" x="8083550"/>
            <a:ext cy="838199" cx="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2" name="Shape 62"/>
          <p:cNvSpPr txBox="1"/>
          <p:nvPr/>
        </p:nvSpPr>
        <p:spPr>
          <a:xfrm>
            <a:off y="4471675" x="8125800"/>
            <a:ext cy="457200" cx="561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SQL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y="2576950" x="8125800"/>
            <a:ext cy="457200" cx="1310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recordings network activity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y="6082050" x="7326900"/>
            <a:ext cy="457200" cx="14511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according to </a:t>
            </a:r>
          </a:p>
          <a:p>
            <a:pPr algn="ctr">
              <a:buNone/>
            </a:pPr>
            <a:r>
              <a:rPr lang="en"/>
              <a:t>Chi (2000)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0" x="0"/>
            <a:ext cy="1064700" cx="6316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chemeClr val="accent1"/>
                </a:solidFill>
              </a:rPr>
              <a:t>Visualization Transformation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064700" x="457200"/>
            <a:ext cy="5017199" cx="6754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Visualization Transformation: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Query database to generate time-dependent visualizable network status.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e.g. overall traffic load or no. errors/ warnings/ connection timeouts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Visual mapping: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mapping of extracted data to visualization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e.g. time-dependent traffic amount to color and width of edges</a:t>
            </a:r>
          </a:p>
          <a:p>
            <a:r>
              <a:t/>
            </a:r>
          </a:p>
        </p:txBody>
      </p:sp>
      <p:sp>
        <p:nvSpPr>
          <p:cNvPr id="71" name="Shape 71"/>
          <p:cNvSpPr/>
          <p:nvPr/>
        </p:nvSpPr>
        <p:spPr>
          <a:xfrm>
            <a:off y="3415050" x="7288025"/>
            <a:ext cy="914400" cx="14511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Visualization</a:t>
            </a:r>
          </a:p>
          <a:p>
            <a:pPr algn="ctr" rtl="0" lvl="0">
              <a:buNone/>
            </a:pPr>
            <a:r>
              <a:rPr lang="en"/>
              <a:t>Abstraction</a:t>
            </a:r>
          </a:p>
        </p:txBody>
      </p:sp>
      <p:sp>
        <p:nvSpPr>
          <p:cNvPr id="72" name="Shape 72"/>
          <p:cNvSpPr/>
          <p:nvPr/>
        </p:nvSpPr>
        <p:spPr>
          <a:xfrm>
            <a:off y="1662550" x="7288025"/>
            <a:ext cy="914400" cx="14511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Analytical</a:t>
            </a:r>
          </a:p>
          <a:p>
            <a:pPr algn="ctr" rtl="0" lvl="0">
              <a:buNone/>
            </a:pPr>
            <a:r>
              <a:rPr lang="en"/>
              <a:t>Abstraction</a:t>
            </a:r>
          </a:p>
        </p:txBody>
      </p:sp>
      <p:cxnSp>
        <p:nvCxnSpPr>
          <p:cNvPr id="73" name="Shape 73"/>
          <p:cNvCxnSpPr>
            <a:stCxn id="72" idx="2"/>
            <a:endCxn id="71" idx="0"/>
          </p:cNvCxnSpPr>
          <p:nvPr/>
        </p:nvCxnSpPr>
        <p:spPr>
          <a:xfrm>
            <a:off y="2576950" x="8013575"/>
            <a:ext cy="838099" cx="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4" name="Shape 74"/>
          <p:cNvSpPr/>
          <p:nvPr/>
        </p:nvSpPr>
        <p:spPr>
          <a:xfrm>
            <a:off y="5167550" x="7288025"/>
            <a:ext cy="914400" cx="14511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View</a:t>
            </a:r>
          </a:p>
        </p:txBody>
      </p:sp>
      <p:cxnSp>
        <p:nvCxnSpPr>
          <p:cNvPr id="75" name="Shape 75"/>
          <p:cNvCxnSpPr/>
          <p:nvPr/>
        </p:nvCxnSpPr>
        <p:spPr>
          <a:xfrm>
            <a:off y="4329450" x="8013575"/>
            <a:ext cy="838199" cx="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6" name="Shape 76"/>
          <p:cNvSpPr txBox="1"/>
          <p:nvPr/>
        </p:nvSpPr>
        <p:spPr>
          <a:xfrm>
            <a:off y="4438250" x="8013575"/>
            <a:ext cy="457200" cx="8840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Visual Mapping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y="2576950" x="8013575"/>
            <a:ext cy="457200" cx="1310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Visualization</a:t>
            </a:r>
          </a:p>
          <a:p>
            <a:pPr rtl="0" lvl="0">
              <a:buNone/>
            </a:pPr>
            <a:r>
              <a:rPr lang="en"/>
              <a:t>Transfor-</a:t>
            </a:r>
          </a:p>
          <a:p>
            <a:pPr rtl="0" lvl="0">
              <a:buNone/>
            </a:pPr>
            <a:r>
              <a:rPr lang="en"/>
              <a:t>mation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-1" x="0"/>
            <a:ext cy="1037099" cx="630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b="0" sz="2400" lang="en">
                <a:solidFill>
                  <a:srgbClr val="3D85C6"/>
                </a:solidFill>
              </a:rPr>
              <a:t>Visual Information Seeking Mantra: </a:t>
            </a:r>
          </a:p>
          <a:p>
            <a:pPr rtl="0" lvl="0">
              <a:spcBef>
                <a:spcPts val="600"/>
              </a:spcBef>
              <a:buNone/>
            </a:pPr>
            <a:r>
              <a:rPr sz="2400" lang="en" i="1">
                <a:solidFill>
                  <a:srgbClr val="3D85C6"/>
                </a:solidFill>
              </a:rPr>
              <a:t>Overview, zoom, filter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2987475" x="368100"/>
            <a:ext cy="3528900" cx="8407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lower plot shows overview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upper plot shows move- and scaleable region of the lower plot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accurate time selection with date field and pop-calendar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different data sets selectable with combo box</a:t>
            </a:r>
          </a:p>
        </p:txBody>
      </p:sp>
      <p:sp>
        <p:nvSpPr>
          <p:cNvPr id="84" name="Shape 84"/>
          <p:cNvSpPr/>
          <p:nvPr/>
        </p:nvSpPr>
        <p:spPr>
          <a:xfrm>
            <a:off y="1037100" x="704850"/>
            <a:ext cy="1733550" cx="77343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-1" x="0"/>
            <a:ext cy="1037099" cx="630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b="0" sz="2400" lang="en">
                <a:solidFill>
                  <a:srgbClr val="3D85C6"/>
                </a:solidFill>
              </a:rPr>
              <a:t>Visual Information Seeking Mantra: </a:t>
            </a:r>
          </a:p>
          <a:p>
            <a:pPr rtl="0" lvl="0">
              <a:spcBef>
                <a:spcPts val="600"/>
              </a:spcBef>
              <a:buNone/>
            </a:pPr>
            <a:r>
              <a:rPr sz="2400" lang="en" i="1">
                <a:solidFill>
                  <a:srgbClr val="3D85C6"/>
                </a:solidFill>
              </a:rPr>
              <a:t>details-on-demand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358200" x="432650"/>
            <a:ext cy="4985100" cx="4219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mouse-hover shows radial oriented bars with information about health values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mouse-click on a site node locks the visibility of these health values in order to observe changes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double-click switches to detailed site-view</a:t>
            </a:r>
          </a:p>
        </p:txBody>
      </p:sp>
      <p:sp>
        <p:nvSpPr>
          <p:cNvPr id="91" name="Shape 91"/>
          <p:cNvSpPr/>
          <p:nvPr/>
        </p:nvSpPr>
        <p:spPr>
          <a:xfrm>
            <a:off y="1957350" x="4652150"/>
            <a:ext cy="2943225" cx="425767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0" x="0"/>
            <a:ext cy="1064700" cx="6316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>
                <a:solidFill>
                  <a:schemeClr val="accent1"/>
                </a:solidFill>
              </a:rPr>
              <a:t>Intranet Communication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 i="1">
                <a:solidFill>
                  <a:schemeClr val="accent1"/>
                </a:solidFill>
              </a:rPr>
              <a:t>Sijia Li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 i="1">
                <a:solidFill>
                  <a:schemeClr val="accent1"/>
                </a:solidFill>
              </a:rPr>
              <a:t>Andreas Stavropoulos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600200" x="457200"/>
            <a:ext cy="2255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Data preprocessing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Bubble scene 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-1" x="0"/>
            <a:ext cy="1037099" cx="630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chemeClr val="accent1"/>
                </a:solidFill>
              </a:rPr>
              <a:t>Data preprocessing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037100" x="457200"/>
            <a:ext cy="5488499" cx="82296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00000"/>
                </a:solidFill>
              </a:rPr>
              <a:t>mySQL is used for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Reduce the amount of the dataset so the visualization can run in real time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calculate the total workload of every workstation in the company  in every 5 minutes interval </a:t>
            </a:r>
          </a:p>
          <a:p>
            <a:pPr algn="just" rtl="0" lvl="0">
              <a:buNone/>
            </a:pPr>
            <a:r>
              <a:rPr lang="en">
                <a:solidFill>
                  <a:srgbClr val="000000"/>
                </a:solidFill>
              </a:rPr>
              <a:t>     views were used for the calculations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finding the status health value of workstations in every 5 minute interval</a:t>
            </a:r>
          </a:p>
          <a:p>
            <a:pPr rtl="0" lvl="0"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