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f26a7b4d3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f26a7b4d3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f26a7b4d3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f26a7b4d3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f26a7b4d3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f26a7b4d3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6a7b4d3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6a7b4d3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f26a7b4d3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f26a7b4d3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f26a7b4d3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f26a7b4d3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f26a7b4d3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f26a7b4d3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f26a7b4d3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f26a7b4d3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f1b2fa9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f1b2fa9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f26a7b4d3_1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f26a7b4d3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f26a7b4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df26a7b4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f26a7b4d3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df26a7b4d3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f26a7b4d3_1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f26a7b4d3_1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f26a7b4d3_1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f26a7b4d3_1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6a7b4d3_1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6a7b4d3_1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f26a7b4d3_1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f26a7b4d3_1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bef869635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bef869635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f1b2fa997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f1b2fa997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f26a7b4d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f26a7b4d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f26a7b4d3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f26a7b4d3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f26a7b4d3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f26a7b4d3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f26a7b4d3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f26a7b4d3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f26a7b4d3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f26a7b4d3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f26a7b4d3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f26a7b4d3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f26a7b4d3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f26a7b4d3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programiz.com/python-programming/list" TargetMode="External"/><Relationship Id="rId4" Type="http://schemas.openxmlformats.org/officeDocument/2006/relationships/hyperlink" Target="https://www.programiz.com/python-programming/tuple" TargetMode="External"/><Relationship Id="rId5" Type="http://schemas.openxmlformats.org/officeDocument/2006/relationships/hyperlink" Target="https://www.programiz.com/python-programming/string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10625" y="0"/>
            <a:ext cx="8520600" cy="50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347325" cy="5077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6379925" y="4253275"/>
            <a:ext cx="4352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PREPARED BY:</a:t>
            </a:r>
            <a:endParaRPr>
              <a:solidFill>
                <a:srgbClr val="FFFF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NIRALA LAMICHHANE</a:t>
            </a:r>
            <a:endParaRPr>
              <a:solidFill>
                <a:srgbClr val="FFFF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1509"/>
              <a:buFont typeface="Arial"/>
              <a:buNone/>
            </a:pPr>
            <a:r>
              <a:rPr b="1" lang="en" sz="2650">
                <a:solidFill>
                  <a:srgbClr val="25265E"/>
                </a:solidFill>
                <a:highlight>
                  <a:srgbClr val="F9FAFC"/>
                </a:highlight>
              </a:rPr>
              <a:t>Flowchart of while Loop</a:t>
            </a:r>
            <a:endParaRPr b="1" sz="2650">
              <a:solidFill>
                <a:srgbClr val="25265E"/>
              </a:solidFill>
              <a:highlight>
                <a:srgbClr val="F9FAFC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while Loop in Python programming" id="111" name="Google Shape;111;p22" title="while Loop Flow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1500" y="1089025"/>
            <a:ext cx="3907075" cy="405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1509"/>
              <a:buFont typeface="Arial"/>
              <a:buNone/>
            </a:pPr>
            <a:r>
              <a:rPr b="1" lang="en" sz="2650">
                <a:solidFill>
                  <a:srgbClr val="25265E"/>
                </a:solidFill>
                <a:highlight>
                  <a:srgbClr val="F9FAFC"/>
                </a:highlight>
              </a:rPr>
              <a:t>Example: Python while Loop</a:t>
            </a:r>
            <a:endParaRPr b="1" sz="2650">
              <a:solidFill>
                <a:srgbClr val="25265E"/>
              </a:solidFill>
              <a:highlight>
                <a:srgbClr val="F9FAFC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923200"/>
            <a:ext cx="8520600" cy="3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350"/>
              <a:t># Program to add natural</a:t>
            </a:r>
            <a:endParaRPr sz="13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350"/>
              <a:t># numbers up to </a:t>
            </a:r>
            <a:endParaRPr sz="13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350"/>
              <a:t># sum = 1+2+3+...+n</a:t>
            </a:r>
            <a:endParaRPr sz="13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350"/>
              <a:t>n = 10</a:t>
            </a:r>
            <a:endParaRPr sz="13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350"/>
              <a:t># initialize sum and counter</a:t>
            </a:r>
            <a:endParaRPr sz="13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350"/>
              <a:t>sum = 0</a:t>
            </a:r>
            <a:endParaRPr sz="13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350"/>
              <a:t>i = 1</a:t>
            </a:r>
            <a:endParaRPr sz="13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350"/>
              <a:t>while i &lt;= n:</a:t>
            </a:r>
            <a:endParaRPr sz="13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350"/>
              <a:t>    sum = sum + i</a:t>
            </a:r>
            <a:endParaRPr sz="13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350"/>
              <a:t>    i = i+1    # update counter</a:t>
            </a:r>
            <a:endParaRPr sz="13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350"/>
              <a:t> # print the sum</a:t>
            </a:r>
            <a:endParaRPr sz="13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350"/>
              <a:t>print("The sum is", sum)</a:t>
            </a:r>
            <a:endParaRPr sz="13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15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909"/>
              <a:buFont typeface="Arial"/>
              <a:buNone/>
            </a:pPr>
            <a:r>
              <a:rPr b="1" lang="en" sz="2688">
                <a:solidFill>
                  <a:srgbClr val="25265E"/>
                </a:solidFill>
                <a:highlight>
                  <a:srgbClr val="F9FAFC"/>
                </a:highlight>
              </a:rPr>
              <a:t>While loop with else</a:t>
            </a:r>
            <a:endParaRPr b="1" sz="2688">
              <a:solidFill>
                <a:srgbClr val="25265E"/>
              </a:solidFill>
              <a:highlight>
                <a:srgbClr val="F9FAFC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1654">
                <a:solidFill>
                  <a:schemeClr val="dk1"/>
                </a:solidFill>
              </a:rPr>
              <a:t>'''Example to illustrate the use of else statement with the while loop'''</a:t>
            </a:r>
            <a:endParaRPr sz="1654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1654">
                <a:solidFill>
                  <a:schemeClr val="dk1"/>
                </a:solidFill>
              </a:rPr>
              <a:t>counter = 0</a:t>
            </a:r>
            <a:endParaRPr sz="1654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1654">
                <a:solidFill>
                  <a:schemeClr val="dk1"/>
                </a:solidFill>
              </a:rPr>
              <a:t>while counter &lt; 3:</a:t>
            </a:r>
            <a:endParaRPr sz="1654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1654">
                <a:solidFill>
                  <a:schemeClr val="dk1"/>
                </a:solidFill>
              </a:rPr>
              <a:t>    print("Inside loop")</a:t>
            </a:r>
            <a:endParaRPr sz="1654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1654">
                <a:solidFill>
                  <a:schemeClr val="dk1"/>
                </a:solidFill>
              </a:rPr>
              <a:t>    counter = counter + 1</a:t>
            </a:r>
            <a:endParaRPr sz="1654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1654">
                <a:solidFill>
                  <a:schemeClr val="dk1"/>
                </a:solidFill>
              </a:rPr>
              <a:t>else:</a:t>
            </a:r>
            <a:endParaRPr sz="1654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1654">
                <a:solidFill>
                  <a:schemeClr val="dk1"/>
                </a:solidFill>
              </a:rPr>
              <a:t>    print("Inside else")</a:t>
            </a:r>
            <a:endParaRPr sz="1654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855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14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1509"/>
              <a:buFont typeface="Arial"/>
              <a:buNone/>
            </a:pPr>
            <a:r>
              <a:rPr b="1" lang="en" sz="2650">
                <a:solidFill>
                  <a:srgbClr val="25265E"/>
                </a:solidFill>
                <a:highlight>
                  <a:srgbClr val="F9FAFC"/>
                </a:highlight>
              </a:rPr>
              <a:t>What is for loop in Python?</a:t>
            </a:r>
            <a:endParaRPr b="1" sz="2650">
              <a:solidFill>
                <a:srgbClr val="25265E"/>
              </a:solidFill>
              <a:highlight>
                <a:srgbClr val="F9FAFC"/>
              </a:highlight>
            </a:endParaRPr>
          </a:p>
          <a:p>
            <a:pPr indent="0" lvl="0" marL="0" rtl="0" algn="l">
              <a:lnSpc>
                <a:spcPct val="166666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69964"/>
              <a:buFont typeface="Arial"/>
              <a:buNone/>
            </a:pPr>
            <a:r>
              <a:rPr lang="en" sz="1572">
                <a:highlight>
                  <a:srgbClr val="F9FAFC"/>
                </a:highlight>
              </a:rPr>
              <a:t>The for loop in Python is used to iterate over a sequence (</a:t>
            </a:r>
            <a:r>
              <a:rPr lang="en" sz="1572">
                <a:solidFill>
                  <a:srgbClr val="0556F3"/>
                </a:solidFill>
                <a:highlight>
                  <a:srgbClr val="F9FAFC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list</a:t>
            </a:r>
            <a:r>
              <a:rPr lang="en" sz="1572">
                <a:highlight>
                  <a:srgbClr val="F9FAFC"/>
                </a:highlight>
              </a:rPr>
              <a:t>, </a:t>
            </a:r>
            <a:r>
              <a:rPr lang="en" sz="1572">
                <a:solidFill>
                  <a:srgbClr val="0556F3"/>
                </a:solidFill>
                <a:highlight>
                  <a:srgbClr val="F9FAFC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tuple</a:t>
            </a:r>
            <a:r>
              <a:rPr lang="en" sz="1572">
                <a:highlight>
                  <a:srgbClr val="F9FAFC"/>
                </a:highlight>
              </a:rPr>
              <a:t>, </a:t>
            </a:r>
            <a:r>
              <a:rPr lang="en" sz="1572">
                <a:solidFill>
                  <a:srgbClr val="0556F3"/>
                </a:solidFill>
                <a:highlight>
                  <a:srgbClr val="F9FAFC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string</a:t>
            </a:r>
            <a:r>
              <a:rPr lang="en" sz="1572">
                <a:highlight>
                  <a:srgbClr val="F9FAFC"/>
                </a:highlight>
              </a:rPr>
              <a:t>) or other iterable objects. Iterating over a sequence is called traversal.</a:t>
            </a:r>
            <a:endParaRPr sz="1572">
              <a:highlight>
                <a:srgbClr val="F9FAF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945300"/>
            <a:ext cx="8520600" cy="26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25265E"/>
                </a:solidFill>
                <a:highlight>
                  <a:srgbClr val="F9FAFC"/>
                </a:highlight>
              </a:rPr>
              <a:t>Syntax of for Loop</a:t>
            </a:r>
            <a:endParaRPr b="1" sz="2400">
              <a:solidFill>
                <a:srgbClr val="25265E"/>
              </a:solidFill>
              <a:highlight>
                <a:srgbClr val="F9FAFC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D5D5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for val in sequence:</a:t>
            </a:r>
            <a:endParaRPr sz="1050">
              <a:solidFill>
                <a:srgbClr val="D5D5D5"/>
              </a:solidFill>
              <a:highlight>
                <a:srgbClr val="383B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5D5D5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    Body of for</a:t>
            </a:r>
            <a:endParaRPr sz="1050">
              <a:solidFill>
                <a:srgbClr val="D5D5D5"/>
              </a:solidFill>
              <a:highlight>
                <a:srgbClr val="383B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dk1"/>
                </a:solidFill>
                <a:highlight>
                  <a:srgbClr val="F9FAFC"/>
                </a:highlight>
              </a:rPr>
              <a:t>Here, </a:t>
            </a:r>
            <a:r>
              <a:rPr lang="en" sz="1050">
                <a:solidFill>
                  <a:schemeClr val="dk1"/>
                </a:solidFill>
                <a:highlight>
                  <a:srgbClr val="F9FAFC"/>
                </a:highlight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" sz="1350">
                <a:solidFill>
                  <a:schemeClr val="dk1"/>
                </a:solidFill>
                <a:highlight>
                  <a:srgbClr val="F9FAFC"/>
                </a:highlight>
              </a:rPr>
              <a:t> is the variable that takes the value of the item inside the sequence on each iteration.</a:t>
            </a:r>
            <a:endParaRPr sz="1350">
              <a:solidFill>
                <a:schemeClr val="dk1"/>
              </a:solidFill>
              <a:highlight>
                <a:srgbClr val="F9FAFC"/>
              </a:highlight>
            </a:endParaRPr>
          </a:p>
          <a:p>
            <a:pPr indent="0" lvl="0" marL="0" rtl="0" algn="l">
              <a:lnSpc>
                <a:spcPct val="166666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dk1"/>
                </a:solidFill>
                <a:highlight>
                  <a:srgbClr val="F9FAFC"/>
                </a:highlight>
              </a:rPr>
              <a:t>Loop continues until we reach the last item in the sequence. </a:t>
            </a:r>
            <a:endParaRPr sz="1350">
              <a:solidFill>
                <a:schemeClr val="dk1"/>
              </a:solidFill>
              <a:highlight>
                <a:srgbClr val="F9FAF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50">
                <a:solidFill>
                  <a:srgbClr val="25265E"/>
                </a:solidFill>
                <a:highlight>
                  <a:srgbClr val="F9FAFC"/>
                </a:highlight>
              </a:rPr>
              <a:t>Flowchart of for Loop</a:t>
            </a:r>
            <a:endParaRPr b="1" sz="2650">
              <a:solidFill>
                <a:srgbClr val="25265E"/>
              </a:solidFill>
              <a:highlight>
                <a:srgbClr val="F9FAFC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t/>
            </a:r>
            <a:endParaRPr b="1" sz="1500">
              <a:solidFill>
                <a:srgbClr val="25265E"/>
              </a:solidFill>
              <a:highlight>
                <a:srgbClr val="F9FAFC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692400"/>
            <a:ext cx="8520600" cy="44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Flowchart of for Loop in Python programming" id="136" name="Google Shape;136;p26" title="for Loop Flow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3050" y="911275"/>
            <a:ext cx="3989525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1509"/>
              <a:buFont typeface="Arial"/>
              <a:buNone/>
            </a:pPr>
            <a:r>
              <a:rPr b="1" lang="en" sz="2650">
                <a:solidFill>
                  <a:srgbClr val="25265E"/>
                </a:solidFill>
                <a:highlight>
                  <a:srgbClr val="F9FAFC"/>
                </a:highlight>
              </a:rPr>
              <a:t>Example:</a:t>
            </a:r>
            <a:endParaRPr b="1" sz="2650">
              <a:solidFill>
                <a:srgbClr val="25265E"/>
              </a:solidFill>
              <a:highlight>
                <a:srgbClr val="F9FAFC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>
                <a:solidFill>
                  <a:schemeClr val="dk1"/>
                </a:solidFill>
              </a:rPr>
              <a:t># Program to find the sum of all numbers stored in a list</a:t>
            </a:r>
            <a:endParaRPr sz="6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600">
                <a:solidFill>
                  <a:schemeClr val="dk1"/>
                </a:solidFill>
              </a:rPr>
              <a:t># List of numbers</a:t>
            </a:r>
            <a:endParaRPr sz="6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600">
                <a:solidFill>
                  <a:schemeClr val="dk1"/>
                </a:solidFill>
              </a:rPr>
              <a:t>numbers = [6, 5, 3, 8, 4, 2, 5, 4, 11]</a:t>
            </a:r>
            <a:endParaRPr sz="6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600">
                <a:solidFill>
                  <a:schemeClr val="dk1"/>
                </a:solidFill>
              </a:rPr>
              <a:t># variable to store the sum</a:t>
            </a:r>
            <a:endParaRPr sz="6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600">
                <a:solidFill>
                  <a:schemeClr val="dk1"/>
                </a:solidFill>
              </a:rPr>
              <a:t>sum = 0</a:t>
            </a:r>
            <a:endParaRPr sz="6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600">
                <a:solidFill>
                  <a:schemeClr val="dk1"/>
                </a:solidFill>
              </a:rPr>
              <a:t># iterate over the list</a:t>
            </a:r>
            <a:endParaRPr sz="6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600">
                <a:solidFill>
                  <a:schemeClr val="dk1"/>
                </a:solidFill>
              </a:rPr>
              <a:t>for val in numbers:</a:t>
            </a:r>
            <a:endParaRPr sz="6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600">
                <a:solidFill>
                  <a:schemeClr val="dk1"/>
                </a:solidFill>
              </a:rPr>
              <a:t>    sum = sum+val</a:t>
            </a:r>
            <a:endParaRPr sz="6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600">
                <a:solidFill>
                  <a:schemeClr val="dk1"/>
                </a:solidFill>
              </a:rPr>
              <a:t>print("The sum is", sum)</a:t>
            </a:r>
            <a:endParaRPr sz="6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909"/>
              <a:buFont typeface="Arial"/>
              <a:buNone/>
            </a:pPr>
            <a:r>
              <a:rPr b="1" lang="en" sz="2688">
                <a:solidFill>
                  <a:srgbClr val="25265E"/>
                </a:solidFill>
                <a:highlight>
                  <a:srgbClr val="F9FAFC"/>
                </a:highlight>
              </a:rPr>
              <a:t>The range() function</a:t>
            </a:r>
            <a:endParaRPr b="1" sz="2688">
              <a:solidFill>
                <a:srgbClr val="25265E"/>
              </a:solidFill>
              <a:highlight>
                <a:srgbClr val="F9FAFC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907">
                <a:solidFill>
                  <a:schemeClr val="dk1"/>
                </a:solidFill>
                <a:highlight>
                  <a:srgbClr val="F9FAFC"/>
                </a:highlight>
              </a:rPr>
              <a:t>We can generate a sequence of numbers using </a:t>
            </a:r>
            <a:r>
              <a:rPr lang="en" sz="5607">
                <a:solidFill>
                  <a:schemeClr val="dk1"/>
                </a:solidFill>
                <a:highlight>
                  <a:srgbClr val="F9FAFC"/>
                </a:highlight>
                <a:latin typeface="Courier New"/>
                <a:ea typeface="Courier New"/>
                <a:cs typeface="Courier New"/>
                <a:sym typeface="Courier New"/>
              </a:rPr>
              <a:t>range()</a:t>
            </a:r>
            <a:r>
              <a:rPr lang="en" sz="5907">
                <a:solidFill>
                  <a:schemeClr val="dk1"/>
                </a:solidFill>
                <a:highlight>
                  <a:srgbClr val="F9FAFC"/>
                </a:highlight>
              </a:rPr>
              <a:t> function. </a:t>
            </a:r>
            <a:r>
              <a:rPr lang="en" sz="5607">
                <a:solidFill>
                  <a:schemeClr val="dk1"/>
                </a:solidFill>
                <a:highlight>
                  <a:srgbClr val="F9FAFC"/>
                </a:highlight>
                <a:latin typeface="Courier New"/>
                <a:ea typeface="Courier New"/>
                <a:cs typeface="Courier New"/>
                <a:sym typeface="Courier New"/>
              </a:rPr>
              <a:t>range(10)</a:t>
            </a:r>
            <a:r>
              <a:rPr lang="en" sz="5907">
                <a:solidFill>
                  <a:schemeClr val="dk1"/>
                </a:solidFill>
                <a:highlight>
                  <a:srgbClr val="F9FAFC"/>
                </a:highlight>
              </a:rPr>
              <a:t> will generate numbers from 0 to 9 (10 numbers).</a:t>
            </a:r>
            <a:endParaRPr sz="5907">
              <a:solidFill>
                <a:schemeClr val="dk1"/>
              </a:solidFill>
              <a:highlight>
                <a:srgbClr val="F9FAFC"/>
              </a:highlight>
            </a:endParaRPr>
          </a:p>
          <a:p>
            <a:pPr indent="0" lvl="0" marL="0" rtl="0" algn="l">
              <a:lnSpc>
                <a:spcPct val="16666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907">
                <a:solidFill>
                  <a:schemeClr val="dk1"/>
                </a:solidFill>
                <a:highlight>
                  <a:srgbClr val="F9FAFC"/>
                </a:highlight>
              </a:rPr>
              <a:t>We can also define the start, stop and step size as </a:t>
            </a:r>
            <a:r>
              <a:rPr lang="en" sz="5607">
                <a:solidFill>
                  <a:schemeClr val="dk1"/>
                </a:solidFill>
                <a:highlight>
                  <a:srgbClr val="F9FAFC"/>
                </a:highlight>
                <a:latin typeface="Courier New"/>
                <a:ea typeface="Courier New"/>
                <a:cs typeface="Courier New"/>
                <a:sym typeface="Courier New"/>
              </a:rPr>
              <a:t>range(start, stop,step_size)</a:t>
            </a:r>
            <a:r>
              <a:rPr lang="en" sz="5907">
                <a:solidFill>
                  <a:schemeClr val="dk1"/>
                </a:solidFill>
                <a:highlight>
                  <a:srgbClr val="F9FAFC"/>
                </a:highlight>
              </a:rPr>
              <a:t>. step_size defaults to 1 if not provided.</a:t>
            </a:r>
            <a:endParaRPr sz="5907">
              <a:solidFill>
                <a:schemeClr val="dk1"/>
              </a:solidFill>
              <a:highlight>
                <a:srgbClr val="F9FAFC"/>
              </a:highlight>
            </a:endParaRPr>
          </a:p>
          <a:p>
            <a:pPr indent="0" lvl="0" marL="0" rtl="0" algn="l">
              <a:lnSpc>
                <a:spcPct val="16666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907">
                <a:solidFill>
                  <a:schemeClr val="dk1"/>
                </a:solidFill>
                <a:highlight>
                  <a:srgbClr val="F9FAFC"/>
                </a:highlight>
              </a:rPr>
              <a:t>Some examples:                                                                                         </a:t>
            </a:r>
            <a:endParaRPr sz="5907">
              <a:solidFill>
                <a:schemeClr val="dk1"/>
              </a:solidFill>
              <a:highlight>
                <a:srgbClr val="F9FAFC"/>
              </a:highlight>
            </a:endParaRPr>
          </a:p>
          <a:p>
            <a:pPr indent="0" lvl="0" marL="0" rtl="0" algn="l">
              <a:lnSpc>
                <a:spcPct val="16666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907">
                <a:solidFill>
                  <a:schemeClr val="dk1"/>
                </a:solidFill>
                <a:highlight>
                  <a:srgbClr val="F9FAFC"/>
                </a:highlight>
              </a:rPr>
              <a:t>print(list(range(10)))</a:t>
            </a:r>
            <a:endParaRPr sz="5907">
              <a:solidFill>
                <a:schemeClr val="dk1"/>
              </a:solidFill>
              <a:highlight>
                <a:srgbClr val="F9FAFC"/>
              </a:highlight>
            </a:endParaRPr>
          </a:p>
          <a:p>
            <a:pPr indent="0" lvl="0" marL="0" rtl="0" algn="l">
              <a:lnSpc>
                <a:spcPct val="16666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907">
                <a:solidFill>
                  <a:schemeClr val="dk1"/>
                </a:solidFill>
                <a:highlight>
                  <a:srgbClr val="F9FAFC"/>
                </a:highlight>
              </a:rPr>
              <a:t>print(list(range(2, 8)))</a:t>
            </a:r>
            <a:endParaRPr sz="5907">
              <a:solidFill>
                <a:schemeClr val="dk1"/>
              </a:solidFill>
              <a:highlight>
                <a:srgbClr val="F9FAFC"/>
              </a:highlight>
            </a:endParaRPr>
          </a:p>
          <a:p>
            <a:pPr indent="0" lvl="0" marL="0" rtl="0" algn="l">
              <a:lnSpc>
                <a:spcPct val="16666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907">
                <a:solidFill>
                  <a:schemeClr val="dk1"/>
                </a:solidFill>
                <a:highlight>
                  <a:srgbClr val="F9FAFC"/>
                </a:highlight>
              </a:rPr>
              <a:t>print(list(range(2, 20, 3)))</a:t>
            </a:r>
            <a:endParaRPr sz="5907">
              <a:solidFill>
                <a:schemeClr val="dk1"/>
              </a:solidFill>
              <a:highlight>
                <a:srgbClr val="F9FAFC"/>
              </a:highlight>
            </a:endParaRPr>
          </a:p>
          <a:p>
            <a:pPr indent="0" lvl="0" marL="0" rtl="0" algn="l">
              <a:lnSpc>
                <a:spcPct val="16666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9FAFC"/>
              </a:highlight>
            </a:endParaRPr>
          </a:p>
          <a:p>
            <a:pPr indent="0" lvl="0" marL="0" rtl="0" algn="l">
              <a:lnSpc>
                <a:spcPct val="166666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1481"/>
              <a:buFont typeface="Arial"/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9FAF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# Program to iterate through a list using indexing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genre = ['pop', 'rock', 'jazz']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# iterate over the list using index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for i in range(len(genre)):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print("I like", genre[i])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41509"/>
              <a:buFont typeface="Arial"/>
              <a:buNone/>
            </a:pPr>
            <a:r>
              <a:rPr b="1" lang="en" sz="2650">
                <a:solidFill>
                  <a:srgbClr val="25265E"/>
                </a:solidFill>
                <a:highlight>
                  <a:srgbClr val="F9FAFC"/>
                </a:highlight>
              </a:rPr>
              <a:t>Nested</a:t>
            </a:r>
            <a:r>
              <a:rPr b="1" lang="en" sz="2650">
                <a:solidFill>
                  <a:srgbClr val="25265E"/>
                </a:solidFill>
                <a:highlight>
                  <a:srgbClr val="F9FAFC"/>
                </a:highlight>
              </a:rPr>
              <a:t> For Loop: </a:t>
            </a:r>
            <a:endParaRPr/>
          </a:p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2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" sz="2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" sz="2100">
                <a:solidFill>
                  <a:srgbClr val="8888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2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2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100">
                <a:solidFill>
                  <a:srgbClr val="8888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2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 outer loop"</a:t>
            </a:r>
            <a:r>
              <a:rPr lang="en" sz="2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i)</a:t>
            </a:r>
            <a:endParaRPr sz="2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2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 </a:t>
            </a:r>
            <a:r>
              <a:rPr lang="en" sz="2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" sz="2100">
                <a:solidFill>
                  <a:srgbClr val="8888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2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2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2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2100">
                <a:solidFill>
                  <a:srgbClr val="8888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2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 inner loop"</a:t>
            </a:r>
            <a:r>
              <a:rPr lang="en" sz="2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j)</a:t>
            </a:r>
            <a:endParaRPr sz="2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8888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2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 END"</a:t>
            </a:r>
            <a:r>
              <a:rPr lang="en" sz="2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311700" y="181350"/>
            <a:ext cx="8520600" cy="8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909"/>
              <a:buFont typeface="Arial"/>
              <a:buNone/>
            </a:pPr>
            <a:r>
              <a:rPr b="1" lang="en" sz="2688">
                <a:solidFill>
                  <a:srgbClr val="25265E"/>
                </a:solidFill>
                <a:highlight>
                  <a:srgbClr val="F9FAFC"/>
                </a:highlight>
              </a:rPr>
              <a:t>What is a function in Python?</a:t>
            </a:r>
            <a:endParaRPr b="1" sz="2688">
              <a:solidFill>
                <a:srgbClr val="25265E"/>
              </a:solidFill>
              <a:highlight>
                <a:srgbClr val="F9FAFC"/>
              </a:highlight>
            </a:endParaRPr>
          </a:p>
          <a:p>
            <a:pPr indent="0" lvl="0" marL="0" rtl="0" algn="l">
              <a:lnSpc>
                <a:spcPct val="166666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81481"/>
              <a:buFont typeface="Arial"/>
              <a:buNone/>
            </a:pPr>
            <a:r>
              <a:rPr lang="en" sz="1350">
                <a:highlight>
                  <a:srgbClr val="F9FAFC"/>
                </a:highlight>
              </a:rPr>
              <a:t>In Python, a function is a group of related statements that performs a specific task.</a:t>
            </a:r>
            <a:endParaRPr sz="1350">
              <a:highlight>
                <a:srgbClr val="F9FAFC"/>
              </a:highlight>
            </a:endParaRPr>
          </a:p>
          <a:p>
            <a:pPr indent="0" lvl="0" marL="0" rtl="0" algn="l">
              <a:lnSpc>
                <a:spcPct val="166666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1481"/>
              <a:buFont typeface="Arial"/>
              <a:buNone/>
            </a:pPr>
            <a:r>
              <a:rPr lang="en" sz="1350">
                <a:highlight>
                  <a:srgbClr val="F9FAFC"/>
                </a:highlight>
              </a:rPr>
              <a:t>Functions help break our program into smaller and modular chunks.</a:t>
            </a:r>
            <a:endParaRPr sz="1350">
              <a:highlight>
                <a:srgbClr val="F9FAF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idx="1" type="body"/>
          </p:nvPr>
        </p:nvSpPr>
        <p:spPr>
          <a:xfrm>
            <a:off x="311700" y="1796925"/>
            <a:ext cx="8520600" cy="27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9600">
                <a:solidFill>
                  <a:srgbClr val="25265E"/>
                </a:solidFill>
                <a:highlight>
                  <a:srgbClr val="F9FAFC"/>
                </a:highlight>
              </a:rPr>
              <a:t>Syntax of Function</a:t>
            </a:r>
            <a:endParaRPr b="1" sz="9600">
              <a:solidFill>
                <a:srgbClr val="25265E"/>
              </a:solidFill>
              <a:highlight>
                <a:srgbClr val="F9FAFC"/>
              </a:highlight>
            </a:endParaRPr>
          </a:p>
          <a:p>
            <a:pPr indent="0" lvl="0" marL="457200" rtl="0" algn="l">
              <a:lnSpc>
                <a:spcPct val="166666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6073">
                <a:solidFill>
                  <a:srgbClr val="D5D5D5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def function_name(parameters):</a:t>
            </a:r>
            <a:endParaRPr sz="6073">
              <a:solidFill>
                <a:srgbClr val="D5D5D5"/>
              </a:solidFill>
              <a:highlight>
                <a:srgbClr val="383B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66666"/>
              </a:lnSpc>
              <a:spcBef>
                <a:spcPts val="3600"/>
              </a:spcBef>
              <a:spcAft>
                <a:spcPts val="0"/>
              </a:spcAft>
              <a:buNone/>
            </a:pPr>
            <a:r>
              <a:rPr lang="en" sz="6073">
                <a:solidFill>
                  <a:srgbClr val="D5D5D5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"""docstring"""</a:t>
            </a:r>
            <a:endParaRPr sz="6073">
              <a:solidFill>
                <a:srgbClr val="D5D5D5"/>
              </a:solidFill>
              <a:highlight>
                <a:srgbClr val="383B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42857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073">
                <a:solidFill>
                  <a:srgbClr val="D5D5D5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	statement(s)</a:t>
            </a:r>
            <a:endParaRPr sz="6073">
              <a:solidFill>
                <a:srgbClr val="D5D5D5"/>
              </a:solidFill>
              <a:highlight>
                <a:srgbClr val="383B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6666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highlight>
                <a:srgbClr val="F9FAFC"/>
              </a:highlight>
            </a:endParaRPr>
          </a:p>
          <a:p>
            <a:pPr indent="0" lvl="0" marL="0" rtl="0" algn="l">
              <a:spcBef>
                <a:spcPts val="3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How function works in Python?" id="167" name="Google Shape;167;p31" title="Working of Python Function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5650" y="1692263"/>
            <a:ext cx="3067050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1481"/>
              <a:buFont typeface="Arial"/>
              <a:buNone/>
            </a:pPr>
            <a:r>
              <a:rPr lang="en" sz="1350">
                <a:highlight>
                  <a:srgbClr val="F9FAFC"/>
                </a:highlight>
              </a:rPr>
              <a:t> </a:t>
            </a:r>
            <a:r>
              <a:rPr b="1" lang="en" sz="2688">
                <a:solidFill>
                  <a:srgbClr val="25265E"/>
                </a:solidFill>
                <a:highlight>
                  <a:srgbClr val="F9FAFC"/>
                </a:highlight>
              </a:rPr>
              <a:t>What is if...else statement in Python?</a:t>
            </a:r>
            <a:endParaRPr b="1" sz="2688">
              <a:solidFill>
                <a:srgbClr val="25265E"/>
              </a:solidFill>
              <a:highlight>
                <a:srgbClr val="F9FAFC"/>
              </a:highlight>
            </a:endParaRPr>
          </a:p>
          <a:p>
            <a:pPr indent="0" lvl="0" marL="0" rtl="0" algn="l">
              <a:lnSpc>
                <a:spcPct val="16666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94">
                <a:highlight>
                  <a:srgbClr val="F9FAFC"/>
                </a:highlight>
              </a:rPr>
              <a:t>Decision making is required when we want to execute a code only if a certain condition is satisfied</a:t>
            </a:r>
            <a:endParaRPr b="1" sz="2688">
              <a:solidFill>
                <a:srgbClr val="25265E"/>
              </a:solidFill>
              <a:highlight>
                <a:srgbClr val="F9FAFC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66">
                <a:solidFill>
                  <a:srgbClr val="25265E"/>
                </a:solidFill>
                <a:highlight>
                  <a:srgbClr val="F9FAFC"/>
                </a:highlight>
              </a:rPr>
              <a:t>Syntax of if...else</a:t>
            </a:r>
            <a:endParaRPr b="1" sz="2166">
              <a:solidFill>
                <a:srgbClr val="25265E"/>
              </a:solidFill>
              <a:highlight>
                <a:srgbClr val="F9FAFC"/>
              </a:highlight>
            </a:endParaRPr>
          </a:p>
          <a:p>
            <a:pPr indent="0" lvl="0" marL="0" rtl="0" algn="l">
              <a:lnSpc>
                <a:spcPct val="166666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D5D5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if test expression:</a:t>
            </a:r>
            <a:endParaRPr sz="1050">
              <a:solidFill>
                <a:srgbClr val="D5D5D5"/>
              </a:solidFill>
              <a:highlight>
                <a:srgbClr val="383B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D5D5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    Body of if</a:t>
            </a:r>
            <a:endParaRPr sz="1050">
              <a:solidFill>
                <a:srgbClr val="D5D5D5"/>
              </a:solidFill>
              <a:highlight>
                <a:srgbClr val="383B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D5D5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sz="1050">
              <a:solidFill>
                <a:srgbClr val="D5D5D5"/>
              </a:solidFill>
              <a:highlight>
                <a:srgbClr val="383B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D5D5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    Body of else</a:t>
            </a:r>
            <a:endParaRPr sz="1050">
              <a:solidFill>
                <a:srgbClr val="D5D5D5"/>
              </a:solidFill>
              <a:highlight>
                <a:srgbClr val="383B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9FAFC"/>
                </a:highlight>
              </a:rPr>
              <a:t>The </a:t>
            </a:r>
            <a:r>
              <a:rPr lang="en" sz="1050">
                <a:highlight>
                  <a:srgbClr val="F9FAFC"/>
                </a:highlight>
                <a:latin typeface="Courier New"/>
                <a:ea typeface="Courier New"/>
                <a:cs typeface="Courier New"/>
                <a:sym typeface="Courier New"/>
              </a:rPr>
              <a:t>if..else</a:t>
            </a:r>
            <a:r>
              <a:rPr lang="en" sz="1350">
                <a:highlight>
                  <a:srgbClr val="F9FAFC"/>
                </a:highlight>
              </a:rPr>
              <a:t> statement evaluates </a:t>
            </a:r>
            <a:r>
              <a:rPr lang="en" sz="1050">
                <a:highlight>
                  <a:srgbClr val="F9FAFC"/>
                </a:highlight>
                <a:latin typeface="Courier New"/>
                <a:ea typeface="Courier New"/>
                <a:cs typeface="Courier New"/>
                <a:sym typeface="Courier New"/>
              </a:rPr>
              <a:t>test expression</a:t>
            </a:r>
            <a:r>
              <a:rPr lang="en" sz="1350">
                <a:highlight>
                  <a:srgbClr val="F9FAFC"/>
                </a:highlight>
              </a:rPr>
              <a:t> and will execute the body of </a:t>
            </a:r>
            <a:r>
              <a:rPr lang="en" sz="1050">
                <a:highlight>
                  <a:srgbClr val="F9FAFC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350">
                <a:highlight>
                  <a:srgbClr val="F9FAFC"/>
                </a:highlight>
              </a:rPr>
              <a:t> only when the test condition is </a:t>
            </a:r>
            <a:r>
              <a:rPr lang="en" sz="1050">
                <a:highlight>
                  <a:srgbClr val="F9FAFC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350">
                <a:highlight>
                  <a:srgbClr val="F9FAFC"/>
                </a:highlight>
              </a:rPr>
              <a:t>.</a:t>
            </a:r>
            <a:endParaRPr sz="1350">
              <a:highlight>
                <a:srgbClr val="F9FAFC"/>
              </a:highlight>
            </a:endParaRPr>
          </a:p>
          <a:p>
            <a:pPr indent="0" lvl="0" marL="0" rtl="0" algn="l">
              <a:lnSpc>
                <a:spcPct val="16666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9FAFC"/>
                </a:highlight>
              </a:rPr>
              <a:t>If the condition is </a:t>
            </a:r>
            <a:r>
              <a:rPr lang="en" sz="1050">
                <a:highlight>
                  <a:srgbClr val="F9FAFC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350">
                <a:highlight>
                  <a:srgbClr val="F9FAFC"/>
                </a:highlight>
              </a:rPr>
              <a:t>, the body of </a:t>
            </a:r>
            <a:r>
              <a:rPr lang="en" sz="1050">
                <a:highlight>
                  <a:srgbClr val="F9FAFC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350">
                <a:highlight>
                  <a:srgbClr val="F9FAFC"/>
                </a:highlight>
              </a:rPr>
              <a:t> is executed. Indentation is used to separate the blocks.</a:t>
            </a:r>
            <a:endParaRPr sz="1350">
              <a:highlight>
                <a:srgbClr val="F9FAFC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46046"/>
              <a:buFont typeface="Arial"/>
              <a:buNone/>
            </a:pPr>
            <a:r>
              <a:t/>
            </a:r>
            <a:endParaRPr b="1" sz="2388">
              <a:solidFill>
                <a:srgbClr val="25265E"/>
              </a:solidFill>
              <a:highlight>
                <a:srgbClr val="F9FAFC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311700" y="445025"/>
            <a:ext cx="8520600" cy="4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/>
          </a:p>
        </p:txBody>
      </p:sp>
      <p:sp>
        <p:nvSpPr>
          <p:cNvPr id="173" name="Google Shape;173;p32"/>
          <p:cNvSpPr txBox="1"/>
          <p:nvPr>
            <p:ph idx="1" type="body"/>
          </p:nvPr>
        </p:nvSpPr>
        <p:spPr>
          <a:xfrm>
            <a:off x="164850" y="1035600"/>
            <a:ext cx="8979300" cy="41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1" sz="4757">
              <a:solidFill>
                <a:srgbClr val="25265E"/>
              </a:solidFill>
              <a:highlight>
                <a:srgbClr val="F9FAFC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5907">
                <a:solidFill>
                  <a:srgbClr val="C678DD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5907">
                <a:solidFill>
                  <a:srgbClr val="D3D3D3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5907">
                <a:solidFill>
                  <a:srgbClr val="61AEEE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" sz="5907">
                <a:solidFill>
                  <a:srgbClr val="D3D3D3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(name):</a:t>
            </a:r>
            <a:endParaRPr sz="5907">
              <a:solidFill>
                <a:srgbClr val="D3D3D3"/>
              </a:solidFill>
              <a:highlight>
                <a:srgbClr val="383B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907">
                <a:solidFill>
                  <a:srgbClr val="D3D3D3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5907">
                <a:solidFill>
                  <a:srgbClr val="98C379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"""This function greets to the person passed in as a parameter"""</a:t>
            </a:r>
            <a:endParaRPr sz="5907">
              <a:solidFill>
                <a:srgbClr val="D3D3D3"/>
              </a:solidFill>
              <a:highlight>
                <a:srgbClr val="383B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907">
                <a:solidFill>
                  <a:srgbClr val="D3D3D3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5907">
                <a:solidFill>
                  <a:srgbClr val="C678DD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5907">
                <a:solidFill>
                  <a:srgbClr val="D3D3D3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5907">
                <a:solidFill>
                  <a:srgbClr val="98C379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"Hello, ",</a:t>
            </a:r>
            <a:r>
              <a:rPr lang="en" sz="5907">
                <a:solidFill>
                  <a:srgbClr val="D3D3D3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 name , </a:t>
            </a:r>
            <a:r>
              <a:rPr lang="en" sz="5907">
                <a:solidFill>
                  <a:srgbClr val="98C379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". Good morning!"</a:t>
            </a:r>
            <a:r>
              <a:rPr lang="en" sz="5907">
                <a:solidFill>
                  <a:srgbClr val="D3D3D3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5907">
              <a:solidFill>
                <a:srgbClr val="D3D3D3"/>
              </a:solidFill>
              <a:highlight>
                <a:srgbClr val="383B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6357">
                <a:solidFill>
                  <a:srgbClr val="25265E"/>
                </a:solidFill>
                <a:highlight>
                  <a:srgbClr val="F9FAFC"/>
                </a:highlight>
              </a:rPr>
              <a:t>How to call a function in python?</a:t>
            </a:r>
            <a:endParaRPr b="1" sz="6357">
              <a:solidFill>
                <a:srgbClr val="25265E"/>
              </a:solidFill>
              <a:highlight>
                <a:srgbClr val="F9FAFC"/>
              </a:highlight>
            </a:endParaRPr>
          </a:p>
          <a:p>
            <a:pPr indent="0" lvl="0" marL="0" rtl="0" algn="l">
              <a:lnSpc>
                <a:spcPct val="166666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207">
                <a:solidFill>
                  <a:schemeClr val="dk1"/>
                </a:solidFill>
                <a:highlight>
                  <a:srgbClr val="F9FAFC"/>
                </a:highlight>
              </a:rPr>
              <a:t>Once we have defined a function, we can call it from another function, program or even the Python prompt. To call a function we simply type the function name with appropriate parameters.</a:t>
            </a:r>
            <a:endParaRPr sz="6207">
              <a:solidFill>
                <a:schemeClr val="dk1"/>
              </a:solidFill>
              <a:highlight>
                <a:srgbClr val="F9FAF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907">
                <a:solidFill>
                  <a:srgbClr val="61AEEE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 sz="5907">
                <a:solidFill>
                  <a:srgbClr val="D3D3D3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greet(</a:t>
            </a:r>
            <a:r>
              <a:rPr lang="en" sz="5907">
                <a:solidFill>
                  <a:srgbClr val="98C379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'Nirala'</a:t>
            </a:r>
            <a:r>
              <a:rPr lang="en" sz="5907">
                <a:solidFill>
                  <a:srgbClr val="D3D3D3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5907">
              <a:solidFill>
                <a:srgbClr val="D3D3D3"/>
              </a:solidFill>
              <a:highlight>
                <a:srgbClr val="383B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907">
                <a:solidFill>
                  <a:srgbClr val="D3D3D3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Hello, Nirala. Good morning!</a:t>
            </a:r>
            <a:endParaRPr sz="5907">
              <a:solidFill>
                <a:srgbClr val="D3D3D3"/>
              </a:solidFill>
              <a:highlight>
                <a:srgbClr val="383B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50">
                <a:solidFill>
                  <a:srgbClr val="25265E"/>
                </a:solidFill>
                <a:highlight>
                  <a:srgbClr val="F9FAFC"/>
                </a:highlight>
              </a:rPr>
              <a:t>The return statement</a:t>
            </a:r>
            <a:endParaRPr b="1" sz="2650">
              <a:solidFill>
                <a:srgbClr val="25265E"/>
              </a:solidFill>
              <a:highlight>
                <a:srgbClr val="F9FAFC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b="1" sz="1800">
              <a:solidFill>
                <a:srgbClr val="25265E"/>
              </a:solidFill>
              <a:highlight>
                <a:srgbClr val="F9FAFC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dk1"/>
                </a:solidFill>
                <a:highlight>
                  <a:srgbClr val="F9FAFC"/>
                </a:highlight>
              </a:rPr>
              <a:t>The </a:t>
            </a:r>
            <a:r>
              <a:rPr lang="en" sz="1250">
                <a:solidFill>
                  <a:schemeClr val="dk1"/>
                </a:solidFill>
                <a:highlight>
                  <a:srgbClr val="F9FAFC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550">
                <a:solidFill>
                  <a:schemeClr val="dk1"/>
                </a:solidFill>
                <a:highlight>
                  <a:srgbClr val="F9FAFC"/>
                </a:highlight>
              </a:rPr>
              <a:t> statement is used to exit a function and go back to the place from where it was called.</a:t>
            </a:r>
            <a:endParaRPr sz="1550">
              <a:solidFill>
                <a:schemeClr val="dk1"/>
              </a:solidFill>
              <a:highlight>
                <a:srgbClr val="F9FAFC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25265E"/>
                </a:solidFill>
                <a:highlight>
                  <a:srgbClr val="F9FAFC"/>
                </a:highlight>
              </a:rPr>
              <a:t>Syntax of return</a:t>
            </a:r>
            <a:endParaRPr b="1" sz="2400">
              <a:solidFill>
                <a:srgbClr val="25265E"/>
              </a:solidFill>
              <a:highlight>
                <a:srgbClr val="F9FAFC"/>
              </a:highlight>
            </a:endParaRPr>
          </a:p>
          <a:p>
            <a:pPr indent="0" lvl="0" marL="152400" marR="152400" rtl="0" algn="l">
              <a:lnSpc>
                <a:spcPct val="142857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D5D5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return [expression_list]</a:t>
            </a:r>
            <a:endParaRPr sz="1050">
              <a:solidFill>
                <a:srgbClr val="D5D5D5"/>
              </a:solidFill>
              <a:highlight>
                <a:srgbClr val="383B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5D5D5"/>
              </a:solidFill>
              <a:highlight>
                <a:srgbClr val="383B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50">
              <a:solidFill>
                <a:schemeClr val="dk1"/>
              </a:solidFill>
              <a:highlight>
                <a:srgbClr val="F9FAFC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type="title"/>
          </p:nvPr>
        </p:nvSpPr>
        <p:spPr>
          <a:xfrm>
            <a:off x="311700" y="366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50">
                <a:solidFill>
                  <a:srgbClr val="25265E"/>
                </a:solidFill>
                <a:highlight>
                  <a:srgbClr val="F9FAFC"/>
                </a:highlight>
              </a:rPr>
              <a:t>Scope of variables</a:t>
            </a:r>
            <a:endParaRPr b="1" sz="2650">
              <a:solidFill>
                <a:srgbClr val="25265E"/>
              </a:solidFill>
              <a:highlight>
                <a:srgbClr val="F9FAFC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b="1" sz="1800">
              <a:solidFill>
                <a:srgbClr val="25265E"/>
              </a:solidFill>
              <a:highlight>
                <a:srgbClr val="F9FAFC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4"/>
          <p:cNvSpPr txBox="1"/>
          <p:nvPr>
            <p:ph idx="1" type="body"/>
          </p:nvPr>
        </p:nvSpPr>
        <p:spPr>
          <a:xfrm>
            <a:off x="311700" y="939675"/>
            <a:ext cx="8520600" cy="41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71">
                <a:solidFill>
                  <a:schemeClr val="dk1"/>
                </a:solidFill>
                <a:highlight>
                  <a:srgbClr val="F9FAFC"/>
                </a:highlight>
              </a:rPr>
              <a:t>Scope of a variable is the portion of a program where the variable is recognized. Parameters and variables defined inside a function are not visible from outside the function. Hence, they have a local scope.</a:t>
            </a:r>
            <a:endParaRPr sz="5471">
              <a:solidFill>
                <a:schemeClr val="dk1"/>
              </a:solidFill>
              <a:highlight>
                <a:srgbClr val="F9FAF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471">
                <a:solidFill>
                  <a:schemeClr val="dk1"/>
                </a:solidFill>
                <a:highlight>
                  <a:srgbClr val="F9FAFC"/>
                </a:highlight>
              </a:rPr>
              <a:t>Here is an example to illustrate the scope of a variable inside a function</a:t>
            </a:r>
            <a:endParaRPr sz="5471">
              <a:solidFill>
                <a:schemeClr val="dk1"/>
              </a:solidFill>
              <a:highlight>
                <a:srgbClr val="F9FAF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471">
                <a:solidFill>
                  <a:schemeClr val="dk1"/>
                </a:solidFill>
                <a:highlight>
                  <a:srgbClr val="F9FAFC"/>
                </a:highlight>
              </a:rPr>
              <a:t>def my_func():</a:t>
            </a:r>
            <a:endParaRPr sz="5471">
              <a:solidFill>
                <a:schemeClr val="dk1"/>
              </a:solidFill>
              <a:highlight>
                <a:srgbClr val="F9FAF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471">
                <a:solidFill>
                  <a:schemeClr val="dk1"/>
                </a:solidFill>
                <a:highlight>
                  <a:srgbClr val="F9FAFC"/>
                </a:highlight>
              </a:rPr>
              <a:t>	x = 10</a:t>
            </a:r>
            <a:endParaRPr sz="5471">
              <a:solidFill>
                <a:schemeClr val="dk1"/>
              </a:solidFill>
              <a:highlight>
                <a:srgbClr val="F9FAF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471">
                <a:solidFill>
                  <a:schemeClr val="dk1"/>
                </a:solidFill>
                <a:highlight>
                  <a:srgbClr val="F9FAFC"/>
                </a:highlight>
              </a:rPr>
              <a:t>	print("Value inside function:",x)</a:t>
            </a:r>
            <a:endParaRPr sz="5471">
              <a:solidFill>
                <a:schemeClr val="dk1"/>
              </a:solidFill>
              <a:highlight>
                <a:srgbClr val="F9FAF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471">
                <a:solidFill>
                  <a:schemeClr val="dk1"/>
                </a:solidFill>
                <a:highlight>
                  <a:srgbClr val="F9FAFC"/>
                </a:highlight>
              </a:rPr>
              <a:t>x = 20</a:t>
            </a:r>
            <a:endParaRPr sz="5471">
              <a:solidFill>
                <a:schemeClr val="dk1"/>
              </a:solidFill>
              <a:highlight>
                <a:srgbClr val="F9FAF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471">
                <a:solidFill>
                  <a:schemeClr val="dk1"/>
                </a:solidFill>
                <a:highlight>
                  <a:srgbClr val="F9FAFC"/>
                </a:highlight>
              </a:rPr>
              <a:t>my_func()</a:t>
            </a:r>
            <a:endParaRPr sz="5471">
              <a:solidFill>
                <a:schemeClr val="dk1"/>
              </a:solidFill>
              <a:highlight>
                <a:srgbClr val="F9FAF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471">
                <a:solidFill>
                  <a:schemeClr val="dk1"/>
                </a:solidFill>
                <a:highlight>
                  <a:srgbClr val="F9FAFC"/>
                </a:highlight>
              </a:rPr>
              <a:t>print("Value outside function:",x)</a:t>
            </a:r>
            <a:endParaRPr sz="5471">
              <a:solidFill>
                <a:schemeClr val="dk1"/>
              </a:solidFill>
              <a:highlight>
                <a:srgbClr val="F9FAF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471">
                <a:solidFill>
                  <a:schemeClr val="dk1"/>
                </a:solidFill>
                <a:highlight>
                  <a:srgbClr val="F9FAFC"/>
                </a:highlight>
              </a:rPr>
              <a:t>Output:</a:t>
            </a:r>
            <a:endParaRPr sz="5471">
              <a:solidFill>
                <a:schemeClr val="dk1"/>
              </a:solidFill>
              <a:highlight>
                <a:srgbClr val="F9FAF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171">
                <a:solidFill>
                  <a:srgbClr val="D5D5D5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Value inside function: 10</a:t>
            </a:r>
            <a:endParaRPr sz="5171">
              <a:solidFill>
                <a:srgbClr val="D5D5D5"/>
              </a:solidFill>
              <a:highlight>
                <a:srgbClr val="383B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171">
                <a:solidFill>
                  <a:srgbClr val="D5D5D5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Value outside function: 20</a:t>
            </a:r>
            <a:endParaRPr sz="5171">
              <a:solidFill>
                <a:srgbClr val="D5D5D5"/>
              </a:solidFill>
              <a:highlight>
                <a:srgbClr val="383B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1481"/>
              <a:buFont typeface="Arial"/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9FAF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9FAFC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>
            <p:ph type="title"/>
          </p:nvPr>
        </p:nvSpPr>
        <p:spPr>
          <a:xfrm>
            <a:off x="311700" y="131875"/>
            <a:ext cx="8520600" cy="20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50">
                <a:solidFill>
                  <a:srgbClr val="25265E"/>
                </a:solidFill>
                <a:highlight>
                  <a:srgbClr val="F9FAFC"/>
                </a:highlight>
              </a:rPr>
              <a:t>Errors</a:t>
            </a:r>
            <a:endParaRPr sz="2650">
              <a:highlight>
                <a:srgbClr val="F9FAFC"/>
              </a:highlight>
            </a:endParaRPr>
          </a:p>
          <a:p>
            <a:pPr indent="0" lvl="0" marL="0" rtl="0" algn="l">
              <a:lnSpc>
                <a:spcPct val="166666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81481"/>
              <a:buFont typeface="Arial"/>
              <a:buNone/>
            </a:pPr>
            <a:r>
              <a:rPr lang="en" sz="1350">
                <a:highlight>
                  <a:srgbClr val="F9FAFC"/>
                </a:highlight>
              </a:rPr>
              <a:t>We can make certain mistakes while writing a program that lead to errors when we try to run it. A python program terminates as soon as it encounters an unhandled error. These errors can be broadly classified into two classes:</a:t>
            </a:r>
            <a:endParaRPr sz="1350">
              <a:highlight>
                <a:srgbClr val="F9FAFC"/>
              </a:highlight>
            </a:endParaRPr>
          </a:p>
          <a:p>
            <a:pPr indent="-305752" lvl="0" marL="457200" rtl="0" algn="l">
              <a:lnSpc>
                <a:spcPct val="166666"/>
              </a:lnSpc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350">
                <a:highlight>
                  <a:srgbClr val="F9FAFC"/>
                </a:highlight>
              </a:rPr>
              <a:t>Syntax errors</a:t>
            </a:r>
            <a:endParaRPr sz="1350">
              <a:highlight>
                <a:srgbClr val="F9FAFC"/>
              </a:highlight>
            </a:endParaRPr>
          </a:p>
          <a:p>
            <a:pPr indent="-305752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350">
                <a:highlight>
                  <a:srgbClr val="F9FAFC"/>
                </a:highlight>
              </a:rPr>
              <a:t>Logical errors (Exceptions)</a:t>
            </a:r>
            <a:endParaRPr sz="1350">
              <a:highlight>
                <a:srgbClr val="F9FAFC"/>
              </a:highlight>
            </a:endParaRPr>
          </a:p>
          <a:p>
            <a:pPr indent="0" lvl="0" marL="457200" rtl="0" algn="l">
              <a:lnSpc>
                <a:spcPct val="166666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9FAFC"/>
              </a:highlight>
            </a:endParaRPr>
          </a:p>
          <a:p>
            <a:pPr indent="0" lvl="0" marL="0" rtl="0" algn="l">
              <a:spcBef>
                <a:spcPts val="3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5"/>
          <p:cNvSpPr txBox="1"/>
          <p:nvPr>
            <p:ph idx="1" type="body"/>
          </p:nvPr>
        </p:nvSpPr>
        <p:spPr>
          <a:xfrm>
            <a:off x="311700" y="2143075"/>
            <a:ext cx="8520600" cy="29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5200">
                <a:solidFill>
                  <a:srgbClr val="25265E"/>
                </a:solidFill>
                <a:highlight>
                  <a:srgbClr val="F9FAFC"/>
                </a:highlight>
              </a:rPr>
              <a:t>Python Syntax Errors</a:t>
            </a:r>
            <a:endParaRPr b="1" sz="5200">
              <a:solidFill>
                <a:srgbClr val="25265E"/>
              </a:solidFill>
              <a:highlight>
                <a:srgbClr val="F9FAFC"/>
              </a:highlight>
            </a:endParaRPr>
          </a:p>
          <a:p>
            <a:pPr indent="0" lvl="0" marL="0" rtl="0" algn="l">
              <a:lnSpc>
                <a:spcPct val="166666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4150">
                <a:solidFill>
                  <a:schemeClr val="dk1"/>
                </a:solidFill>
                <a:highlight>
                  <a:srgbClr val="F9FAFC"/>
                </a:highlight>
              </a:rPr>
              <a:t>Error caused by not following the proper structure (syntax) of the language is called syntax error or parsing error.</a:t>
            </a:r>
            <a:endParaRPr sz="4150">
              <a:solidFill>
                <a:schemeClr val="dk1"/>
              </a:solidFill>
              <a:highlight>
                <a:srgbClr val="F9FAFC"/>
              </a:highlight>
            </a:endParaRPr>
          </a:p>
          <a:p>
            <a:pPr indent="0" lvl="0" marL="0" rtl="0" algn="l">
              <a:lnSpc>
                <a:spcPct val="16666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150">
                <a:solidFill>
                  <a:schemeClr val="dk1"/>
                </a:solidFill>
                <a:highlight>
                  <a:srgbClr val="F9FAFC"/>
                </a:highlight>
              </a:rPr>
              <a:t>Let's look at one example:</a:t>
            </a:r>
            <a:endParaRPr sz="4150">
              <a:solidFill>
                <a:schemeClr val="dk1"/>
              </a:solidFill>
              <a:highlight>
                <a:srgbClr val="F9FAFC"/>
              </a:highlight>
            </a:endParaRPr>
          </a:p>
          <a:p>
            <a:pPr indent="0" lvl="0" marL="152400" marR="152400" rtl="0" algn="l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450">
                <a:solidFill>
                  <a:srgbClr val="61AEEE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 sz="5450">
                <a:solidFill>
                  <a:srgbClr val="C678DD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5450">
                <a:solidFill>
                  <a:srgbClr val="D3D3D3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 a &lt; </a:t>
            </a:r>
            <a:r>
              <a:rPr lang="en" sz="5450">
                <a:solidFill>
                  <a:srgbClr val="D19A66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5450">
              <a:solidFill>
                <a:srgbClr val="D3D3D3"/>
              </a:solidFill>
              <a:highlight>
                <a:srgbClr val="383B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450">
                <a:solidFill>
                  <a:srgbClr val="D3D3D3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  File </a:t>
            </a:r>
            <a:r>
              <a:rPr lang="en" sz="5450">
                <a:solidFill>
                  <a:srgbClr val="98C379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"&lt;interactive input&gt;"</a:t>
            </a:r>
            <a:r>
              <a:rPr lang="en" sz="5450">
                <a:solidFill>
                  <a:srgbClr val="D3D3D3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, line </a:t>
            </a:r>
            <a:r>
              <a:rPr lang="en" sz="5450">
                <a:solidFill>
                  <a:srgbClr val="D19A66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5450">
              <a:solidFill>
                <a:srgbClr val="D3D3D3"/>
              </a:solidFill>
              <a:highlight>
                <a:srgbClr val="383B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450">
                <a:solidFill>
                  <a:srgbClr val="D3D3D3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5450">
                <a:solidFill>
                  <a:srgbClr val="C678DD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5450">
                <a:solidFill>
                  <a:srgbClr val="D3D3D3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 a &lt; </a:t>
            </a:r>
            <a:r>
              <a:rPr lang="en" sz="5450">
                <a:solidFill>
                  <a:srgbClr val="D19A66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5450">
              <a:solidFill>
                <a:srgbClr val="D3D3D3"/>
              </a:solidFill>
              <a:highlight>
                <a:srgbClr val="383B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450">
                <a:solidFill>
                  <a:srgbClr val="D3D3D3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^</a:t>
            </a:r>
            <a:endParaRPr sz="5450">
              <a:solidFill>
                <a:srgbClr val="D3D3D3"/>
              </a:solidFill>
              <a:highlight>
                <a:srgbClr val="383B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450">
                <a:solidFill>
                  <a:srgbClr val="D3D3D3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SyntaxError: invalid syntax</a:t>
            </a:r>
            <a:endParaRPr sz="3450">
              <a:solidFill>
                <a:srgbClr val="D3D3D3"/>
              </a:solidFill>
              <a:highlight>
                <a:srgbClr val="383B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850">
              <a:solidFill>
                <a:srgbClr val="61AEEE"/>
              </a:solidFill>
              <a:highlight>
                <a:srgbClr val="383B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1481"/>
              <a:buFont typeface="Arial"/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9FAF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40909"/>
              <a:buFont typeface="Arial"/>
              <a:buNone/>
            </a:pPr>
            <a:r>
              <a:rPr b="1" lang="en" sz="2688">
                <a:solidFill>
                  <a:srgbClr val="25265E"/>
                </a:solidFill>
                <a:highlight>
                  <a:srgbClr val="F9FAFC"/>
                </a:highlight>
              </a:rPr>
              <a:t>Python Logical Errors (Exceptions)</a:t>
            </a:r>
            <a:endParaRPr sz="3688"/>
          </a:p>
        </p:txBody>
      </p:sp>
      <p:sp>
        <p:nvSpPr>
          <p:cNvPr id="197" name="Google Shape;19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dk1"/>
                </a:solidFill>
                <a:highlight>
                  <a:srgbClr val="F9FAFC"/>
                </a:highlight>
              </a:rPr>
              <a:t>Errors that occur at runtime (after passing the syntax test) are called exceptions or logical errors.</a:t>
            </a:r>
            <a:endParaRPr sz="1350">
              <a:solidFill>
                <a:schemeClr val="dk1"/>
              </a:solidFill>
              <a:highlight>
                <a:srgbClr val="F9FAFC"/>
              </a:highlight>
            </a:endParaRPr>
          </a:p>
          <a:p>
            <a:pPr indent="0" lvl="0" marL="0" rtl="0" algn="l">
              <a:lnSpc>
                <a:spcPct val="166666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dk1"/>
                </a:solidFill>
                <a:highlight>
                  <a:srgbClr val="F9FAFC"/>
                </a:highlight>
              </a:rPr>
              <a:t>For instance, they occur when we try to open a file(for reading) that does not exist (</a:t>
            </a:r>
            <a:r>
              <a:rPr lang="en" sz="1050">
                <a:solidFill>
                  <a:schemeClr val="dk1"/>
                </a:solidFill>
                <a:highlight>
                  <a:srgbClr val="F9FAFC"/>
                </a:highlight>
                <a:latin typeface="Courier New"/>
                <a:ea typeface="Courier New"/>
                <a:cs typeface="Courier New"/>
                <a:sym typeface="Courier New"/>
              </a:rPr>
              <a:t>FileNotFoundError</a:t>
            </a:r>
            <a:r>
              <a:rPr lang="en" sz="1350">
                <a:solidFill>
                  <a:schemeClr val="dk1"/>
                </a:solidFill>
                <a:highlight>
                  <a:srgbClr val="F9FAFC"/>
                </a:highlight>
              </a:rPr>
              <a:t>), try to divide a number by zero (</a:t>
            </a:r>
            <a:r>
              <a:rPr lang="en" sz="1050">
                <a:solidFill>
                  <a:schemeClr val="dk1"/>
                </a:solidFill>
                <a:highlight>
                  <a:srgbClr val="F9FAFC"/>
                </a:highlight>
                <a:latin typeface="Courier New"/>
                <a:ea typeface="Courier New"/>
                <a:cs typeface="Courier New"/>
                <a:sym typeface="Courier New"/>
              </a:rPr>
              <a:t>ZeroDivisionError</a:t>
            </a:r>
            <a:r>
              <a:rPr lang="en" sz="1350">
                <a:solidFill>
                  <a:schemeClr val="dk1"/>
                </a:solidFill>
                <a:highlight>
                  <a:srgbClr val="F9FAFC"/>
                </a:highlight>
              </a:rPr>
              <a:t>), or try to import a module that does not exist (</a:t>
            </a:r>
            <a:r>
              <a:rPr lang="en" sz="1050">
                <a:solidFill>
                  <a:schemeClr val="dk1"/>
                </a:solidFill>
                <a:highlight>
                  <a:srgbClr val="F9FAFC"/>
                </a:highlight>
                <a:latin typeface="Courier New"/>
                <a:ea typeface="Courier New"/>
                <a:cs typeface="Courier New"/>
                <a:sym typeface="Courier New"/>
              </a:rPr>
              <a:t>ImportError</a:t>
            </a:r>
            <a:r>
              <a:rPr lang="en" sz="1350">
                <a:solidFill>
                  <a:schemeClr val="dk1"/>
                </a:solidFill>
                <a:highlight>
                  <a:srgbClr val="F9FAFC"/>
                </a:highlight>
              </a:rPr>
              <a:t>).</a:t>
            </a:r>
            <a:endParaRPr sz="1350">
              <a:solidFill>
                <a:schemeClr val="dk1"/>
              </a:solidFill>
              <a:highlight>
                <a:srgbClr val="F9FAFC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88">
                <a:solidFill>
                  <a:srgbClr val="25265E"/>
                </a:solidFill>
                <a:highlight>
                  <a:srgbClr val="F9FAFC"/>
                </a:highlight>
              </a:rPr>
              <a:t>Example:</a:t>
            </a:r>
            <a:endParaRPr sz="1200">
              <a:solidFill>
                <a:srgbClr val="25265E"/>
              </a:solidFill>
              <a:highlight>
                <a:srgbClr val="F8FA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5265E"/>
              </a:solidFill>
              <a:highlight>
                <a:srgbClr val="F8FA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5265E"/>
                </a:solidFill>
                <a:highlight>
                  <a:srgbClr val="F8FAFF"/>
                </a:highlight>
              </a:rPr>
              <a:t>numerator =10</a:t>
            </a:r>
            <a:endParaRPr sz="1200">
              <a:solidFill>
                <a:srgbClr val="25265E"/>
              </a:solidFill>
              <a:highlight>
                <a:srgbClr val="F8FA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5265E"/>
              </a:solidFill>
              <a:highlight>
                <a:srgbClr val="F8FA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5265E"/>
                </a:solidFill>
                <a:highlight>
                  <a:srgbClr val="F8FAFF"/>
                </a:highlight>
              </a:rPr>
              <a:t>denominator =0</a:t>
            </a:r>
            <a:endParaRPr sz="1200">
              <a:solidFill>
                <a:srgbClr val="25265E"/>
              </a:solidFill>
              <a:highlight>
                <a:srgbClr val="F8FA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5265E"/>
              </a:solidFill>
              <a:highlight>
                <a:srgbClr val="F8FA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5265E"/>
                </a:solidFill>
                <a:highlight>
                  <a:srgbClr val="F8FAFF"/>
                </a:highlight>
              </a:rPr>
              <a:t>print(numerator/denominator )</a:t>
            </a:r>
            <a:endParaRPr sz="1200">
              <a:solidFill>
                <a:srgbClr val="25265E"/>
              </a:solidFill>
              <a:highlight>
                <a:srgbClr val="F8FA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40909"/>
              <a:buFont typeface="Arial"/>
              <a:buNone/>
            </a:pPr>
            <a:r>
              <a:rPr b="1" lang="en" sz="2688">
                <a:solidFill>
                  <a:srgbClr val="25265E"/>
                </a:solidFill>
                <a:highlight>
                  <a:srgbClr val="F9FAFC"/>
                </a:highlight>
              </a:rPr>
              <a:t>Exceptions Handling</a:t>
            </a:r>
            <a:endParaRPr/>
          </a:p>
        </p:txBody>
      </p:sp>
      <p:sp>
        <p:nvSpPr>
          <p:cNvPr id="203" name="Google Shape;203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 handling is the process of responding to exceptions in a custom way during the execution  of a program.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#code that may cause exception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Except: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#code to run when the exception occurs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40909"/>
              <a:buFont typeface="Arial"/>
              <a:buNone/>
            </a:pPr>
            <a:r>
              <a:rPr b="1" lang="en" sz="2688">
                <a:solidFill>
                  <a:srgbClr val="25265E"/>
                </a:solidFill>
                <a:highlight>
                  <a:srgbClr val="F9FAFC"/>
                </a:highlight>
              </a:rPr>
              <a:t>Example:</a:t>
            </a:r>
            <a:endParaRPr/>
          </a:p>
        </p:txBody>
      </p:sp>
      <p:sp>
        <p:nvSpPr>
          <p:cNvPr id="209" name="Google Shape;209;p38"/>
          <p:cNvSpPr txBox="1"/>
          <p:nvPr>
            <p:ph idx="1" type="body"/>
          </p:nvPr>
        </p:nvSpPr>
        <p:spPr>
          <a:xfrm>
            <a:off x="179825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" sz="1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" sz="1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" sz="1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num=</a:t>
            </a:r>
            <a:r>
              <a:rPr lang="en" sz="1900">
                <a:solidFill>
                  <a:srgbClr val="8888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900">
                <a:solidFill>
                  <a:srgbClr val="8888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9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"enter a numerator"</a:t>
            </a:r>
            <a:r>
              <a:rPr lang="en" sz="1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" sz="1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den=</a:t>
            </a:r>
            <a:r>
              <a:rPr lang="en" sz="1900">
                <a:solidFill>
                  <a:srgbClr val="8888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900">
                <a:solidFill>
                  <a:srgbClr val="8888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9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"enter a denominator"</a:t>
            </a:r>
            <a:r>
              <a:rPr lang="en" sz="1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" sz="1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result=num/den</a:t>
            </a:r>
            <a:endParaRPr sz="1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" sz="1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900">
                <a:solidFill>
                  <a:srgbClr val="8888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(result)</a:t>
            </a:r>
            <a:endParaRPr sz="1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" sz="1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lang="en" sz="1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" sz="1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900">
                <a:solidFill>
                  <a:srgbClr val="8888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9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 denominator cannot be zero.please try again"</a:t>
            </a:r>
            <a:r>
              <a:rPr lang="en" sz="1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400"/>
            <a:ext cx="8520600" cy="44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25265E"/>
                </a:solidFill>
                <a:highlight>
                  <a:srgbClr val="F9FAFC"/>
                </a:highlight>
              </a:rPr>
              <a:t>Python if..else Flowchart</a:t>
            </a:r>
            <a:endParaRPr b="1" sz="2000">
              <a:solidFill>
                <a:srgbClr val="25265E"/>
              </a:solidFill>
              <a:highlight>
                <a:srgbClr val="F9FAFC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Flowchart of if...else statement in Python Programming" id="68" name="Google Shape;68;p15" title="if...else statement flow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4050" y="873725"/>
            <a:ext cx="5835900" cy="40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408"/>
              <a:buFont typeface="Arial"/>
              <a:buNone/>
            </a:pPr>
            <a:r>
              <a:rPr b="1" lang="en" sz="2722">
                <a:solidFill>
                  <a:srgbClr val="25265E"/>
                </a:solidFill>
                <a:highlight>
                  <a:srgbClr val="F9FAFC"/>
                </a:highlight>
              </a:rPr>
              <a:t>Example: Python if...else Statement</a:t>
            </a:r>
            <a:endParaRPr b="1" sz="2722">
              <a:solidFill>
                <a:srgbClr val="25265E"/>
              </a:solidFill>
              <a:highlight>
                <a:srgbClr val="F9FAFC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281500"/>
            <a:ext cx="8520600" cy="30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# Program checks if the number is positive or negative</a:t>
            </a:r>
            <a:endParaRPr sz="64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# And displays an appropriate message</a:t>
            </a:r>
            <a:endParaRPr sz="64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4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num = 3</a:t>
            </a:r>
            <a:endParaRPr sz="64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4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# Try these two variations as well. </a:t>
            </a:r>
            <a:endParaRPr sz="64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# num = -5</a:t>
            </a:r>
            <a:endParaRPr sz="64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# num = 0</a:t>
            </a:r>
            <a:endParaRPr sz="64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4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num &gt;= 0:</a:t>
            </a:r>
            <a:endParaRPr sz="64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print("Positive or Zero")</a:t>
            </a:r>
            <a:endParaRPr sz="64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sz="64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print("Negative number")</a:t>
            </a:r>
            <a:endParaRPr sz="64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383B4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212775" y="461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25265E"/>
                </a:solidFill>
                <a:highlight>
                  <a:srgbClr val="F9FAFC"/>
                </a:highlight>
              </a:rPr>
              <a:t>Syntax of if...elif...else</a:t>
            </a:r>
            <a:endParaRPr sz="3311"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906700"/>
            <a:ext cx="8520600" cy="36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t/>
            </a:r>
            <a:endParaRPr b="1" sz="1500">
              <a:solidFill>
                <a:srgbClr val="25265E"/>
              </a:solidFill>
              <a:highlight>
                <a:srgbClr val="F9FAFC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5375">
                <a:solidFill>
                  <a:srgbClr val="D5D5D5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if test expression:</a:t>
            </a:r>
            <a:endParaRPr sz="5375">
              <a:solidFill>
                <a:srgbClr val="D5D5D5"/>
              </a:solidFill>
              <a:highlight>
                <a:srgbClr val="383B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375">
                <a:solidFill>
                  <a:srgbClr val="D5D5D5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    Body of if</a:t>
            </a:r>
            <a:endParaRPr sz="5375">
              <a:solidFill>
                <a:srgbClr val="D5D5D5"/>
              </a:solidFill>
              <a:highlight>
                <a:srgbClr val="383B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375">
                <a:solidFill>
                  <a:srgbClr val="D5D5D5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elif test expression:</a:t>
            </a:r>
            <a:endParaRPr sz="5375">
              <a:solidFill>
                <a:srgbClr val="D5D5D5"/>
              </a:solidFill>
              <a:highlight>
                <a:srgbClr val="383B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375">
                <a:solidFill>
                  <a:srgbClr val="D5D5D5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    Body of elif</a:t>
            </a:r>
            <a:endParaRPr sz="5375">
              <a:solidFill>
                <a:srgbClr val="D5D5D5"/>
              </a:solidFill>
              <a:highlight>
                <a:srgbClr val="383B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375">
                <a:solidFill>
                  <a:srgbClr val="D5D5D5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else: </a:t>
            </a:r>
            <a:endParaRPr sz="5375">
              <a:solidFill>
                <a:srgbClr val="D5D5D5"/>
              </a:solidFill>
              <a:highlight>
                <a:srgbClr val="383B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375">
                <a:solidFill>
                  <a:srgbClr val="D5D5D5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    Body of else</a:t>
            </a:r>
            <a:endParaRPr sz="5375">
              <a:solidFill>
                <a:srgbClr val="D5D5D5"/>
              </a:solidFill>
              <a:highlight>
                <a:srgbClr val="383B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550">
                <a:solidFill>
                  <a:schemeClr val="dk1"/>
                </a:solidFill>
                <a:highlight>
                  <a:srgbClr val="F9FAFC"/>
                </a:highlight>
              </a:rPr>
              <a:t>The </a:t>
            </a:r>
            <a:r>
              <a:rPr lang="en" sz="4250">
                <a:solidFill>
                  <a:schemeClr val="dk1"/>
                </a:solidFill>
                <a:highlight>
                  <a:srgbClr val="F9FAFC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" sz="4550">
                <a:solidFill>
                  <a:schemeClr val="dk1"/>
                </a:solidFill>
                <a:highlight>
                  <a:srgbClr val="F9FAFC"/>
                </a:highlight>
              </a:rPr>
              <a:t> is short for else if. It allows us to check for multiple expressions.</a:t>
            </a:r>
            <a:endParaRPr sz="4550">
              <a:solidFill>
                <a:schemeClr val="dk1"/>
              </a:solidFill>
              <a:highlight>
                <a:srgbClr val="F9FAFC"/>
              </a:highlight>
            </a:endParaRPr>
          </a:p>
          <a:p>
            <a:pPr indent="0" lvl="0" marL="0" rtl="0" algn="l">
              <a:lnSpc>
                <a:spcPct val="166666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550">
                <a:solidFill>
                  <a:schemeClr val="dk1"/>
                </a:solidFill>
                <a:highlight>
                  <a:srgbClr val="F9FAFC"/>
                </a:highlight>
              </a:rPr>
              <a:t>If the condition for </a:t>
            </a:r>
            <a:r>
              <a:rPr lang="en" sz="4250">
                <a:solidFill>
                  <a:schemeClr val="dk1"/>
                </a:solidFill>
                <a:highlight>
                  <a:srgbClr val="F9FAFC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4550">
                <a:solidFill>
                  <a:schemeClr val="dk1"/>
                </a:solidFill>
                <a:highlight>
                  <a:srgbClr val="F9FAFC"/>
                </a:highlight>
              </a:rPr>
              <a:t> is </a:t>
            </a:r>
            <a:r>
              <a:rPr lang="en" sz="4250">
                <a:solidFill>
                  <a:schemeClr val="dk1"/>
                </a:solidFill>
                <a:highlight>
                  <a:srgbClr val="F9FAFC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4550">
                <a:solidFill>
                  <a:schemeClr val="dk1"/>
                </a:solidFill>
                <a:highlight>
                  <a:srgbClr val="F9FAFC"/>
                </a:highlight>
              </a:rPr>
              <a:t>, it checks the condition of the next </a:t>
            </a:r>
            <a:r>
              <a:rPr lang="en" sz="4250">
                <a:solidFill>
                  <a:schemeClr val="dk1"/>
                </a:solidFill>
                <a:highlight>
                  <a:srgbClr val="F9FAFC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" sz="4550">
                <a:solidFill>
                  <a:schemeClr val="dk1"/>
                </a:solidFill>
                <a:highlight>
                  <a:srgbClr val="F9FAFC"/>
                </a:highlight>
              </a:rPr>
              <a:t> block and so on.</a:t>
            </a:r>
            <a:endParaRPr sz="4550">
              <a:solidFill>
                <a:schemeClr val="dk1"/>
              </a:solidFill>
              <a:highlight>
                <a:srgbClr val="F9FAFC"/>
              </a:highlight>
            </a:endParaRPr>
          </a:p>
          <a:p>
            <a:pPr indent="0" lvl="0" marL="0" rtl="0" algn="l">
              <a:lnSpc>
                <a:spcPct val="166666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550">
                <a:solidFill>
                  <a:schemeClr val="dk1"/>
                </a:solidFill>
                <a:highlight>
                  <a:srgbClr val="F9FAFC"/>
                </a:highlight>
              </a:rPr>
              <a:t>If all the conditions are </a:t>
            </a:r>
            <a:r>
              <a:rPr lang="en" sz="4250">
                <a:solidFill>
                  <a:schemeClr val="dk1"/>
                </a:solidFill>
                <a:highlight>
                  <a:srgbClr val="F9FAFC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4550">
                <a:solidFill>
                  <a:schemeClr val="dk1"/>
                </a:solidFill>
                <a:highlight>
                  <a:srgbClr val="F9FAFC"/>
                </a:highlight>
              </a:rPr>
              <a:t>, the body of else is executed.</a:t>
            </a:r>
            <a:endParaRPr sz="4550">
              <a:solidFill>
                <a:schemeClr val="dk1"/>
              </a:solidFill>
              <a:highlight>
                <a:srgbClr val="F9FAFC"/>
              </a:highlight>
            </a:endParaRPr>
          </a:p>
          <a:p>
            <a:pPr indent="0" lvl="0" marL="0" rtl="0" algn="l">
              <a:lnSpc>
                <a:spcPct val="166666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550">
                <a:solidFill>
                  <a:schemeClr val="dk1"/>
                </a:solidFill>
                <a:highlight>
                  <a:srgbClr val="F9FAFC"/>
                </a:highlight>
              </a:rPr>
              <a:t>Only one block among the several </a:t>
            </a:r>
            <a:r>
              <a:rPr lang="en" sz="4250">
                <a:solidFill>
                  <a:schemeClr val="dk1"/>
                </a:solidFill>
                <a:highlight>
                  <a:srgbClr val="F9FAFC"/>
                </a:highlight>
                <a:latin typeface="Courier New"/>
                <a:ea typeface="Courier New"/>
                <a:cs typeface="Courier New"/>
                <a:sym typeface="Courier New"/>
              </a:rPr>
              <a:t>if...elif...else</a:t>
            </a:r>
            <a:r>
              <a:rPr lang="en" sz="4550">
                <a:solidFill>
                  <a:schemeClr val="dk1"/>
                </a:solidFill>
                <a:highlight>
                  <a:srgbClr val="F9FAFC"/>
                </a:highlight>
              </a:rPr>
              <a:t> blocks is executed according to the condition.</a:t>
            </a:r>
            <a:endParaRPr sz="4550">
              <a:solidFill>
                <a:schemeClr val="dk1"/>
              </a:solidFill>
              <a:highlight>
                <a:srgbClr val="F9FAFC"/>
              </a:highlight>
            </a:endParaRPr>
          </a:p>
          <a:p>
            <a:pPr indent="0" lvl="0" marL="0" rtl="0" algn="l">
              <a:lnSpc>
                <a:spcPct val="166666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550">
                <a:solidFill>
                  <a:schemeClr val="dk1"/>
                </a:solidFill>
                <a:highlight>
                  <a:srgbClr val="F9FAFC"/>
                </a:highlight>
              </a:rPr>
              <a:t>The </a:t>
            </a:r>
            <a:r>
              <a:rPr lang="en" sz="4250">
                <a:solidFill>
                  <a:schemeClr val="dk1"/>
                </a:solidFill>
                <a:highlight>
                  <a:srgbClr val="F9FAFC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4550">
                <a:solidFill>
                  <a:schemeClr val="dk1"/>
                </a:solidFill>
                <a:highlight>
                  <a:srgbClr val="F9FAFC"/>
                </a:highlight>
              </a:rPr>
              <a:t> block can have only one </a:t>
            </a:r>
            <a:r>
              <a:rPr lang="en" sz="4250">
                <a:solidFill>
                  <a:schemeClr val="dk1"/>
                </a:solidFill>
                <a:highlight>
                  <a:srgbClr val="F9FAFC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4550">
                <a:solidFill>
                  <a:schemeClr val="dk1"/>
                </a:solidFill>
                <a:highlight>
                  <a:srgbClr val="F9FAFC"/>
                </a:highlight>
              </a:rPr>
              <a:t> block. But it can have multiple </a:t>
            </a:r>
            <a:r>
              <a:rPr lang="en" sz="4250">
                <a:solidFill>
                  <a:schemeClr val="dk1"/>
                </a:solidFill>
                <a:highlight>
                  <a:srgbClr val="F9FAFC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" sz="4550">
                <a:solidFill>
                  <a:schemeClr val="dk1"/>
                </a:solidFill>
                <a:highlight>
                  <a:srgbClr val="F9FAFC"/>
                </a:highlight>
              </a:rPr>
              <a:t> blocks.</a:t>
            </a:r>
            <a:endParaRPr sz="4550">
              <a:solidFill>
                <a:schemeClr val="dk1"/>
              </a:solidFill>
              <a:highlight>
                <a:srgbClr val="F9FAFC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408"/>
              <a:buFont typeface="Arial"/>
              <a:buNone/>
            </a:pPr>
            <a:r>
              <a:rPr b="1" lang="en" sz="2722">
                <a:solidFill>
                  <a:srgbClr val="25265E"/>
                </a:solidFill>
                <a:highlight>
                  <a:srgbClr val="F9FAFC"/>
                </a:highlight>
              </a:rPr>
              <a:t>Flowchart of if...elif...else</a:t>
            </a:r>
            <a:endParaRPr b="1" sz="2722">
              <a:solidFill>
                <a:srgbClr val="25265E"/>
              </a:solidFill>
              <a:highlight>
                <a:srgbClr val="F9FAFC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Flowchart of if...elif....else in Python programming" id="87" name="Google Shape;87;p18" title="if...elif...else statement flow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7425" y="1017725"/>
            <a:ext cx="3924300" cy="401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22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22">
                <a:solidFill>
                  <a:srgbClr val="25265E"/>
                </a:solidFill>
                <a:highlight>
                  <a:srgbClr val="F9FAFC"/>
                </a:highlight>
              </a:rPr>
              <a:t>Example: </a:t>
            </a:r>
            <a:endParaRPr b="1" sz="2722">
              <a:solidFill>
                <a:srgbClr val="25265E"/>
              </a:solidFill>
              <a:highlight>
                <a:srgbClr val="F9FAF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" sz="1500"/>
              <a:t>''In this program, we check if the number is positive or negative or zero and  display an appropriate message''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" sz="1500"/>
              <a:t>num = 3.4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" sz="1500"/>
              <a:t># Try these two variations as well: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" sz="1500"/>
              <a:t># num = 0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" sz="1500"/>
              <a:t># num = -4.5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" sz="1500"/>
              <a:t>if num &gt; 0: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" sz="1500"/>
              <a:t>    print("Positive number")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" sz="1500"/>
              <a:t>elif num == 0: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" sz="1500"/>
              <a:t>    print("Zero")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" sz="1500"/>
              <a:t>else: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" sz="1500"/>
              <a:t>    print("Negative number")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408"/>
              <a:buFont typeface="Arial"/>
              <a:buNone/>
            </a:pPr>
            <a:r>
              <a:rPr b="1" lang="en" sz="2722">
                <a:solidFill>
                  <a:srgbClr val="25265E"/>
                </a:solidFill>
                <a:highlight>
                  <a:srgbClr val="F9FAFC"/>
                </a:highlight>
              </a:rPr>
              <a:t> Nested if Example:</a:t>
            </a:r>
            <a:endParaRPr b="1" sz="2722">
              <a:solidFill>
                <a:srgbClr val="25265E"/>
              </a:solidFill>
              <a:highlight>
                <a:srgbClr val="F9FAFC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8947"/>
              <a:buFont typeface="Arial"/>
              <a:buNone/>
            </a:pPr>
            <a:r>
              <a:rPr lang="en" sz="3800">
                <a:solidFill>
                  <a:schemeClr val="dk1"/>
                </a:solidFill>
              </a:rPr>
              <a:t>'''In this program, we input a number check if the number is positive or negative or zero and display an appropriate message This time we use nested if statement'''</a:t>
            </a:r>
            <a:endParaRPr sz="3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8947"/>
              <a:buFont typeface="Arial"/>
              <a:buNone/>
            </a:pPr>
            <a:r>
              <a:t/>
            </a:r>
            <a:endParaRPr sz="3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800">
                <a:solidFill>
                  <a:schemeClr val="dk1"/>
                </a:solidFill>
              </a:rPr>
              <a:t>num = float(input("Enter a number: "))</a:t>
            </a:r>
            <a:endParaRPr sz="5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800">
                <a:solidFill>
                  <a:schemeClr val="dk1"/>
                </a:solidFill>
              </a:rPr>
              <a:t>if num &gt;= 0:</a:t>
            </a:r>
            <a:endParaRPr sz="5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800">
                <a:solidFill>
                  <a:schemeClr val="dk1"/>
                </a:solidFill>
              </a:rPr>
              <a:t>    if num == 0:</a:t>
            </a:r>
            <a:endParaRPr sz="5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800">
                <a:solidFill>
                  <a:schemeClr val="dk1"/>
                </a:solidFill>
              </a:rPr>
              <a:t>        print("Zero")</a:t>
            </a:r>
            <a:endParaRPr sz="5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800">
                <a:solidFill>
                  <a:schemeClr val="dk1"/>
                </a:solidFill>
              </a:rPr>
              <a:t>    else:</a:t>
            </a:r>
            <a:endParaRPr sz="5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800">
                <a:solidFill>
                  <a:schemeClr val="dk1"/>
                </a:solidFill>
              </a:rPr>
              <a:t>        print("Positive number")</a:t>
            </a:r>
            <a:endParaRPr sz="5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800">
                <a:solidFill>
                  <a:schemeClr val="dk1"/>
                </a:solidFill>
              </a:rPr>
              <a:t>else:</a:t>
            </a:r>
            <a:endParaRPr sz="5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800">
                <a:solidFill>
                  <a:schemeClr val="dk1"/>
                </a:solidFill>
              </a:rPr>
              <a:t>    print("Negative number")</a:t>
            </a:r>
            <a:endParaRPr sz="5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23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909"/>
              <a:buFont typeface="Arial"/>
              <a:buNone/>
            </a:pPr>
            <a:r>
              <a:rPr b="1" lang="en" sz="2688">
                <a:solidFill>
                  <a:srgbClr val="25265E"/>
                </a:solidFill>
                <a:highlight>
                  <a:srgbClr val="F9FAFC"/>
                </a:highlight>
              </a:rPr>
              <a:t>What is while loop in Python?</a:t>
            </a:r>
            <a:endParaRPr b="1" sz="2688">
              <a:solidFill>
                <a:srgbClr val="25265E"/>
              </a:solidFill>
              <a:highlight>
                <a:srgbClr val="F9FAFC"/>
              </a:highlight>
            </a:endParaRPr>
          </a:p>
          <a:p>
            <a:pPr indent="0" lvl="0" marL="0" rtl="0" algn="l">
              <a:lnSpc>
                <a:spcPct val="166666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81481"/>
              <a:buFont typeface="Arial"/>
              <a:buNone/>
            </a:pPr>
            <a:r>
              <a:rPr lang="en" sz="1350">
                <a:highlight>
                  <a:srgbClr val="F9FAFC"/>
                </a:highlight>
              </a:rPr>
              <a:t>The while loop in Python is used to iterate over a block of code as long as the test expression (condition) is true.</a:t>
            </a:r>
            <a:endParaRPr sz="1350">
              <a:highlight>
                <a:srgbClr val="F9FAFC"/>
              </a:highlight>
            </a:endParaRPr>
          </a:p>
          <a:p>
            <a:pPr indent="0" lvl="0" marL="0" rtl="0" algn="l">
              <a:lnSpc>
                <a:spcPct val="166666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1481"/>
              <a:buFont typeface="Arial"/>
              <a:buNone/>
            </a:pPr>
            <a:r>
              <a:rPr lang="en" sz="1350">
                <a:highlight>
                  <a:srgbClr val="F9FAFC"/>
                </a:highlight>
              </a:rPr>
              <a:t>We generally use this loop when we don't know the number of times to iterate beforehand.</a:t>
            </a:r>
            <a:endParaRPr sz="1350">
              <a:highlight>
                <a:srgbClr val="F9FAF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2194975"/>
            <a:ext cx="8520600" cy="23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rgbClr val="25265E"/>
                </a:solidFill>
                <a:highlight>
                  <a:srgbClr val="F9FAFC"/>
                </a:highlight>
              </a:rPr>
              <a:t>Syntax of while Loop </a:t>
            </a:r>
            <a:endParaRPr b="1" sz="2100">
              <a:solidFill>
                <a:srgbClr val="25265E"/>
              </a:solidFill>
              <a:highlight>
                <a:srgbClr val="F9FAFC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D5D5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while test_expression:</a:t>
            </a:r>
            <a:endParaRPr sz="1050">
              <a:solidFill>
                <a:srgbClr val="D5D5D5"/>
              </a:solidFill>
              <a:highlight>
                <a:srgbClr val="383B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5D5D5"/>
                </a:solidFill>
                <a:highlight>
                  <a:srgbClr val="383B40"/>
                </a:highlight>
                <a:latin typeface="Courier New"/>
                <a:ea typeface="Courier New"/>
                <a:cs typeface="Courier New"/>
                <a:sym typeface="Courier New"/>
              </a:rPr>
              <a:t>    Body of while</a:t>
            </a:r>
            <a:endParaRPr sz="1050">
              <a:solidFill>
                <a:srgbClr val="D5D5D5"/>
              </a:solidFill>
              <a:highlight>
                <a:srgbClr val="383B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50">
                <a:solidFill>
                  <a:schemeClr val="dk1"/>
                </a:solidFill>
                <a:highlight>
                  <a:srgbClr val="F9FAFC"/>
                </a:highlight>
              </a:rPr>
              <a:t>In the while loop, test expression is checked first. The body of the loop is entered only if the </a:t>
            </a:r>
            <a:r>
              <a:rPr lang="en" sz="1050">
                <a:solidFill>
                  <a:schemeClr val="dk1"/>
                </a:solidFill>
                <a:highlight>
                  <a:srgbClr val="F9FAFC"/>
                </a:highlight>
                <a:latin typeface="Courier New"/>
                <a:ea typeface="Courier New"/>
                <a:cs typeface="Courier New"/>
                <a:sym typeface="Courier New"/>
              </a:rPr>
              <a:t>test_expression</a:t>
            </a:r>
            <a:r>
              <a:rPr lang="en" sz="1350">
                <a:solidFill>
                  <a:schemeClr val="dk1"/>
                </a:solidFill>
                <a:highlight>
                  <a:srgbClr val="F9FAFC"/>
                </a:highlight>
              </a:rPr>
              <a:t> evaluates to </a:t>
            </a:r>
            <a:r>
              <a:rPr lang="en" sz="1050">
                <a:solidFill>
                  <a:schemeClr val="dk1"/>
                </a:solidFill>
                <a:highlight>
                  <a:srgbClr val="F9FAFC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350">
                <a:solidFill>
                  <a:schemeClr val="dk1"/>
                </a:solidFill>
                <a:highlight>
                  <a:srgbClr val="F9FAFC"/>
                </a:highlight>
              </a:rPr>
              <a:t>. After one iteration, the test expression is checked again. This process continues until the </a:t>
            </a:r>
            <a:r>
              <a:rPr lang="en" sz="1050">
                <a:solidFill>
                  <a:schemeClr val="dk1"/>
                </a:solidFill>
                <a:highlight>
                  <a:srgbClr val="F9FAFC"/>
                </a:highlight>
                <a:latin typeface="Courier New"/>
                <a:ea typeface="Courier New"/>
                <a:cs typeface="Courier New"/>
                <a:sym typeface="Courier New"/>
              </a:rPr>
              <a:t>test_expression</a:t>
            </a:r>
            <a:r>
              <a:rPr lang="en" sz="1350">
                <a:solidFill>
                  <a:schemeClr val="dk1"/>
                </a:solidFill>
                <a:highlight>
                  <a:srgbClr val="F9FAFC"/>
                </a:highlight>
              </a:rPr>
              <a:t> evaluates to </a:t>
            </a:r>
            <a:r>
              <a:rPr lang="en" sz="1050">
                <a:solidFill>
                  <a:schemeClr val="dk1"/>
                </a:solidFill>
                <a:highlight>
                  <a:srgbClr val="F9FAFC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350">
                <a:solidFill>
                  <a:schemeClr val="dk1"/>
                </a:solidFill>
                <a:highlight>
                  <a:srgbClr val="F9FAFC"/>
                </a:highlight>
              </a:rPr>
              <a:t>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