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845" autoAdjust="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4C7B-5FDB-477C-B8FA-0A1129C75A47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1F69-4BAA-4B5D-96B5-C2EA902A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8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1613" y="1020763"/>
            <a:ext cx="3676650" cy="27574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36B47-553B-41D0-8E0E-435A47EA23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SDS</a:t>
            </a:r>
            <a:r>
              <a:rPr lang="zh-CN" altLang="en-US" dirty="0" smtClean="0">
                <a:solidFill>
                  <a:srgbClr val="FF0000"/>
                </a:solidFill>
              </a:rPr>
              <a:t>遵循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字符串以空字符结尾，保存的空字符的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字节空间不计算在</a:t>
            </a:r>
            <a:r>
              <a:rPr lang="en-US" altLang="zh-CN" dirty="0" err="1" smtClean="0">
                <a:solidFill>
                  <a:srgbClr val="FF0000"/>
                </a:solidFill>
              </a:rPr>
              <a:t>len</a:t>
            </a:r>
            <a:r>
              <a:rPr lang="zh-CN" altLang="en-US" dirty="0" smtClean="0">
                <a:solidFill>
                  <a:srgbClr val="FF0000"/>
                </a:solidFill>
              </a:rPr>
              <a:t>属性中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D1F69-4BAA-4B5D-96B5-C2EA902A03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5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 err="1" smtClean="0">
                <a:latin typeface="+mj-lt"/>
                <a:ea typeface="+mj-ea"/>
              </a:rPr>
              <a:t>Redis</a:t>
            </a:r>
            <a:r>
              <a:rPr lang="zh-CN" altLang="en-US" dirty="0" smtClean="0">
                <a:latin typeface="+mj-lt"/>
                <a:ea typeface="+mj-ea"/>
              </a:rPr>
              <a:t>简介</a:t>
            </a:r>
            <a:endParaRPr lang="zh-CN" dirty="0">
              <a:latin typeface="+mj-lt"/>
              <a:ea typeface="+mj-ea"/>
            </a:endParaRPr>
          </a:p>
        </p:txBody>
      </p:sp>
      <p:sp>
        <p:nvSpPr>
          <p:cNvPr id="12291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3.3.1.2 </a:t>
            </a:r>
            <a:r>
              <a:rPr lang="zh-CN" altLang="en-US" dirty="0" smtClean="0"/>
              <a:t>哈希表节点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2348880"/>
            <a:ext cx="8580437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" y="2763217"/>
            <a:ext cx="8132763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8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3.3.1.3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2" y="2420888"/>
            <a:ext cx="73993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856"/>
            <a:ext cx="792321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3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哈希算法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1326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</a:t>
            </a:r>
            <a:r>
              <a:rPr lang="zh-CN" altLang="en-US" dirty="0" smtClean="0"/>
              <a:t>解决键冲突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当两个或两个以上的键被分配到哈希表数组的同一索引上面，称发生了冲突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692696"/>
            <a:ext cx="7027863" cy="580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20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3.3.4rehash</a:t>
            </a:r>
          </a:p>
          <a:p>
            <a:pPr marL="0" indent="0">
              <a:buNone/>
            </a:pPr>
            <a:r>
              <a:rPr lang="zh-CN" altLang="en-US" sz="2000" dirty="0" smtClean="0"/>
              <a:t>随着操作不断进行，哈希表保存的键值对会逐渐增对或减少，为了让哈希表负载因子维持在合理范围，当哈希表保存的键值对数量太多或太少时，程序需要对哈希表大小扩展或收缩。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rehash</a:t>
            </a:r>
            <a:r>
              <a:rPr lang="zh-CN" altLang="en-US" sz="2000" dirty="0" smtClean="0"/>
              <a:t>步骤</a:t>
            </a:r>
            <a:r>
              <a:rPr lang="en-US" altLang="zh-CN" sz="2000" dirty="0" smtClean="0"/>
              <a:t>: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为字典的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哈希表分配空间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将保存在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中所有键值对迁移到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[1],</a:t>
            </a:r>
            <a:r>
              <a:rPr lang="zh-CN" altLang="en-US" sz="2000" dirty="0" smtClean="0"/>
              <a:t>释放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[0],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设置为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[0],</a:t>
            </a:r>
            <a:r>
              <a:rPr lang="zh-CN" altLang="en-US" sz="2000" dirty="0" smtClean="0"/>
              <a:t>并且在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新建一个空的哈希表，为下一次</a:t>
            </a:r>
            <a:r>
              <a:rPr lang="en-US" altLang="zh-CN" sz="2000" dirty="0" smtClean="0"/>
              <a:t>rehash</a:t>
            </a:r>
            <a:r>
              <a:rPr lang="zh-CN" altLang="en-US" sz="2000" dirty="0" smtClean="0"/>
              <a:t>做准备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负载因子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[0].used/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[0].size</a:t>
            </a:r>
          </a:p>
        </p:txBody>
      </p:sp>
    </p:spTree>
    <p:extLst>
      <p:ext uri="{BB962C8B-B14F-4D97-AF65-F5344CB8AC3E}">
        <p14:creationId xmlns:p14="http://schemas.microsoft.com/office/powerpoint/2010/main" val="27483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3.3.5</a:t>
            </a:r>
            <a:r>
              <a:rPr lang="zh-CN" altLang="en-US" dirty="0" smtClean="0"/>
              <a:t>渐进式</a:t>
            </a:r>
            <a:r>
              <a:rPr lang="en-US" altLang="zh-CN" dirty="0" smtClean="0"/>
              <a:t>rehash</a:t>
            </a:r>
          </a:p>
          <a:p>
            <a:pPr marL="0" indent="0">
              <a:buNone/>
            </a:pPr>
            <a:r>
              <a:rPr lang="zh-CN" altLang="en-US" dirty="0" smtClean="0"/>
              <a:t>步骤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分配空间，让字典持有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个哈希表</a:t>
            </a:r>
            <a:r>
              <a:rPr lang="en-US" altLang="zh-CN" sz="2000" dirty="0" smtClean="0"/>
              <a:t>.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在字典中维持一个索引计数器变量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时表示</a:t>
            </a:r>
            <a:r>
              <a:rPr lang="en-US" altLang="zh-CN" sz="2000" dirty="0" smtClean="0"/>
              <a:t>rehash</a:t>
            </a:r>
            <a:r>
              <a:rPr lang="zh-CN" altLang="en-US" sz="2000" dirty="0" smtClean="0"/>
              <a:t>工作开始</a:t>
            </a:r>
            <a:endParaRPr lang="en-US" altLang="zh-CN" sz="200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ehash</a:t>
            </a:r>
            <a:r>
              <a:rPr lang="zh-CN" altLang="en-US" sz="2000" dirty="0" smtClean="0"/>
              <a:t>期间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每次对字典执行添加、删除、查找或更新操作时，除了执行指定操作外，还顺带将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哈希表在</a:t>
            </a:r>
            <a:r>
              <a:rPr lang="en-US" altLang="zh-CN" sz="2000" dirty="0" err="1" smtClean="0"/>
              <a:t>rehashidx</a:t>
            </a:r>
            <a:r>
              <a:rPr lang="zh-CN" altLang="en-US" sz="2000" dirty="0" smtClean="0"/>
              <a:t>索引上的所有键值对</a:t>
            </a:r>
            <a:r>
              <a:rPr lang="en-US" altLang="zh-CN" sz="2000" dirty="0" smtClean="0"/>
              <a:t>rehash</a:t>
            </a:r>
            <a:r>
              <a:rPr lang="zh-CN" altLang="en-US" sz="2000" dirty="0" smtClean="0"/>
              <a:t>到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[1],</a:t>
            </a:r>
            <a:r>
              <a:rPr lang="zh-CN" altLang="en-US" sz="2000" dirty="0" smtClean="0"/>
              <a:t>当</a:t>
            </a:r>
            <a:r>
              <a:rPr lang="en-US" altLang="zh-CN" sz="2000" dirty="0" smtClean="0"/>
              <a:t>rehash</a:t>
            </a:r>
            <a:r>
              <a:rPr lang="zh-CN" altLang="en-US" sz="2000" dirty="0" smtClean="0"/>
              <a:t>完成后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rehashidx</a:t>
            </a:r>
            <a:r>
              <a:rPr lang="zh-CN" altLang="en-US" sz="2000" dirty="0" smtClean="0"/>
              <a:t>的值</a:t>
            </a:r>
            <a:r>
              <a:rPr lang="en-US" altLang="zh-CN" sz="2000" dirty="0" smtClean="0"/>
              <a:t>+1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000" dirty="0" smtClean="0"/>
              <a:t>随着字典操作不断进行，最终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所有键值对会被</a:t>
            </a:r>
            <a:r>
              <a:rPr lang="en-US" altLang="zh-CN" sz="2000" dirty="0" smtClean="0"/>
              <a:t>rehash</a:t>
            </a:r>
            <a:r>
              <a:rPr lang="zh-CN" altLang="en-US" sz="2000" dirty="0" smtClean="0"/>
              <a:t>至</a:t>
            </a:r>
            <a:r>
              <a:rPr lang="en-US" altLang="zh-CN" sz="2000" dirty="0" err="1" smtClean="0"/>
              <a:t>ht</a:t>
            </a:r>
            <a:r>
              <a:rPr lang="en-US" altLang="zh-CN" sz="2000" dirty="0" smtClean="0"/>
              <a:t>[1], </a:t>
            </a:r>
            <a:r>
              <a:rPr lang="zh-CN" altLang="en-US" sz="2000" dirty="0" smtClean="0"/>
              <a:t>这时</a:t>
            </a:r>
            <a:r>
              <a:rPr lang="en-US" altLang="zh-CN" sz="2000" dirty="0" err="1" smtClean="0"/>
              <a:t>rehashidx</a:t>
            </a:r>
            <a:r>
              <a:rPr lang="zh-CN" altLang="en-US" sz="2000" dirty="0" smtClean="0"/>
              <a:t>设为</a:t>
            </a:r>
            <a:r>
              <a:rPr lang="en-US" altLang="zh-CN" sz="2000" dirty="0" smtClean="0"/>
              <a:t>-1.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38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37" y="747936"/>
            <a:ext cx="84375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57460"/>
            <a:ext cx="8104187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57460"/>
            <a:ext cx="8208963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980728"/>
            <a:ext cx="818991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9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跳跃</a:t>
            </a:r>
            <a:r>
              <a:rPr lang="zh-CN" altLang="en-US" dirty="0"/>
              <a:t>表</a:t>
            </a:r>
            <a:r>
              <a:rPr lang="en-US" altLang="zh-CN" dirty="0"/>
              <a:t>(</a:t>
            </a:r>
            <a:r>
              <a:rPr lang="en-US" altLang="zh-CN" dirty="0" err="1"/>
              <a:t>skiplist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</a:t>
            </a:r>
            <a:r>
              <a:rPr lang="zh-CN" altLang="en-US" dirty="0" smtClean="0"/>
              <a:t>跳跃表的实现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6" y="2204864"/>
            <a:ext cx="884713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3.4.1.1</a:t>
            </a:r>
            <a:r>
              <a:rPr lang="zh-CN" altLang="en-US" dirty="0" smtClean="0"/>
              <a:t>跳跃表节点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81225"/>
            <a:ext cx="709453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3.4.1.2</a:t>
            </a:r>
            <a:r>
              <a:rPr lang="zh-CN" altLang="en-US" dirty="0" smtClean="0"/>
              <a:t>跳跃表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09266"/>
            <a:ext cx="4762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1.Redis</a:t>
            </a:r>
            <a:r>
              <a:rPr lang="zh-CN" altLang="en-US" dirty="0"/>
              <a:t>以内存作为数据存储介质，所以读写数据的效率极高，远远超过数据库。以设置和获取一个</a:t>
            </a:r>
            <a:r>
              <a:rPr lang="en-US" altLang="zh-CN" dirty="0"/>
              <a:t>256</a:t>
            </a:r>
            <a:r>
              <a:rPr lang="zh-CN" altLang="en-US" dirty="0"/>
              <a:t>字节字符串为例，它的读取速度可高达</a:t>
            </a:r>
            <a:r>
              <a:rPr lang="en-US" altLang="zh-CN" dirty="0"/>
              <a:t>110000</a:t>
            </a:r>
            <a:r>
              <a:rPr lang="zh-CN" altLang="en-US" dirty="0"/>
              <a:t>次</a:t>
            </a:r>
            <a:r>
              <a:rPr lang="en-US" altLang="zh-CN" dirty="0"/>
              <a:t>/s</a:t>
            </a:r>
            <a:r>
              <a:rPr lang="zh-CN" altLang="en-US" dirty="0"/>
              <a:t>，写速度高达</a:t>
            </a:r>
            <a:r>
              <a:rPr lang="en-US" altLang="zh-CN" dirty="0"/>
              <a:t>81000</a:t>
            </a:r>
            <a:r>
              <a:rPr lang="zh-CN" altLang="en-US" dirty="0"/>
              <a:t>次</a:t>
            </a:r>
            <a:r>
              <a:rPr lang="en-US" altLang="zh-CN" dirty="0"/>
              <a:t>/s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zh-CN" altLang="en-US" dirty="0"/>
              <a:t>跟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不同，存储在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中的数据是可持久化的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zh-CN" altLang="en-US" dirty="0"/>
              <a:t>支持主从模式，可以配置集群</a:t>
            </a:r>
          </a:p>
        </p:txBody>
      </p:sp>
    </p:spTree>
    <p:extLst>
      <p:ext uri="{BB962C8B-B14F-4D97-AF65-F5344CB8AC3E}">
        <p14:creationId xmlns:p14="http://schemas.microsoft.com/office/powerpoint/2010/main" val="4111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整数集合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3.5.1</a:t>
            </a:r>
            <a:r>
              <a:rPr lang="zh-CN" altLang="en-US" dirty="0" smtClean="0"/>
              <a:t>整数集合的实现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564904"/>
            <a:ext cx="57531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51625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1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3.5.2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如果添加的元素比现有元素类型都长时，整数集合要先进行升级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升级步骤：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根据新元素的类型，扩展整数集合底层数组空间的大小，为新元素分配空间。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将底层数组现有的所有元素都转换成与新元素相同的类型，并且将类型转换后的元素放置到正确的位置上，放置过程需要保持元素有序性。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将新元素添加到底层数组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94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2852"/>
            <a:ext cx="39719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23802"/>
            <a:ext cx="47339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4984"/>
            <a:ext cx="5905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1482"/>
            <a:ext cx="730408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1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6671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632"/>
            <a:ext cx="46863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584970"/>
            <a:ext cx="56292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23" y="2708920"/>
            <a:ext cx="772318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88" y="4365104"/>
            <a:ext cx="5638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升级的好处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提升灵活性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节约内存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不支持降级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8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</a:t>
            </a:r>
            <a:r>
              <a:rPr lang="zh-CN" altLang="en-US" dirty="0" smtClean="0"/>
              <a:t>压缩列表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ziplist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3.6.1</a:t>
            </a:r>
            <a:r>
              <a:rPr lang="zh-CN" altLang="en-US" dirty="0" smtClean="0"/>
              <a:t>压缩列表的构成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1" y="2420888"/>
            <a:ext cx="78184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37854"/>
            <a:ext cx="83804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8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3.6.2</a:t>
            </a:r>
            <a:r>
              <a:rPr lang="zh-CN" altLang="en-US" dirty="0" smtClean="0"/>
              <a:t>压缩列表节点</a:t>
            </a:r>
            <a:r>
              <a:rPr lang="en-US" altLang="zh-CN" dirty="0" smtClean="0"/>
              <a:t>(entry)</a:t>
            </a:r>
            <a:r>
              <a:rPr lang="zh-CN" altLang="en-US" dirty="0" smtClean="0"/>
              <a:t>的构成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47053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2204864"/>
            <a:ext cx="89138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Previous_entry_length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5" y="1268760"/>
            <a:ext cx="8904287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8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9072"/>
            <a:ext cx="77041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600075"/>
            <a:ext cx="7437437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060848"/>
            <a:ext cx="720883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缓存</a:t>
            </a:r>
            <a:r>
              <a:rPr lang="en-US" altLang="zh-CN" b="1" dirty="0"/>
              <a:t>——</a:t>
            </a:r>
            <a:r>
              <a:rPr lang="zh-CN" altLang="en-US" b="1" dirty="0"/>
              <a:t>热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 latinLnBrk="1">
              <a:buNone/>
            </a:pPr>
            <a:r>
              <a:rPr lang="en-US" altLang="zh-CN" b="1" dirty="0" smtClean="0"/>
              <a:t> </a:t>
            </a:r>
            <a:r>
              <a:rPr lang="en-US" altLang="zh-CN" dirty="0"/>
              <a:t>Select </a:t>
            </a:r>
            <a:r>
              <a:rPr lang="zh-CN" altLang="en-US" dirty="0"/>
              <a:t>数据库前查询</a:t>
            </a:r>
            <a:r>
              <a:rPr lang="en-US" altLang="zh-CN" dirty="0" err="1"/>
              <a:t>redis</a:t>
            </a:r>
            <a:r>
              <a:rPr lang="zh-CN" altLang="en-US" dirty="0"/>
              <a:t>，有的话使用</a:t>
            </a:r>
            <a:r>
              <a:rPr lang="en-US" altLang="zh-CN" dirty="0" err="1"/>
              <a:t>redis</a:t>
            </a:r>
            <a:r>
              <a:rPr lang="zh-CN" altLang="en-US" dirty="0"/>
              <a:t>数据，放弃</a:t>
            </a:r>
            <a:r>
              <a:rPr lang="en-US" altLang="zh-CN" dirty="0"/>
              <a:t>select </a:t>
            </a:r>
            <a:r>
              <a:rPr lang="zh-CN" altLang="en-US" dirty="0"/>
              <a:t>数据库，没有的话，</a:t>
            </a:r>
            <a:r>
              <a:rPr lang="en-US" altLang="zh-CN" dirty="0"/>
              <a:t>select </a:t>
            </a:r>
            <a:r>
              <a:rPr lang="zh-CN" altLang="en-US" dirty="0"/>
              <a:t>数据库，然后将数据插入</a:t>
            </a:r>
            <a:r>
              <a:rPr lang="en-US" altLang="zh-CN" dirty="0" err="1" smtClean="0"/>
              <a:t>redis</a:t>
            </a:r>
            <a:endParaRPr lang="en-US" altLang="zh-CN" b="1" dirty="0" smtClean="0"/>
          </a:p>
          <a:p>
            <a:r>
              <a:rPr lang="zh-CN" altLang="en-US" b="1" dirty="0" smtClean="0"/>
              <a:t>计数器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由于单线程，可以避免并发问题，保证不会出错，而且</a:t>
            </a:r>
            <a:r>
              <a:rPr lang="en-US" altLang="zh-CN" dirty="0"/>
              <a:t>100%</a:t>
            </a:r>
            <a:r>
              <a:rPr lang="zh-CN" altLang="en-US" dirty="0"/>
              <a:t>毫秒级性能！</a:t>
            </a:r>
            <a:endParaRPr lang="en-US" altLang="zh-CN" b="1" dirty="0" smtClean="0"/>
          </a:p>
          <a:p>
            <a:r>
              <a:rPr lang="zh-CN" altLang="en-US" b="1" dirty="0" smtClean="0"/>
              <a:t>队列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/>
              <a:t>位操作（大数据处理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分布式锁与单线程</a:t>
            </a:r>
            <a:r>
              <a:rPr lang="zh-CN" altLang="en-US" b="1" dirty="0" smtClean="0"/>
              <a:t>机制</a:t>
            </a:r>
            <a:endParaRPr lang="en-US" altLang="zh-CN" b="1" dirty="0" smtClean="0"/>
          </a:p>
          <a:p>
            <a:r>
              <a:rPr lang="zh-CN" altLang="en-US" b="1" dirty="0"/>
              <a:t>最新</a:t>
            </a:r>
            <a:r>
              <a:rPr lang="zh-CN" altLang="en-US" b="1" dirty="0" smtClean="0"/>
              <a:t>列表</a:t>
            </a:r>
            <a:endParaRPr lang="en-US" altLang="zh-CN" b="1" dirty="0" smtClean="0"/>
          </a:p>
          <a:p>
            <a:r>
              <a:rPr lang="zh-CN" altLang="en-US" b="1" dirty="0"/>
              <a:t>排行榜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3.6.3</a:t>
            </a:r>
            <a:r>
              <a:rPr lang="zh-CN" altLang="en-US" dirty="0" smtClean="0"/>
              <a:t>连锁更新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71700"/>
            <a:ext cx="71421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32" y="4682232"/>
            <a:ext cx="5762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数据结构与对象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</a:t>
            </a:r>
            <a:r>
              <a:rPr lang="zh-CN" altLang="en-US" dirty="0" smtClean="0"/>
              <a:t>简单动态字符串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3.2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3.3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3.4</a:t>
            </a:r>
            <a:r>
              <a:rPr lang="zh-CN" altLang="en-US" dirty="0"/>
              <a:t>跳跃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3.5</a:t>
            </a:r>
            <a:r>
              <a:rPr lang="zh-CN" altLang="en-US" dirty="0" smtClean="0"/>
              <a:t>整数集合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3.6</a:t>
            </a:r>
            <a:r>
              <a:rPr lang="zh-CN" altLang="en-US" dirty="0" smtClean="0"/>
              <a:t>压缩列表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3.7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4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简单动态字符串</a:t>
            </a:r>
            <a:r>
              <a:rPr lang="en-US" altLang="zh-CN" dirty="0" smtClean="0"/>
              <a:t>(SDS)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3.1.1SDS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348880"/>
            <a:ext cx="863758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3.1.2SDS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获取字符串长度复杂度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杜绝缓冲区溢出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减少修改字符串时内存重配次数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空间预分配，惰性空间释放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d.</a:t>
            </a:r>
            <a:r>
              <a:rPr lang="zh-CN" altLang="en-US" dirty="0" smtClean="0"/>
              <a:t>二进制安全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e.</a:t>
            </a:r>
            <a:r>
              <a:rPr lang="zh-CN" altLang="en-US" dirty="0" smtClean="0"/>
              <a:t>兼容部分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字符串的函数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94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3.2.1</a:t>
            </a:r>
            <a:r>
              <a:rPr lang="zh-CN" altLang="en-US" dirty="0" smtClean="0"/>
              <a:t>链表和链表节点的实现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76872"/>
            <a:ext cx="87614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8" y="2132856"/>
            <a:ext cx="8636744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3273152"/>
            <a:ext cx="665638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8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链表特点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双端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无环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带表头和表尾指针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d.</a:t>
            </a:r>
            <a:r>
              <a:rPr lang="zh-CN" altLang="en-US" dirty="0" smtClean="0"/>
              <a:t>带有链表长度计数器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e.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</a:t>
            </a:r>
            <a:r>
              <a:rPr lang="zh-CN" altLang="en-US" dirty="0" smtClean="0"/>
              <a:t>字典的实现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3.3.1.1</a:t>
            </a:r>
            <a:r>
              <a:rPr lang="zh-CN" altLang="en-US" dirty="0" smtClean="0"/>
              <a:t>哈希表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44" y="2986087"/>
            <a:ext cx="60293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81" y="3429000"/>
            <a:ext cx="4467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9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2、25、28、29"/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753</Words>
  <Application>Microsoft Office PowerPoint</Application>
  <PresentationFormat>全屏显示(4:3)</PresentationFormat>
  <Paragraphs>89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Redis简介</vt:lpstr>
      <vt:lpstr>一.Redis特点</vt:lpstr>
      <vt:lpstr>二.应用场景</vt:lpstr>
      <vt:lpstr>三.数据结构与对象</vt:lpstr>
      <vt:lpstr>3.1简单动态字符串(SDS)</vt:lpstr>
      <vt:lpstr>PowerPoint 演示文稿</vt:lpstr>
      <vt:lpstr>3.2链表</vt:lpstr>
      <vt:lpstr>PowerPoint 演示文稿</vt:lpstr>
      <vt:lpstr>3.3字典(又称map映射)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3.4跳跃表(skiplist) </vt:lpstr>
      <vt:lpstr>PowerPoint 演示文稿</vt:lpstr>
      <vt:lpstr>PowerPoint 演示文稿</vt:lpstr>
      <vt:lpstr>3.5整数集合(intset)</vt:lpstr>
      <vt:lpstr>PowerPoint 演示文稿</vt:lpstr>
      <vt:lpstr>PowerPoint 演示文稿</vt:lpstr>
      <vt:lpstr>PowerPoint 演示文稿</vt:lpstr>
      <vt:lpstr>PowerPoint 演示文稿</vt:lpstr>
      <vt:lpstr>3.6压缩列表(ziplist)</vt:lpstr>
      <vt:lpstr>PowerPoint 演示文稿</vt:lpstr>
      <vt:lpstr>Previous_entry_length</vt:lpstr>
      <vt:lpstr>encoding</vt:lpstr>
      <vt:lpstr>content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Redis简介</dc:title>
  <dc:creator>wcq</dc:creator>
  <cp:lastModifiedBy>dreamsummit</cp:lastModifiedBy>
  <cp:revision>23</cp:revision>
  <dcterms:created xsi:type="dcterms:W3CDTF">2018-03-05T09:21:45Z</dcterms:created>
  <dcterms:modified xsi:type="dcterms:W3CDTF">2018-03-05T14:32:07Z</dcterms:modified>
</cp:coreProperties>
</file>