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5143500" cx="9144000"/>
  <p:notesSz cx="6858000" cy="9144000"/>
  <p:embeddedFontLst>
    <p:embeddedFont>
      <p:font typeface="Raleway"/>
      <p:regular r:id="rId61"/>
      <p:bold r:id="rId62"/>
      <p:italic r:id="rId63"/>
      <p:boldItalic r:id="rId64"/>
    </p:embeddedFont>
    <p:embeddedFont>
      <p:font typeface="Source Sans Pro"/>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aleway-bold.fntdata"/><Relationship Id="rId61" Type="http://schemas.openxmlformats.org/officeDocument/2006/relationships/font" Target="fonts/Raleway-regular.fntdata"/><Relationship Id="rId20" Type="http://schemas.openxmlformats.org/officeDocument/2006/relationships/slide" Target="slides/slide15.xml"/><Relationship Id="rId64" Type="http://schemas.openxmlformats.org/officeDocument/2006/relationships/font" Target="fonts/Raleway-boldItalic.fntdata"/><Relationship Id="rId63" Type="http://schemas.openxmlformats.org/officeDocument/2006/relationships/font" Target="fonts/Raleway-italic.fntdata"/><Relationship Id="rId22" Type="http://schemas.openxmlformats.org/officeDocument/2006/relationships/slide" Target="slides/slide17.xml"/><Relationship Id="rId66" Type="http://schemas.openxmlformats.org/officeDocument/2006/relationships/font" Target="fonts/SourceSansPro-bold.fntdata"/><Relationship Id="rId21" Type="http://schemas.openxmlformats.org/officeDocument/2006/relationships/slide" Target="slides/slide16.xml"/><Relationship Id="rId65" Type="http://schemas.openxmlformats.org/officeDocument/2006/relationships/font" Target="fonts/SourceSansPro-regular.fntdata"/><Relationship Id="rId24" Type="http://schemas.openxmlformats.org/officeDocument/2006/relationships/slide" Target="slides/slide19.xml"/><Relationship Id="rId68" Type="http://schemas.openxmlformats.org/officeDocument/2006/relationships/font" Target="fonts/SourceSansPro-boldItalic.fntdata"/><Relationship Id="rId23" Type="http://schemas.openxmlformats.org/officeDocument/2006/relationships/slide" Target="slides/slide18.xml"/><Relationship Id="rId67" Type="http://schemas.openxmlformats.org/officeDocument/2006/relationships/font" Target="fonts/SourceSansPro-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Design_pattern_(computer_science)" TargetMode="External"/><Relationship Id="rId3" Type="http://schemas.openxmlformats.org/officeDocument/2006/relationships/hyperlink" Target="https://en.wikipedia.org/wiki/Event_handling" TargetMode="External"/><Relationship Id="rId4" Type="http://schemas.openxmlformats.org/officeDocument/2006/relationships/hyperlink" Target="https://en.wikipedia.org/wiki/Concurrency_(computer_science)" TargetMode="External"/><Relationship Id="rId5" Type="http://schemas.openxmlformats.org/officeDocument/2006/relationships/hyperlink" Target="https://en.wikipedia.org/wiki/Demultiplex" TargetMode="External"/><Relationship Id="rId6" Type="http://schemas.openxmlformats.org/officeDocument/2006/relationships/hyperlink" Target="https://en.wikipedia.org/wiki/Reactor_pattern" TargetMode="External"/><Relationship Id="rId7" Type="http://schemas.openxmlformats.org/officeDocument/2006/relationships/hyperlink" Target="http://www.cs.vu.nl/~eliens/online/oo/I/2/refs.html#Schmidt95" TargetMode="External"/><Relationship Id="rId8" Type="http://schemas.openxmlformats.org/officeDocument/2006/relationships/hyperlink" Target="http://www.cs.vu.nl/~eliens/online/oo/I/2/reactor.html"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mammatustech.com/java-microservices-architecture" TargetMode="External"/><Relationship Id="rId3" Type="http://schemas.openxmlformats.org/officeDocument/2006/relationships/hyperlink" Target="http://vertx.io/" TargetMode="External"/><Relationship Id="rId4" Type="http://schemas.openxmlformats.org/officeDocument/2006/relationships/hyperlink" Target="https://github.com/advantageous/qbit/wiki/QBit-Docs"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artinfowler.com/articles/microservices.html"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mammatustech.com/Microservice-Service-Discovery-with-Consul" TargetMode="External"/><Relationship Id="rId3" Type="http://schemas.openxmlformats.org/officeDocument/2006/relationships/hyperlink" Target="http://www.mammatustech.com/reactive-microservice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Active_object" TargetMode="External"/><Relationship Id="rId3" Type="http://schemas.openxmlformats.org/officeDocument/2006/relationships/hyperlink" Target="https://github.com/advantageous/qbit/wiki/Local-Service-Proxies" TargetMode="External"/><Relationship Id="rId4" Type="http://schemas.openxmlformats.org/officeDocument/2006/relationships/hyperlink" Target="https://github.com/advantageous/qbit/wiki/QBit-Docs" TargetMode="External"/><Relationship Id="rId5" Type="http://schemas.openxmlformats.org/officeDocument/2006/relationships/hyperlink" Target="https://github.com/advantageous/qbit/wiki/QBit-Docs"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advantageous/qbit/wiki/Local-Service-Proxies" TargetMode="External"/><Relationship Id="rId3" Type="http://schemas.openxmlformats.org/officeDocument/2006/relationships/hyperlink" Target="https://github.com/advantageous/qbit/wiki/QBit-Docs" TargetMode="External"/><Relationship Id="rId4" Type="http://schemas.openxmlformats.org/officeDocument/2006/relationships/hyperlink" Target="https://github.com/advantageous/qbit/wiki/QBit-Docs"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advantageous/qbit" TargetMode="External"/><Relationship Id="rId3" Type="http://schemas.openxmlformats.org/officeDocument/2006/relationships/hyperlink" Target="https://github.com/advantageous/qbit" TargetMode="External"/><Relationship Id="rId4" Type="http://schemas.openxmlformats.org/officeDocument/2006/relationships/hyperlink" Target="http://www.reactivemanifesto.org/" TargetMode="External"/><Relationship Id="rId9" Type="http://schemas.openxmlformats.org/officeDocument/2006/relationships/hyperlink" Target="http://rick-hightower.blogspot.com/2014/12/rise-of-machines-writing-high-speed.html" TargetMode="External"/><Relationship Id="rId5" Type="http://schemas.openxmlformats.org/officeDocument/2006/relationships/hyperlink" Target="http://www.reactivemanifesto.org/" TargetMode="External"/><Relationship Id="rId6" Type="http://schemas.openxmlformats.org/officeDocument/2006/relationships/hyperlink" Target="http://rick-hightower.blogspot.com/2015/01/high-speed-soa.html" TargetMode="External"/><Relationship Id="rId7" Type="http://schemas.openxmlformats.org/officeDocument/2006/relationships/hyperlink" Target="http://rick-hightower.blogspot.com/2015/01/high-speed-soa.html" TargetMode="External"/><Relationship Id="rId8" Type="http://schemas.openxmlformats.org/officeDocument/2006/relationships/hyperlink" Target="http://rick-hightower.blogspot.com/2014/12/rise-of-machines-writing-high-speed.html" TargetMode="External"/></Relationships>
</file>

<file path=ppt/notesSlides/_rels/notesSlide9.xml.rels><?xml version="1.0" encoding="UTF-8" standalone="yes"?><Relationships xmlns="http://schemas.openxmlformats.org/package/2006/relationships"><Relationship Id="rId11" Type="http://schemas.openxmlformats.org/officeDocument/2006/relationships/hyperlink" Target="http://rick-hightower.blogspot.com/2015/03/preview-reactive-programming-for-qbit.html" TargetMode="External"/><Relationship Id="rId10" Type="http://schemas.openxmlformats.org/officeDocument/2006/relationships/hyperlink" Target="http://www.slideshare.net/richardhightower/q-bit-slidesnew" TargetMode="External"/><Relationship Id="rId13" Type="http://schemas.openxmlformats.org/officeDocument/2006/relationships/hyperlink" Target="http://www.slideshare.net/richardhightower/consul-46378821" TargetMode="External"/><Relationship Id="rId12" Type="http://schemas.openxmlformats.org/officeDocument/2006/relationships/hyperlink" Target="https://github.com/advantageous/qbit" TargetMode="External"/><Relationship Id="rId1" Type="http://schemas.openxmlformats.org/officeDocument/2006/relationships/notesMaster" Target="../notesMasters/notesMaster1.xml"/><Relationship Id="rId2" Type="http://schemas.openxmlformats.org/officeDocument/2006/relationships/hyperlink" Target="http://www.reactivemanifesto.org/" TargetMode="External"/><Relationship Id="rId3" Type="http://schemas.openxmlformats.org/officeDocument/2006/relationships/hyperlink" Target="http://www.mammatustech.com/Home/reactive-microservices-monitoring" TargetMode="External"/><Relationship Id="rId4" Type="http://schemas.openxmlformats.org/officeDocument/2006/relationships/hyperlink" Target="http://www.mammatustech.com/Microservice-Service-Discovery-with-Consul" TargetMode="External"/><Relationship Id="rId9" Type="http://schemas.openxmlformats.org/officeDocument/2006/relationships/hyperlink" Target="https://github.com/ReactiveX/RxJava" TargetMode="External"/><Relationship Id="rId14" Type="http://schemas.openxmlformats.org/officeDocument/2006/relationships/hyperlink" Target="http://rick-hightower.blogspot.com/2015/03/using-consul-from-java-for-qbit.html" TargetMode="External"/><Relationship Id="rId5" Type="http://schemas.openxmlformats.org/officeDocument/2006/relationships/hyperlink" Target="http://www.mammatustech.com/consul-service-discovery-and-health-for-microservices-architecture-tutorial" TargetMode="External"/><Relationship Id="rId6" Type="http://schemas.openxmlformats.org/officeDocument/2006/relationships/hyperlink" Target="http://rick-hightower.blogspot.com/2015/03/java-microservices-architecture.html" TargetMode="External"/><Relationship Id="rId7" Type="http://schemas.openxmlformats.org/officeDocument/2006/relationships/hyperlink" Target="http://en.wikipedia.org/wiki/Reactive_programming" TargetMode="External"/><Relationship Id="rId8" Type="http://schemas.openxmlformats.org/officeDocument/2006/relationships/hyperlink" Target="http://en.wikipedia.org/wiki/Functional_reactive_programmin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Each slide in this section is to be covered quickly. No more than 30 seconds per slide. </a:t>
            </a:r>
          </a:p>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Drill down on why fixed bidding is important for consulting and also good for a project. </a:t>
            </a:r>
          </a:p>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headline is the slide, briefly cover the concepts. </a:t>
            </a:r>
          </a:p>
          <a:p>
            <a:pPr lvl="0">
              <a:spcBef>
                <a:spcPts val="0"/>
              </a:spcBef>
              <a:buNone/>
            </a:pPr>
            <a:r>
              <a:rPr lang="en"/>
              <a:t>Results can comeback on foreign threads</a:t>
            </a:r>
            <a:br>
              <a:rPr lang="en"/>
            </a:br>
            <a:r>
              <a:rPr lang="en"/>
              <a:t>If you need to call several services, what if one of them fails or times out?</a:t>
            </a:r>
            <a:br>
              <a:rPr lang="en"/>
            </a:br>
            <a:r>
              <a:rPr lang="en"/>
              <a:t>What if you need to combine the results of several calls before you can respond to the caller?</a:t>
            </a:r>
            <a:br>
              <a:rPr lang="en"/>
            </a:br>
            <a:r>
              <a:rPr lang="en"/>
              <a:t>What if a downstream service goes down?</a:t>
            </a:r>
            <a:br>
              <a:rPr lang="en"/>
            </a:br>
            <a:r>
              <a:rPr lang="en"/>
              <a:t>What if your async handler throws an exception?</a:t>
            </a:r>
            <a:br>
              <a:rPr lang="en"/>
            </a:br>
            <a:r>
              <a:rPr lang="en"/>
              <a:t>If you use a blocking future, you can tie up the event handling thread</a:t>
            </a:r>
            <a:br>
              <a:rPr lang="en"/>
            </a:br>
            <a:r>
              <a:rPr lang="en"/>
              <a:t>How do you test async services with a unit test framework?</a:t>
            </a:r>
          </a:p>
          <a:p>
            <a:pPr lvl="0">
              <a:spcBef>
                <a:spcPts val="0"/>
              </a:spcBef>
              <a:buNone/>
            </a:pPr>
            <a:r>
              <a:t/>
            </a:r>
            <a:endParaRPr/>
          </a:p>
          <a:p>
            <a:pPr lvl="0">
              <a:spcBef>
                <a:spcPts val="0"/>
              </a:spcBef>
              <a:buNone/>
            </a:pPr>
            <a:r>
              <a:rPr lang="en"/>
              <a:t>Talk about F5. Cloud Load Testing. Largest traffic spike. Almost taking out the F5.</a:t>
            </a:r>
          </a:p>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50">
                <a:solidFill>
                  <a:srgbClr val="252525"/>
                </a:solidFill>
                <a:highlight>
                  <a:srgbClr val="FFFFFF"/>
                </a:highlight>
              </a:rPr>
              <a:t>“The reactor </a:t>
            </a:r>
            <a:r>
              <a:rPr lang="en" sz="1050">
                <a:solidFill>
                  <a:srgbClr val="0B0080"/>
                </a:solidFill>
                <a:highlight>
                  <a:srgbClr val="FFFFFF"/>
                </a:highlight>
                <a:hlinkClick r:id="rId2"/>
              </a:rPr>
              <a:t>design pattern</a:t>
            </a:r>
            <a:r>
              <a:rPr lang="en" sz="1050">
                <a:solidFill>
                  <a:srgbClr val="252525"/>
                </a:solidFill>
                <a:highlight>
                  <a:srgbClr val="FFFFFF"/>
                </a:highlight>
              </a:rPr>
              <a:t> is an </a:t>
            </a:r>
            <a:r>
              <a:rPr lang="en" sz="1050">
                <a:solidFill>
                  <a:srgbClr val="0B0080"/>
                </a:solidFill>
                <a:highlight>
                  <a:srgbClr val="FFFFFF"/>
                </a:highlight>
                <a:hlinkClick r:id="rId3"/>
              </a:rPr>
              <a:t>event handling</a:t>
            </a:r>
            <a:r>
              <a:rPr lang="en" sz="1050">
                <a:solidFill>
                  <a:srgbClr val="252525"/>
                </a:solidFill>
                <a:highlight>
                  <a:srgbClr val="FFFFFF"/>
                </a:highlight>
              </a:rPr>
              <a:t> pattern for handling service requests delivered </a:t>
            </a:r>
            <a:r>
              <a:rPr lang="en" sz="1050">
                <a:solidFill>
                  <a:srgbClr val="0B0080"/>
                </a:solidFill>
                <a:highlight>
                  <a:srgbClr val="FFFFFF"/>
                </a:highlight>
                <a:hlinkClick r:id="rId4"/>
              </a:rPr>
              <a:t>concurrently</a:t>
            </a:r>
            <a:r>
              <a:rPr lang="en" sz="1050">
                <a:solidFill>
                  <a:srgbClr val="252525"/>
                </a:solidFill>
                <a:highlight>
                  <a:srgbClr val="FFFFFF"/>
                </a:highlight>
              </a:rPr>
              <a:t> to a service handler by one or more inputs. The service handler then </a:t>
            </a:r>
            <a:r>
              <a:rPr lang="en" sz="1050">
                <a:solidFill>
                  <a:srgbClr val="0B0080"/>
                </a:solidFill>
                <a:highlight>
                  <a:srgbClr val="FFFFFF"/>
                </a:highlight>
                <a:hlinkClick r:id="rId5"/>
              </a:rPr>
              <a:t>demultiplexes</a:t>
            </a:r>
            <a:r>
              <a:rPr lang="en" sz="1050">
                <a:solidFill>
                  <a:srgbClr val="252525"/>
                </a:solidFill>
                <a:highlight>
                  <a:srgbClr val="FFFFFF"/>
                </a:highlight>
              </a:rPr>
              <a:t> the incoming requests and dispatches them synchronously to the associated request handlers.” </a:t>
            </a:r>
            <a:r>
              <a:rPr lang="en" sz="1050" u="sng">
                <a:solidFill>
                  <a:schemeClr val="hlink"/>
                </a:solidFill>
                <a:highlight>
                  <a:srgbClr val="FFFFFF"/>
                </a:highlight>
                <a:hlinkClick r:id="rId6"/>
              </a:rPr>
              <a:t>https://en.wikipedia.org/wiki/Reactor_pattern</a:t>
            </a:r>
          </a:p>
          <a:p>
            <a:pPr lvl="0" rtl="0">
              <a:spcBef>
                <a:spcPts val="0"/>
              </a:spcBef>
              <a:buNone/>
            </a:pPr>
            <a:r>
              <a:t/>
            </a:r>
            <a:endParaRPr sz="1050">
              <a:solidFill>
                <a:srgbClr val="252525"/>
              </a:solidFill>
              <a:highlight>
                <a:srgbClr val="FFFFFF"/>
              </a:highlight>
            </a:endParaRPr>
          </a:p>
          <a:p>
            <a:pPr lvl="0" rtl="0">
              <a:spcBef>
                <a:spcPts val="0"/>
              </a:spcBef>
              <a:buNone/>
            </a:pPr>
            <a:r>
              <a:rPr lang="en" sz="1050">
                <a:solidFill>
                  <a:srgbClr val="252525"/>
                </a:solidFill>
                <a:highlight>
                  <a:srgbClr val="FFFFFF"/>
                </a:highlight>
              </a:rPr>
              <a:t>“</a:t>
            </a:r>
            <a:r>
              <a:rPr lang="en">
                <a:solidFill>
                  <a:schemeClr val="dk2"/>
                </a:solidFill>
              </a:rPr>
              <a:t>The </a:t>
            </a:r>
            <a:r>
              <a:rPr i="1" lang="en">
                <a:solidFill>
                  <a:schemeClr val="dk2"/>
                </a:solidFill>
              </a:rPr>
              <a:t>Reactor</a:t>
            </a:r>
            <a:r>
              <a:rPr lang="en">
                <a:solidFill>
                  <a:schemeClr val="dk2"/>
                </a:solidFill>
              </a:rPr>
              <a:t> pattern has been introduced in  [</a:t>
            </a:r>
            <a:r>
              <a:rPr lang="en" u="sng">
                <a:solidFill>
                  <a:srgbClr val="FF0000"/>
                </a:solidFill>
                <a:hlinkClick r:id="rId7"/>
              </a:rPr>
              <a:t>Schmidt95</a:t>
            </a:r>
            <a:r>
              <a:rPr lang="en">
                <a:solidFill>
                  <a:schemeClr val="dk2"/>
                </a:solidFill>
              </a:rPr>
              <a:t>] as a general architecture for event-driven systems. It explains how to register handlers for particular event types, and how to activate handlers when events occur, even when events come from multiple sources, in a single-threaded environment. In other words, the </a:t>
            </a:r>
            <a:r>
              <a:rPr i="1" lang="en">
                <a:solidFill>
                  <a:schemeClr val="dk2"/>
                </a:solidFill>
              </a:rPr>
              <a:t>reactor</a:t>
            </a:r>
            <a:r>
              <a:rPr lang="en">
                <a:solidFill>
                  <a:schemeClr val="dk2"/>
                </a:solidFill>
              </a:rPr>
              <a:t> allows for the combination of multiple event-loops, without introducing additional threads.</a:t>
            </a:r>
            <a:r>
              <a:rPr lang="en" sz="1050">
                <a:solidFill>
                  <a:srgbClr val="252525"/>
                </a:solidFill>
                <a:highlight>
                  <a:srgbClr val="FFFFFF"/>
                </a:highlight>
              </a:rPr>
              <a:t>” </a:t>
            </a:r>
            <a:r>
              <a:rPr lang="en" sz="1050" u="sng">
                <a:solidFill>
                  <a:schemeClr val="hlink"/>
                </a:solidFill>
                <a:highlight>
                  <a:srgbClr val="FFFFFF"/>
                </a:highlight>
                <a:hlinkClick r:id="rId8"/>
              </a:rPr>
              <a:t>http://www.cs.vu.nl/~eliens/online/oo/I/2/reactor.html</a:t>
            </a:r>
          </a:p>
          <a:p>
            <a:pPr lvl="0" rtl="0">
              <a:spcBef>
                <a:spcPts val="0"/>
              </a:spcBef>
              <a:buNone/>
            </a:pPr>
            <a:r>
              <a:t/>
            </a:r>
            <a:endParaRPr sz="1050">
              <a:solidFill>
                <a:srgbClr val="252525"/>
              </a:solidFill>
              <a:highlight>
                <a:srgbClr val="FFFFFF"/>
              </a:highlight>
            </a:endParaRPr>
          </a:p>
          <a:p>
            <a:pPr lvl="0" rtl="0">
              <a:spcBef>
                <a:spcPts val="0"/>
              </a:spcBef>
              <a:buNone/>
            </a:pPr>
            <a:r>
              <a:t/>
            </a:r>
            <a:endParaRPr sz="1050">
              <a:solidFill>
                <a:srgbClr val="252525"/>
              </a:solidFill>
              <a:highlight>
                <a:srgbClr val="FFFFFF"/>
              </a:highlight>
            </a:endParaRPr>
          </a:p>
          <a:p>
            <a:pPr lvl="0" rtl="0">
              <a:spcBef>
                <a:spcPts val="0"/>
              </a:spcBef>
              <a:buNone/>
            </a:pPr>
            <a:r>
              <a:t/>
            </a:r>
            <a:endParaRPr sz="1050">
              <a:solidFill>
                <a:srgbClr val="252525"/>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At the time that we started our journey with reactive programming, we were looking for a fast, Java server-side framework.</a:t>
            </a:r>
          </a:p>
          <a:p>
            <a:pPr lvl="0" rtl="0">
              <a:spcBef>
                <a:spcPts val="0"/>
              </a:spcBef>
              <a:buNone/>
            </a:pPr>
            <a:r>
              <a:rPr lang="en"/>
              <a:t>We were working on an in-memory recommendation engine for 100 million user system which consisted of a set of applications for web, iphone, android, xbox, and AppleTV apps.</a:t>
            </a:r>
          </a:p>
          <a:p>
            <a:pPr lvl="0" rtl="0">
              <a:spcBef>
                <a:spcPts val="0"/>
              </a:spcBef>
              <a:buNone/>
            </a:pPr>
            <a:r>
              <a:rPr lang="en"/>
              <a:t>Vert.x was 3rd overall, and then later it was 2nd overall. Netty was Java 6 based for the most part, and Vert.x gave us speed with some ease of use. </a:t>
            </a:r>
          </a:p>
          <a:p>
            <a:pPr lvl="0" rtl="0">
              <a:spcBef>
                <a:spcPts val="0"/>
              </a:spcBef>
              <a:buNone/>
            </a:pPr>
            <a:r>
              <a:rPr lang="en"/>
              <a:t>We picked Vert.x because it was Java and it was fast and we had to handle a large number of connections of varying degrees of speed with a rate of about 150K to 200K requests per server.</a:t>
            </a:r>
          </a:p>
          <a:p>
            <a:pPr lvl="0" rtl="0">
              <a:spcBef>
                <a:spcPts val="0"/>
              </a:spcBef>
              <a:buNone/>
            </a:pPr>
            <a:r>
              <a:rPr lang="en"/>
              <a:t>We ended up creating a system that could handle more traffic on 13 servers than a previous similar system could handle on 2,000 servers.   </a:t>
            </a:r>
          </a:p>
          <a:p>
            <a:pPr lvl="0" rtl="0">
              <a:spcBef>
                <a:spcPts val="0"/>
              </a:spcBef>
              <a:buNone/>
            </a:pPr>
            <a:r>
              <a:t/>
            </a:r>
            <a:endParaRPr/>
          </a:p>
          <a:p>
            <a:pPr lvl="0" rtl="0">
              <a:spcBef>
                <a:spcPts val="0"/>
              </a:spcBef>
              <a:buNone/>
            </a:pPr>
            <a:r>
              <a:rPr lang="en"/>
              <a:t>Before this we worked on high-traffic messaging systems and even actor systems. We were both familiar with complex, high-speed, call coordination.</a:t>
            </a:r>
          </a:p>
          <a:p>
            <a:pPr lvl="0" rtl="0">
              <a:spcBef>
                <a:spcPts val="0"/>
              </a:spcBef>
              <a:buNone/>
            </a:pPr>
            <a:r>
              <a:rPr lang="en"/>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rgbClr val="000000"/>
              </a:buClr>
              <a:buSzPct val="100000"/>
              <a:buFont typeface="Arial"/>
              <a:buNone/>
            </a:pPr>
            <a:r>
              <a:rPr lang="en"/>
              <a:t>Using a high-speed microservice architecture we were able to design a system that handles more load on 13 servers than another similar system at the same company that used 2,000 servers (and needed a costly team to monitor and tweak), and another company in the same industry used 150 servers to handle less traffic with a similar system. Our dev team was smaller. The project had a quicker turnaround time.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rPr lang="en" sz="1000">
                <a:solidFill>
                  <a:srgbClr val="666666"/>
                </a:solidFill>
                <a:highlight>
                  <a:srgbClr val="FFFFFF"/>
                </a:highlight>
                <a:latin typeface="Trebuchet MS"/>
                <a:ea typeface="Trebuchet MS"/>
                <a:cs typeface="Trebuchet MS"/>
                <a:sym typeface="Trebuchet MS"/>
              </a:rPr>
              <a:t>The model described in this talk is the inverse of how many applications are built. It is not uncommon to need 3 to 20 servers for a service where in a traditional system you might need 100s or even 1,000s. Your Cloud/EC2 bill could be cut into 1/10th the cost for example. This is not just supposition but actual observation from experience.</a:t>
            </a:r>
          </a:p>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rPr lang="en" sz="1000">
                <a:solidFill>
                  <a:srgbClr val="666666"/>
                </a:solidFill>
                <a:highlight>
                  <a:srgbClr val="FFFFFF"/>
                </a:highlight>
                <a:latin typeface="Trebuchet MS"/>
                <a:ea typeface="Trebuchet MS"/>
                <a:cs typeface="Trebuchet MS"/>
                <a:sym typeface="Trebuchet MS"/>
              </a:rPr>
              <a:t>In this model, you typically add extra services to enable failover support not to scale out per se. You will reduce the amount of servers needed and your code base will be more coherent if you adopt these strategies.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If your servers have an uptime of 99 percent and you can fail over to three servers than the probability of them all going down at once is (0.000001) so the probability of them all going down is 1 in 1,000,000. Of course uptime of modern operating systems (Linux) is much higher than this so one in 100,000,000 or more is possible with just three servers. Amazon EC2 offers discounts if they can't maintain an SLA of 99.95% (other cloud providers have even higher SLAs). With five servers, the chances of all five of them going down at once, is 1 in 10 billion. </a:t>
            </a:r>
          </a:p>
          <a:p>
            <a:pPr lvl="0">
              <a:spcBef>
                <a:spcPts val="0"/>
              </a:spcBef>
              <a:buNone/>
            </a:pPr>
            <a:r>
              <a:t/>
            </a:r>
            <a:endParaRPr/>
          </a:p>
          <a:p>
            <a:pPr lvl="0">
              <a:spcBef>
                <a:spcPts val="0"/>
              </a:spcBef>
              <a:buNone/>
            </a:pPr>
            <a:r>
              <a:rPr lang="en"/>
              <a:t>While it is true that more nodes equals more reliability, once you get past 3 to five nodes (assuming they can handle the same traffic), then the reliability increase does not justify the expense. </a:t>
            </a:r>
          </a:p>
          <a:p>
            <a:pPr lvl="0">
              <a:spcBef>
                <a:spcPts val="0"/>
              </a:spcBef>
              <a:buNone/>
            </a:pPr>
            <a:r>
              <a:t/>
            </a:r>
            <a:endParaRPr/>
          </a:p>
          <a:p>
            <a:pPr lvl="0">
              <a:spcBef>
                <a:spcPts val="0"/>
              </a:spcBef>
              <a:buNone/>
            </a:pPr>
            <a:r>
              <a:rPr lang="en"/>
              <a:t>The biggest issue with cloud deployed application is trying to replicate architecture from the 90s and 2000s-2005s in the cloud. It is costly and complex.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000">
                <a:solidFill>
                  <a:srgbClr val="666666"/>
                </a:solidFill>
                <a:highlight>
                  <a:srgbClr val="FFFFFF"/>
                </a:highlight>
                <a:latin typeface="Trebuchet MS"/>
                <a:ea typeface="Trebuchet MS"/>
                <a:cs typeface="Trebuchet MS"/>
                <a:sym typeface="Trebuchet MS"/>
              </a:rPr>
              <a:t>In general the cloud scale out model, employs a sense of reckless abandon. If your app has performance issues, no problem spin up 100 servers. Still not fast enough. Try 1000 servers. This has a cost. This does not replace a cloud scale out model per se. It just makes a cloud scale out model more cost effective. </a:t>
            </a:r>
            <a:r>
              <a:rPr b="1" i="1" lang="en" sz="1000">
                <a:solidFill>
                  <a:srgbClr val="666666"/>
                </a:solidFill>
                <a:highlight>
                  <a:srgbClr val="FFFFFF"/>
                </a:highlight>
                <a:latin typeface="Trebuchet MS"/>
                <a:ea typeface="Trebuchet MS"/>
                <a:cs typeface="Trebuchet MS"/>
                <a:sym typeface="Trebuchet MS"/>
              </a:rPr>
              <a:t>Do more with less.</a:t>
            </a:r>
          </a:p>
          <a:p>
            <a:pPr lvl="0">
              <a:spcBef>
                <a:spcPts val="0"/>
              </a:spcBef>
              <a:buClr>
                <a:schemeClr val="dk2"/>
              </a:buClr>
              <a:buSzPct val="110000"/>
              <a:buFont typeface="Arial"/>
              <a:buNone/>
            </a:pPr>
            <a:r>
              <a:t/>
            </a:r>
            <a:endParaRPr b="1" i="1" sz="1000">
              <a:solidFill>
                <a:srgbClr val="666666"/>
              </a:solidFill>
              <a:highlight>
                <a:srgbClr val="FFFFFF"/>
              </a:highlight>
              <a:latin typeface="Trebuchet MS"/>
              <a:ea typeface="Trebuchet MS"/>
              <a:cs typeface="Trebuchet MS"/>
              <a:sym typeface="Trebuchet MS"/>
            </a:endParaRPr>
          </a:p>
          <a:p>
            <a:pPr lvl="0">
              <a:spcBef>
                <a:spcPts val="0"/>
              </a:spcBef>
              <a:buNone/>
            </a:pPr>
            <a:r>
              <a:rPr lang="en" sz="1000">
                <a:solidFill>
                  <a:srgbClr val="666666"/>
                </a:solidFill>
                <a:highlight>
                  <a:srgbClr val="FFFFFF"/>
                </a:highlight>
                <a:latin typeface="Trebuchet MS"/>
                <a:ea typeface="Trebuchet MS"/>
                <a:cs typeface="Trebuchet MS"/>
                <a:sym typeface="Trebuchet MS"/>
              </a:rPr>
              <a:t>This is not to say that there are not advantages to the cloud scale out model. This is to say that an ability to do more with less hardware has cost savings, and you can still scale out as needed in the cloud.</a:t>
            </a:r>
          </a:p>
          <a:p>
            <a:pPr lvl="0">
              <a:spcBef>
                <a:spcPts val="0"/>
              </a:spcBef>
              <a:buNone/>
            </a:pPr>
            <a:r>
              <a:t/>
            </a:r>
            <a:endParaRPr sz="1000">
              <a:solidFill>
                <a:srgbClr val="666666"/>
              </a:solidFill>
              <a:highlight>
                <a:srgbClr val="FFFFFF"/>
              </a:highlight>
              <a:latin typeface="Trebuchet MS"/>
              <a:ea typeface="Trebuchet MS"/>
              <a:cs typeface="Trebuchet MS"/>
              <a:sym typeface="Trebuchet MS"/>
            </a:endParaRPr>
          </a:p>
          <a:p>
            <a:pPr lvl="0">
              <a:spcBef>
                <a:spcPts val="0"/>
              </a:spcBef>
              <a:buNone/>
            </a:pPr>
            <a:r>
              <a:t/>
            </a:r>
            <a:endParaRPr sz="1000">
              <a:solidFill>
                <a:srgbClr val="666666"/>
              </a:solidFill>
              <a:highlight>
                <a:srgbClr val="FFFFFF"/>
              </a:highlight>
              <a:latin typeface="Trebuchet MS"/>
              <a:ea typeface="Trebuchet MS"/>
              <a:cs typeface="Trebuchet MS"/>
              <a:sym typeface="Trebuchet M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38600"/>
              </a:lnSpc>
              <a:spcBef>
                <a:spcPts val="0"/>
              </a:spcBef>
              <a:buClr>
                <a:schemeClr val="dk2"/>
              </a:buClr>
              <a:buSzPct val="100000"/>
              <a:buFont typeface="Arial"/>
              <a:buNone/>
            </a:pPr>
            <a:r>
              <a:t/>
            </a:r>
            <a:endParaRPr/>
          </a:p>
          <a:p>
            <a:pPr lvl="0" rtl="0">
              <a:lnSpc>
                <a:spcPct val="138600"/>
              </a:lnSpc>
              <a:spcBef>
                <a:spcPts val="0"/>
              </a:spcBef>
              <a:buNone/>
            </a:pPr>
            <a:r>
              <a:rPr lang="en" sz="1000">
                <a:solidFill>
                  <a:srgbClr val="666666"/>
                </a:solidFill>
                <a:highlight>
                  <a:srgbClr val="FFFFFF"/>
                </a:highlight>
                <a:latin typeface="Trebuchet MS"/>
                <a:ea typeface="Trebuchet MS"/>
                <a:cs typeface="Trebuchet MS"/>
                <a:sym typeface="Trebuchet MS"/>
              </a:rPr>
              <a:t>There are many </a:t>
            </a:r>
            <a:r>
              <a:rPr b="1" lang="en" sz="1000" u="sng">
                <a:solidFill>
                  <a:srgbClr val="666666"/>
                </a:solidFill>
                <a:highlight>
                  <a:srgbClr val="FFFFFF"/>
                </a:highlight>
                <a:latin typeface="Trebuchet MS"/>
                <a:ea typeface="Trebuchet MS"/>
                <a:cs typeface="Trebuchet MS"/>
                <a:sym typeface="Trebuchet MS"/>
                <a:hlinkClick r:id="rId2"/>
              </a:rPr>
              <a:t>Java frameworks and libraries for microservices</a:t>
            </a:r>
            <a:r>
              <a:rPr lang="en" sz="1000">
                <a:solidFill>
                  <a:srgbClr val="666666"/>
                </a:solidFill>
                <a:highlight>
                  <a:srgbClr val="FFFFFF"/>
                </a:highlight>
                <a:latin typeface="Trebuchet MS"/>
                <a:ea typeface="Trebuchet MS"/>
                <a:cs typeface="Trebuchet MS"/>
                <a:sym typeface="Trebuchet MS"/>
              </a:rPr>
              <a:t> that you can use to build a high speed microservice system.  </a:t>
            </a:r>
            <a:r>
              <a:rPr b="1" lang="en" sz="1000">
                <a:solidFill>
                  <a:srgbClr val="888888"/>
                </a:solidFill>
                <a:highlight>
                  <a:srgbClr val="FFFFFF"/>
                </a:highlight>
                <a:latin typeface="Trebuchet MS"/>
                <a:ea typeface="Trebuchet MS"/>
                <a:cs typeface="Trebuchet MS"/>
                <a:sym typeface="Trebuchet MS"/>
                <a:hlinkClick r:id="rId3"/>
              </a:rPr>
              <a:t>Vertx</a:t>
            </a:r>
            <a:r>
              <a:rPr lang="en" sz="1000">
                <a:solidFill>
                  <a:srgbClr val="666666"/>
                </a:solidFill>
                <a:highlight>
                  <a:srgbClr val="FFFFFF"/>
                </a:highlight>
                <a:latin typeface="Trebuchet MS"/>
                <a:ea typeface="Trebuchet MS"/>
                <a:cs typeface="Trebuchet MS"/>
                <a:sym typeface="Trebuchet MS"/>
              </a:rPr>
              <a:t>, Akka, Kafka, Redis, Netty, Node.js, Go Channels, Twisted, </a:t>
            </a:r>
            <a:r>
              <a:rPr b="1" lang="en" sz="1000">
                <a:solidFill>
                  <a:srgbClr val="888888"/>
                </a:solidFill>
                <a:highlight>
                  <a:srgbClr val="FFFFFF"/>
                </a:highlight>
                <a:latin typeface="Trebuchet MS"/>
                <a:ea typeface="Trebuchet MS"/>
                <a:cs typeface="Trebuchet MS"/>
                <a:sym typeface="Trebuchet MS"/>
                <a:hlinkClick r:id="rId4"/>
              </a:rPr>
              <a:t>QBit Java Microservice Lib</a:t>
            </a:r>
            <a:r>
              <a:rPr lang="en" sz="1000">
                <a:solidFill>
                  <a:srgbClr val="666666"/>
                </a:solidFill>
                <a:highlight>
                  <a:srgbClr val="FFFFFF"/>
                </a:highlight>
                <a:latin typeface="Trebuchet MS"/>
                <a:ea typeface="Trebuchet MS"/>
                <a:cs typeface="Trebuchet MS"/>
                <a:sym typeface="Trebuchet MS"/>
              </a:rPr>
              <a:t>, etc. are all great tools and technology stacks to build these types of services.  This talk is not about any particular technology stack but a more abstract coverage of what it means to build these type of high speed services devoid technology stack preference.</a:t>
            </a:r>
          </a:p>
          <a:p>
            <a:pPr lvl="0" rtl="0">
              <a:lnSpc>
                <a:spcPct val="138600"/>
              </a:lnSpc>
              <a:spcBef>
                <a:spcPts val="0"/>
              </a:spcBef>
              <a:buNone/>
            </a:pPr>
            <a:r>
              <a:t/>
            </a:r>
            <a:endParaRPr sz="1000">
              <a:solidFill>
                <a:srgbClr val="666666"/>
              </a:solidFill>
              <a:highlight>
                <a:srgbClr val="FFFFFF"/>
              </a:highlight>
              <a:latin typeface="Trebuchet MS"/>
              <a:ea typeface="Trebuchet MS"/>
              <a:cs typeface="Trebuchet MS"/>
              <a:sym typeface="Trebuchet MS"/>
            </a:endParaRPr>
          </a:p>
          <a:p>
            <a:pPr lvl="0" rtl="0">
              <a:lnSpc>
                <a:spcPct val="138600"/>
              </a:lnSpc>
              <a:spcBef>
                <a:spcPts val="0"/>
              </a:spcBef>
              <a:buNone/>
            </a:pPr>
            <a:r>
              <a:rPr lang="en" sz="1000">
                <a:solidFill>
                  <a:srgbClr val="666666"/>
                </a:solidFill>
                <a:highlight>
                  <a:srgbClr val="FFFFFF"/>
                </a:highlight>
                <a:latin typeface="Trebuchet MS"/>
                <a:ea typeface="Trebuchet MS"/>
                <a:cs typeface="Trebuchet MS"/>
                <a:sym typeface="Trebuchet MS"/>
              </a:rPr>
              <a:t>You could use tools like a Java EE stack or Akka/Logjam. We did end up using Vert.x and we developed QBit out of our experience with Vert.x </a:t>
            </a:r>
          </a:p>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point of this slide and the next is to make the claim that streaming is not the only way to do reactive programming. </a:t>
            </a:r>
          </a:p>
          <a:p>
            <a:pPr lvl="0" rtl="0">
              <a:spcBef>
                <a:spcPts val="0"/>
              </a:spcBef>
              <a:buNone/>
            </a:pPr>
            <a:r>
              <a:rPr lang="en"/>
              <a:t>The most common form of reactive programming is the reactor pattern / event loop, i.e., Browser DOM, Node.JS, Twisted and Vert.x.</a:t>
            </a:r>
          </a:p>
          <a:p>
            <a:pPr lvl="0" rtl="0">
              <a:spcBef>
                <a:spcPts val="0"/>
              </a:spcBef>
              <a:buNone/>
            </a:pPr>
            <a:r>
              <a:t/>
            </a:r>
            <a:endParaRPr/>
          </a:p>
          <a:p>
            <a:pPr lvl="0" rtl="0">
              <a:spcBef>
                <a:spcPts val="0"/>
              </a:spcBef>
              <a:buNone/>
            </a:pPr>
            <a:r>
              <a:rPr lang="en"/>
              <a:t>Streaming fits many problem domains but so do service calls which are also more common.</a:t>
            </a:r>
          </a:p>
          <a:p>
            <a:pPr lvl="0" rtl="0">
              <a:spcBef>
                <a:spcPts val="0"/>
              </a:spcBef>
              <a:buNone/>
            </a:pPr>
            <a:r>
              <a:rPr lang="en"/>
              <a:t>Also streaming can be an implementation detail (as you can stream calls and stream responses).</a:t>
            </a:r>
          </a:p>
          <a:p>
            <a:pPr lvl="0" rtl="0">
              <a:spcBef>
                <a:spcPts val="0"/>
              </a:spcBef>
              <a:buNone/>
            </a:pPr>
            <a:r>
              <a:t/>
            </a:r>
            <a:endParaRPr/>
          </a:p>
          <a:p>
            <a:pPr lvl="0" rtl="0">
              <a:spcBef>
                <a:spcPts val="0"/>
              </a:spcBef>
              <a:buNone/>
            </a:pPr>
            <a:r>
              <a:rPr lang="en"/>
              <a:t>If streaming is not the only way to handle async programming and not even the most common, what / how to people do service style programming and what tools do they use.</a:t>
            </a:r>
          </a:p>
          <a:p>
            <a:pPr lvl="0" rtl="0">
              <a:spcBef>
                <a:spcPts val="0"/>
              </a:spcBef>
              <a:buNone/>
            </a:pPr>
            <a:r>
              <a:rPr lang="en"/>
              <a:t> </a:t>
            </a:r>
          </a:p>
          <a:p>
            <a:pPr lvl="0" rtl="0">
              <a:spcBef>
                <a:spcPts val="0"/>
              </a:spcBef>
              <a:buNone/>
            </a:pPr>
            <a:r>
              <a:rPr lang="en"/>
              <a:t>Node.js and Browser DOM JS are the two most common forms of async programming and they use Promises. </a:t>
            </a:r>
          </a:p>
          <a:p>
            <a:pPr lvl="0" rtl="0">
              <a:spcBef>
                <a:spcPts val="0"/>
              </a:spcBef>
              <a:buNone/>
            </a:pPr>
            <a:r>
              <a:rPr lang="en"/>
              <a:t>Akka has promises, Netty has promises, Vert.x has async result which is similar and QBit had something like promises before Reakt.</a:t>
            </a:r>
          </a:p>
          <a:p>
            <a:pPr lvl="0" rtl="0">
              <a:spcBef>
                <a:spcPts val="0"/>
              </a:spcBef>
              <a:buNone/>
            </a:pPr>
            <a:r>
              <a:rPr lang="en"/>
              <a:t>Reakt attempts to be separate from any particular implementation to focus on being a good promise lib for any sort of async programming in Java.</a:t>
            </a:r>
          </a:p>
          <a:p>
            <a:pPr lvl="0">
              <a:spcBef>
                <a:spcPts val="0"/>
              </a:spcBef>
              <a:buNone/>
            </a:pPr>
            <a:r>
              <a:t/>
            </a:r>
            <a:endParaRPr/>
          </a:p>
          <a:p>
            <a:pPr lvl="0">
              <a:spcBef>
                <a:spcPts val="0"/>
              </a:spcBef>
              <a:buClr>
                <a:schemeClr val="dk2"/>
              </a:buClr>
              <a:buSzPct val="100000"/>
              <a:buFont typeface="Arial"/>
              <a:buNone/>
            </a:pPr>
            <a:r>
              <a:rPr lang="en">
                <a:solidFill>
                  <a:schemeClr val="dk2"/>
                </a:solidFill>
              </a:rPr>
              <a:t>From Microservices paper by Martin Fowler et al: “Synchronous calls considered harmful: Any time you have a number of synchronous calls between services you will encounter the multiplicative effect of downtime. Simply, this is when the downtime of your system becomes the product of the downtimes of the individual components. ...” </a:t>
            </a:r>
            <a:r>
              <a:rPr lang="en" u="sng">
                <a:solidFill>
                  <a:schemeClr val="accent5"/>
                </a:solidFill>
                <a:hlinkClick r:id="rId2"/>
              </a:rPr>
              <a:t>http://martinfowler.com/articles/microservices.html</a:t>
            </a:r>
          </a:p>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2"/>
                </a:solidFill>
              </a:rPr>
              <a:t>The point of this slide and the previous is to make the claim that streaming is not the only way to do reactive programming. </a:t>
            </a:r>
          </a:p>
          <a:p>
            <a:pPr lvl="0" rtl="0">
              <a:spcBef>
                <a:spcPts val="0"/>
              </a:spcBef>
              <a:buNone/>
            </a:pPr>
            <a:r>
              <a:rPr lang="en">
                <a:solidFill>
                  <a:schemeClr val="dk2"/>
                </a:solidFill>
              </a:rPr>
              <a:t>The most common form of reactive programming is the reactor pattern / event loop, i.e., Browser DOM, Node.JS, Twisted and Vert.x.</a:t>
            </a:r>
          </a:p>
          <a:p>
            <a:pPr lvl="0" rtl="0">
              <a:spcBef>
                <a:spcPts val="0"/>
              </a:spcBef>
              <a:buNone/>
            </a:pPr>
            <a:r>
              <a:t/>
            </a:r>
            <a:endParaRPr>
              <a:solidFill>
                <a:schemeClr val="dk2"/>
              </a:solidFill>
            </a:endParaRPr>
          </a:p>
          <a:p>
            <a:pPr lvl="0" rtl="0">
              <a:spcBef>
                <a:spcPts val="0"/>
              </a:spcBef>
              <a:buNone/>
            </a:pPr>
            <a:r>
              <a:rPr lang="en">
                <a:solidFill>
                  <a:schemeClr val="dk2"/>
                </a:solidFill>
              </a:rPr>
              <a:t>Streaming fits many problem domains but so do service calls which are also more common.</a:t>
            </a:r>
          </a:p>
          <a:p>
            <a:pPr lvl="0" rtl="0">
              <a:spcBef>
                <a:spcPts val="0"/>
              </a:spcBef>
              <a:buNone/>
            </a:pPr>
            <a:r>
              <a:rPr lang="en">
                <a:solidFill>
                  <a:schemeClr val="dk2"/>
                </a:solidFill>
              </a:rPr>
              <a:t>Also streaming can be an implementation detail (as you can stream calls and stream responses).</a:t>
            </a:r>
          </a:p>
          <a:p>
            <a:pPr lvl="0" rtl="0">
              <a:spcBef>
                <a:spcPts val="0"/>
              </a:spcBef>
              <a:buNone/>
            </a:pPr>
            <a:r>
              <a:t/>
            </a:r>
            <a:endParaRPr>
              <a:solidFill>
                <a:schemeClr val="dk2"/>
              </a:solidFill>
            </a:endParaRPr>
          </a:p>
          <a:p>
            <a:pPr lvl="0" rtl="0">
              <a:spcBef>
                <a:spcPts val="0"/>
              </a:spcBef>
              <a:buNone/>
            </a:pPr>
            <a:r>
              <a:rPr lang="en">
                <a:solidFill>
                  <a:schemeClr val="dk2"/>
                </a:solidFill>
              </a:rPr>
              <a:t>If streaming is not the only way to handle async programming and not even the most common, what / how to people do service style programming and what tools do they use.</a:t>
            </a:r>
          </a:p>
          <a:p>
            <a:pPr lvl="0" rtl="0">
              <a:spcBef>
                <a:spcPts val="0"/>
              </a:spcBef>
              <a:buNone/>
            </a:pPr>
            <a:r>
              <a:rPr lang="en">
                <a:solidFill>
                  <a:schemeClr val="dk2"/>
                </a:solidFill>
              </a:rPr>
              <a:t> </a:t>
            </a:r>
          </a:p>
          <a:p>
            <a:pPr lvl="0" rtl="0">
              <a:spcBef>
                <a:spcPts val="0"/>
              </a:spcBef>
              <a:buNone/>
            </a:pPr>
            <a:r>
              <a:rPr lang="en">
                <a:solidFill>
                  <a:schemeClr val="dk2"/>
                </a:solidFill>
              </a:rPr>
              <a:t>Node.js and Browser DOM JS are the two most common forms of async programming and they use Promises. </a:t>
            </a:r>
          </a:p>
          <a:p>
            <a:pPr lvl="0" rtl="0">
              <a:spcBef>
                <a:spcPts val="0"/>
              </a:spcBef>
              <a:buNone/>
            </a:pPr>
            <a:r>
              <a:t/>
            </a:r>
            <a:endParaRPr/>
          </a:p>
          <a:p>
            <a:pPr lvl="0" rtl="0">
              <a:spcBef>
                <a:spcPts val="0"/>
              </a:spcBef>
              <a:buNone/>
            </a:pPr>
            <a:r>
              <a:rPr lang="en">
                <a:solidFill>
                  <a:schemeClr val="dk2"/>
                </a:solidFill>
              </a:rPr>
              <a:t>Akka has promises, Netty has promises, Vert.x has async result which is similar and QBit had something like promises before Reakt.</a:t>
            </a:r>
          </a:p>
          <a:p>
            <a:pPr lvl="0" rtl="0">
              <a:spcBef>
                <a:spcPts val="0"/>
              </a:spcBef>
              <a:buNone/>
            </a:pPr>
            <a:r>
              <a:rPr lang="en">
                <a:solidFill>
                  <a:schemeClr val="dk2"/>
                </a:solidFill>
              </a:rPr>
              <a:t>Reakt attempts to be separate from any particular implementation to focus on being a good promise lib for any sort of async programming in Java.</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38600"/>
              </a:lnSpc>
              <a:spcBef>
                <a:spcPts val="0"/>
              </a:spcBef>
              <a:buClr>
                <a:schemeClr val="dk2"/>
              </a:buClr>
              <a:buSzPct val="100000"/>
              <a:buFont typeface="Arial"/>
              <a:buNone/>
            </a:pPr>
            <a:r>
              <a:t/>
            </a:r>
            <a:endParaRPr/>
          </a:p>
          <a:p>
            <a:pPr lvl="0">
              <a:lnSpc>
                <a:spcPct val="138600"/>
              </a:lnSpc>
              <a:spcBef>
                <a:spcPts val="0"/>
              </a:spcBef>
              <a:buClr>
                <a:schemeClr val="dk2"/>
              </a:buClr>
              <a:buSzPct val="110000"/>
              <a:buFont typeface="Arial"/>
              <a:buNone/>
            </a:pPr>
            <a:r>
              <a:rPr b="1" i="1" lang="en" sz="1000">
                <a:solidFill>
                  <a:srgbClr val="666666"/>
                </a:solidFill>
                <a:highlight>
                  <a:srgbClr val="FFFFFF"/>
                </a:highlight>
                <a:latin typeface="Trebuchet MS"/>
                <a:ea typeface="Trebuchet MS"/>
                <a:cs typeface="Trebuchet MS"/>
                <a:sym typeface="Trebuchet MS"/>
              </a:rPr>
              <a:t>Single writer rule: Only one service at any point in time can edit service particular set of service data</a:t>
            </a:r>
          </a:p>
          <a:p>
            <a:pPr lvl="0">
              <a:lnSpc>
                <a:spcPct val="138600"/>
              </a:lnSpc>
              <a:spcBef>
                <a:spcPts val="0"/>
              </a:spcBef>
              <a:buClr>
                <a:schemeClr val="dk2"/>
              </a:buClr>
              <a:buSzPct val="110000"/>
              <a:buFont typeface="Arial"/>
              <a:buNone/>
            </a:pPr>
            <a:r>
              <a:t/>
            </a:r>
            <a:endParaRPr b="1" i="1"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rPr lang="en" sz="1000">
                <a:solidFill>
                  <a:srgbClr val="666666"/>
                </a:solidFill>
                <a:highlight>
                  <a:srgbClr val="FFFFFF"/>
                </a:highlight>
                <a:latin typeface="Trebuchet MS"/>
                <a:ea typeface="Trebuchet MS"/>
                <a:cs typeface="Trebuchet MS"/>
                <a:sym typeface="Trebuchet MS"/>
              </a:rPr>
              <a:t>In-memory services either own their data or own their data for a period of time. Owning the data for a period of time is a lease model.</a:t>
            </a:r>
          </a:p>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rtl="0">
              <a:lnSpc>
                <a:spcPct val="138600"/>
              </a:lnSpc>
              <a:spcBef>
                <a:spcPts val="0"/>
              </a:spcBef>
              <a:buClr>
                <a:schemeClr val="dk2"/>
              </a:buClr>
              <a:buSzPct val="110000"/>
              <a:buFont typeface="Arial"/>
              <a:buNone/>
            </a:pPr>
            <a:r>
              <a:rPr lang="en" sz="1000">
                <a:solidFill>
                  <a:srgbClr val="666666"/>
                </a:solidFill>
                <a:highlight>
                  <a:srgbClr val="FFFFFF"/>
                </a:highlight>
                <a:latin typeface="Trebuchet MS"/>
                <a:ea typeface="Trebuchet MS"/>
                <a:cs typeface="Trebuchet MS"/>
                <a:sym typeface="Trebuchet MS"/>
              </a:rPr>
              <a:t>Think of it this way. Data can only be written to by one service at any given point in time. Cache inconsistencies and cache control logic is the root of all evil. The best way to keep data in sync with caches is to never use caches or use them sparingly. It is better to use a service stores that can keep up with your application vending the data as needed in a lease model. Or to create longer leases on service data to improve speed. More on leasing and service stores is described later.</a:t>
            </a:r>
          </a:p>
          <a:p>
            <a:pPr lvl="0" rt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rt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rtl="0">
              <a:lnSpc>
                <a:spcPct val="138600"/>
              </a:lnSpc>
              <a:spcBef>
                <a:spcPts val="0"/>
              </a:spcBef>
              <a:buClr>
                <a:schemeClr val="dk2"/>
              </a:buClr>
              <a:buSzPct val="110000"/>
              <a:buFont typeface="Arial"/>
              <a:buNone/>
            </a:pPr>
            <a:r>
              <a:rPr lang="en" sz="1000">
                <a:solidFill>
                  <a:srgbClr val="666666"/>
                </a:solidFill>
                <a:highlight>
                  <a:srgbClr val="FFFFFF"/>
                </a:highlight>
                <a:latin typeface="Trebuchet MS"/>
                <a:ea typeface="Trebuchet MS"/>
                <a:cs typeface="Trebuchet MS"/>
                <a:sym typeface="Trebuchet MS"/>
              </a:rPr>
              <a:t>LRU cache and also an eviction policy for users that had no activity for 30 minutes</a:t>
            </a:r>
          </a:p>
          <a:p>
            <a:pPr lvl="0" rt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rPr lang="en" sz="1000">
                <a:solidFill>
                  <a:srgbClr val="666666"/>
                </a:solidFill>
                <a:highlight>
                  <a:srgbClr val="FFFFFF"/>
                </a:highlight>
                <a:latin typeface="Trebuchet MS"/>
                <a:ea typeface="Trebuchet MS"/>
                <a:cs typeface="Trebuchet MS"/>
                <a:sym typeface="Trebuchet MS"/>
              </a:rPr>
              <a:t>Operational data - data needed to run a service ie user, preferences </a:t>
            </a:r>
          </a:p>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38600"/>
              </a:lnSpc>
              <a:spcBef>
                <a:spcPts val="0"/>
              </a:spcBef>
              <a:buClr>
                <a:schemeClr val="dk2"/>
              </a:buClr>
              <a:buSzPct val="100000"/>
              <a:buFont typeface="Arial"/>
              <a:buNone/>
            </a:pPr>
            <a:r>
              <a:t/>
            </a:r>
            <a:endParaRPr/>
          </a:p>
          <a:p>
            <a:pPr lvl="0">
              <a:lnSpc>
                <a:spcPct val="138600"/>
              </a:lnSpc>
              <a:spcBef>
                <a:spcPts val="0"/>
              </a:spcBef>
              <a:buClr>
                <a:schemeClr val="dk2"/>
              </a:buClr>
              <a:buSzPct val="110000"/>
              <a:buFont typeface="Arial"/>
              <a:buNone/>
            </a:pPr>
            <a:r>
              <a:rPr b="1" lang="en" sz="1000">
                <a:solidFill>
                  <a:srgbClr val="666666"/>
                </a:solidFill>
                <a:highlight>
                  <a:srgbClr val="FFFFFF"/>
                </a:highlight>
                <a:latin typeface="Trebuchet MS"/>
                <a:ea typeface="Trebuchet MS"/>
                <a:cs typeface="Trebuchet MS"/>
                <a:sym typeface="Trebuchet MS"/>
              </a:rPr>
              <a:t>Avoid the following:</a:t>
            </a:r>
          </a:p>
          <a:p>
            <a:pPr indent="-292100" lvl="0" marL="457200">
              <a:lnSpc>
                <a:spcPct val="140000"/>
              </a:lnSpc>
              <a:spcBef>
                <a:spcPts val="500"/>
              </a:spcBef>
              <a:spcAft>
                <a:spcPts val="800"/>
              </a:spcAft>
              <a:buClr>
                <a:srgbClr val="666666"/>
              </a:buClr>
              <a:buSzPct val="100000"/>
              <a:buFont typeface="Wingdings"/>
              <a:buChar char="§"/>
            </a:pPr>
            <a:r>
              <a:rPr lang="en" sz="1000">
                <a:solidFill>
                  <a:srgbClr val="666666"/>
                </a:solidFill>
                <a:highlight>
                  <a:srgbClr val="FFFFFF"/>
                </a:highlight>
                <a:latin typeface="Trebuchet MS"/>
                <a:ea typeface="Trebuchet MS"/>
                <a:cs typeface="Trebuchet MS"/>
                <a:sym typeface="Trebuchet MS"/>
              </a:rPr>
              <a:t>Caching (use sparingly)</a:t>
            </a:r>
          </a:p>
          <a:p>
            <a:pPr indent="-292100" lvl="0" marL="457200">
              <a:lnSpc>
                <a:spcPct val="140000"/>
              </a:lnSpc>
              <a:spcBef>
                <a:spcPts val="500"/>
              </a:spcBef>
              <a:spcAft>
                <a:spcPts val="800"/>
              </a:spcAft>
              <a:buClr>
                <a:srgbClr val="666666"/>
              </a:buClr>
              <a:buSzPct val="100000"/>
              <a:buFont typeface="Wingdings"/>
              <a:buChar char="§"/>
            </a:pPr>
            <a:r>
              <a:rPr lang="en" sz="1000">
                <a:solidFill>
                  <a:srgbClr val="666666"/>
                </a:solidFill>
                <a:highlight>
                  <a:srgbClr val="FFFFFF"/>
                </a:highlight>
                <a:latin typeface="Trebuchet MS"/>
                <a:ea typeface="Trebuchet MS"/>
                <a:cs typeface="Trebuchet MS"/>
                <a:sym typeface="Trebuchet MS"/>
              </a:rPr>
              <a:t>Blocking</a:t>
            </a:r>
          </a:p>
          <a:p>
            <a:pPr indent="-292100" lvl="0" marL="457200">
              <a:lnSpc>
                <a:spcPct val="140000"/>
              </a:lnSpc>
              <a:spcBef>
                <a:spcPts val="500"/>
              </a:spcBef>
              <a:spcAft>
                <a:spcPts val="800"/>
              </a:spcAft>
              <a:buClr>
                <a:srgbClr val="666666"/>
              </a:buClr>
              <a:buSzPct val="100000"/>
              <a:buFont typeface="Wingdings"/>
              <a:buChar char="§"/>
            </a:pPr>
            <a:r>
              <a:rPr lang="en" sz="1000">
                <a:solidFill>
                  <a:srgbClr val="666666"/>
                </a:solidFill>
                <a:highlight>
                  <a:srgbClr val="FFFFFF"/>
                </a:highlight>
                <a:latin typeface="Trebuchet MS"/>
                <a:ea typeface="Trebuchet MS"/>
                <a:cs typeface="Trebuchet MS"/>
                <a:sym typeface="Trebuchet MS"/>
              </a:rPr>
              <a:t>Transactions</a:t>
            </a:r>
          </a:p>
          <a:p>
            <a:pPr indent="-292100" lvl="0" marL="457200">
              <a:lnSpc>
                <a:spcPct val="140000"/>
              </a:lnSpc>
              <a:spcBef>
                <a:spcPts val="500"/>
              </a:spcBef>
              <a:spcAft>
                <a:spcPts val="800"/>
              </a:spcAft>
              <a:buClr>
                <a:srgbClr val="666666"/>
              </a:buClr>
              <a:buSzPct val="100000"/>
              <a:buFont typeface="Wingdings"/>
              <a:buChar char="§"/>
            </a:pPr>
            <a:r>
              <a:rPr lang="en" sz="1000">
                <a:solidFill>
                  <a:srgbClr val="666666"/>
                </a:solidFill>
                <a:highlight>
                  <a:srgbClr val="FFFFFF"/>
                </a:highlight>
                <a:latin typeface="Trebuchet MS"/>
                <a:ea typeface="Trebuchet MS"/>
                <a:cs typeface="Trebuchet MS"/>
                <a:sym typeface="Trebuchet MS"/>
              </a:rPr>
              <a:t>Databases for operational data</a:t>
            </a:r>
          </a:p>
          <a:p>
            <a:pPr lvl="0">
              <a:spcBef>
                <a:spcPts val="0"/>
              </a:spcBef>
              <a:buNone/>
            </a:pPr>
            <a:r>
              <a:t/>
            </a:r>
            <a:endParaRPr/>
          </a:p>
          <a:p>
            <a:pPr lvl="0" rtl="0">
              <a:spcBef>
                <a:spcPts val="0"/>
              </a:spcBef>
              <a:buClr>
                <a:schemeClr val="dk2"/>
              </a:buClr>
              <a:buSzPct val="100000"/>
              <a:buFont typeface="Arial"/>
              <a:buNone/>
            </a:pPr>
            <a:r>
              <a:rPr lang="en"/>
              <a:t>Transaction alternatives</a:t>
            </a:r>
          </a:p>
          <a:p>
            <a:pPr lvl="0" rtl="0">
              <a:spcBef>
                <a:spcPts val="0"/>
              </a:spcBef>
              <a:buClr>
                <a:schemeClr val="dk2"/>
              </a:buClr>
              <a:buSzPct val="100000"/>
              <a:buFont typeface="Arial"/>
              <a:buNone/>
            </a:pPr>
            <a:r>
              <a:rPr lang="en"/>
              <a:t>Pre-ack, then execute (can be async)</a:t>
            </a:r>
          </a:p>
          <a:p>
            <a:pPr lvl="0" rtl="0">
              <a:spcBef>
                <a:spcPts val="0"/>
              </a:spcBef>
              <a:buClr>
                <a:schemeClr val="dk2"/>
              </a:buClr>
              <a:buSzPct val="100000"/>
              <a:buFont typeface="Arial"/>
              <a:buNone/>
            </a:pPr>
            <a:r>
              <a:rPr lang="en"/>
              <a:t>Remediation queue</a:t>
            </a:r>
          </a:p>
          <a:p>
            <a:pPr lvl="0" rtl="0">
              <a:spcBef>
                <a:spcPts val="0"/>
              </a:spcBef>
              <a:buClr>
                <a:schemeClr val="dk2"/>
              </a:buClr>
              <a:buSzPct val="100000"/>
              <a:buFont typeface="Arial"/>
              <a:buNone/>
            </a:pPr>
            <a:r>
              <a:rPr lang="en"/>
              <a:t>Bundle request in persistent queue and run transaction out of process</a:t>
            </a:r>
          </a:p>
          <a:p>
            <a:pPr lvl="0" rtl="0">
              <a:spcBef>
                <a:spcPts val="0"/>
              </a:spcBef>
              <a:buClr>
                <a:schemeClr val="dk2"/>
              </a:buClr>
              <a:buSzPct val="100000"/>
              <a:buFont typeface="Arial"/>
              <a:buNone/>
            </a:pPr>
            <a:r>
              <a:t/>
            </a:r>
            <a:endParaRPr/>
          </a:p>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38600"/>
              </a:lnSpc>
              <a:spcBef>
                <a:spcPts val="0"/>
              </a:spcBef>
              <a:buClr>
                <a:schemeClr val="dk2"/>
              </a:buClr>
              <a:buSzPct val="100000"/>
              <a:buFont typeface="Arial"/>
              <a:buNone/>
            </a:pPr>
            <a:r>
              <a:t/>
            </a:r>
            <a:endParaRPr/>
          </a:p>
          <a:p>
            <a:pPr lvl="0">
              <a:lnSpc>
                <a:spcPct val="138600"/>
              </a:lnSpc>
              <a:spcBef>
                <a:spcPts val="0"/>
              </a:spcBef>
              <a:buClr>
                <a:schemeClr val="dk2"/>
              </a:buClr>
              <a:buSzPct val="100000"/>
              <a:buFont typeface="Arial"/>
              <a:buNone/>
            </a:pPr>
            <a:r>
              <a:t/>
            </a:r>
            <a:endParaRPr/>
          </a:p>
          <a:p>
            <a:pPr lvl="0">
              <a:lnSpc>
                <a:spcPct val="138600"/>
              </a:lnSpc>
              <a:spcBef>
                <a:spcPts val="0"/>
              </a:spcBef>
              <a:buClr>
                <a:schemeClr val="dk2"/>
              </a:buClr>
              <a:buSzPct val="110000"/>
              <a:buFont typeface="Arial"/>
              <a:buNone/>
            </a:pPr>
            <a:r>
              <a:rPr b="1" lang="en" sz="1000">
                <a:solidFill>
                  <a:srgbClr val="666666"/>
                </a:solidFill>
                <a:highlight>
                  <a:srgbClr val="FFFFFF"/>
                </a:highlight>
                <a:latin typeface="Trebuchet MS"/>
                <a:ea typeface="Trebuchet MS"/>
                <a:cs typeface="Trebuchet MS"/>
                <a:sym typeface="Trebuchet MS"/>
              </a:rPr>
              <a:t>Embrace the following:</a:t>
            </a:r>
          </a:p>
          <a:p>
            <a:pPr lvl="0">
              <a:lnSpc>
                <a:spcPct val="138600"/>
              </a:lnSpc>
              <a:spcBef>
                <a:spcPts val="0"/>
              </a:spcBef>
              <a:buClr>
                <a:schemeClr val="dk2"/>
              </a:buClr>
              <a:buSzPct val="110000"/>
              <a:buFont typeface="Arial"/>
              <a:buNone/>
            </a:pPr>
            <a:r>
              <a:t/>
            </a:r>
            <a:endParaRPr b="1" sz="1000">
              <a:solidFill>
                <a:srgbClr val="666666"/>
              </a:solidFill>
              <a:highlight>
                <a:srgbClr val="FFFFFF"/>
              </a:highlight>
              <a:latin typeface="Trebuchet MS"/>
              <a:ea typeface="Trebuchet MS"/>
              <a:cs typeface="Trebuchet MS"/>
              <a:sym typeface="Trebuchet MS"/>
            </a:endParaRPr>
          </a:p>
          <a:p>
            <a:pPr indent="-292100" lvl="0" marL="457200">
              <a:lnSpc>
                <a:spcPct val="140000"/>
              </a:lnSpc>
              <a:spcBef>
                <a:spcPts val="500"/>
              </a:spcBef>
              <a:spcAft>
                <a:spcPts val="800"/>
              </a:spcAft>
              <a:buClr>
                <a:srgbClr val="666666"/>
              </a:buClr>
              <a:buSzPct val="100000"/>
              <a:buFont typeface="Wingdings"/>
              <a:buChar char="§"/>
            </a:pPr>
            <a:r>
              <a:rPr lang="en" sz="1000">
                <a:solidFill>
                  <a:srgbClr val="666666"/>
                </a:solidFill>
                <a:highlight>
                  <a:srgbClr val="FFFFFF"/>
                </a:highlight>
                <a:latin typeface="Trebuchet MS"/>
                <a:ea typeface="Trebuchet MS"/>
                <a:cs typeface="Trebuchet MS"/>
                <a:sym typeface="Trebuchet MS"/>
              </a:rPr>
              <a:t>In-memory service data and data faulting</a:t>
            </a:r>
          </a:p>
          <a:p>
            <a:pPr indent="-292100" lvl="0" marL="457200">
              <a:lnSpc>
                <a:spcPct val="140000"/>
              </a:lnSpc>
              <a:spcBef>
                <a:spcPts val="500"/>
              </a:spcBef>
              <a:spcAft>
                <a:spcPts val="800"/>
              </a:spcAft>
              <a:buClr>
                <a:srgbClr val="666666"/>
              </a:buClr>
              <a:buSzPct val="100000"/>
              <a:buFont typeface="Wingdings"/>
              <a:buChar char="§"/>
            </a:pPr>
            <a:r>
              <a:rPr lang="en" sz="1000">
                <a:solidFill>
                  <a:srgbClr val="666666"/>
                </a:solidFill>
                <a:highlight>
                  <a:srgbClr val="FFFFFF"/>
                </a:highlight>
                <a:latin typeface="Trebuchet MS"/>
                <a:ea typeface="Trebuchet MS"/>
                <a:cs typeface="Trebuchet MS"/>
                <a:sym typeface="Trebuchet MS"/>
              </a:rPr>
              <a:t>Sharding</a:t>
            </a:r>
          </a:p>
          <a:p>
            <a:pPr indent="-292100" lvl="0" marL="457200">
              <a:lnSpc>
                <a:spcPct val="140000"/>
              </a:lnSpc>
              <a:spcBef>
                <a:spcPts val="500"/>
              </a:spcBef>
              <a:spcAft>
                <a:spcPts val="800"/>
              </a:spcAft>
              <a:buClr>
                <a:srgbClr val="666666"/>
              </a:buClr>
              <a:buSzPct val="100000"/>
              <a:buFont typeface="Wingdings"/>
              <a:buChar char="§"/>
            </a:pPr>
            <a:r>
              <a:rPr lang="en" sz="1000">
                <a:solidFill>
                  <a:srgbClr val="666666"/>
                </a:solidFill>
                <a:highlight>
                  <a:srgbClr val="FFFFFF"/>
                </a:highlight>
                <a:latin typeface="Trebuchet MS"/>
                <a:ea typeface="Trebuchet MS"/>
                <a:cs typeface="Trebuchet MS"/>
                <a:sym typeface="Trebuchet MS"/>
              </a:rPr>
              <a:t>Async callbacks</a:t>
            </a:r>
          </a:p>
          <a:p>
            <a:pPr indent="-292100" lvl="0" marL="457200">
              <a:lnSpc>
                <a:spcPct val="140000"/>
              </a:lnSpc>
              <a:spcBef>
                <a:spcPts val="500"/>
              </a:spcBef>
              <a:spcAft>
                <a:spcPts val="800"/>
              </a:spcAft>
              <a:buClr>
                <a:srgbClr val="666666"/>
              </a:buClr>
              <a:buSzPct val="100000"/>
              <a:buFont typeface="Wingdings"/>
              <a:buChar char="§"/>
            </a:pPr>
            <a:r>
              <a:rPr lang="en" sz="1000">
                <a:solidFill>
                  <a:srgbClr val="666666"/>
                </a:solidFill>
                <a:highlight>
                  <a:srgbClr val="FFFFFF"/>
                </a:highlight>
                <a:latin typeface="Trebuchet MS"/>
                <a:ea typeface="Trebuchet MS"/>
                <a:cs typeface="Trebuchet MS"/>
                <a:sym typeface="Trebuchet MS"/>
              </a:rPr>
              <a:t>Replication / Batching / Remediations</a:t>
            </a:r>
          </a:p>
          <a:p>
            <a:pPr indent="-292100" lvl="0" marL="457200">
              <a:lnSpc>
                <a:spcPct val="140000"/>
              </a:lnSpc>
              <a:spcBef>
                <a:spcPts val="500"/>
              </a:spcBef>
              <a:spcAft>
                <a:spcPts val="800"/>
              </a:spcAft>
              <a:buClr>
                <a:srgbClr val="666666"/>
              </a:buClr>
              <a:buSzPct val="100000"/>
              <a:buFont typeface="Wingdings"/>
              <a:buChar char="§"/>
            </a:pPr>
            <a:r>
              <a:rPr lang="en" sz="1000">
                <a:solidFill>
                  <a:srgbClr val="666666"/>
                </a:solidFill>
                <a:highlight>
                  <a:srgbClr val="FFFFFF"/>
                </a:highlight>
                <a:latin typeface="Trebuchet MS"/>
                <a:ea typeface="Trebuchet MS"/>
                <a:cs typeface="Trebuchet MS"/>
                <a:sym typeface="Trebuchet MS"/>
              </a:rPr>
              <a:t>Service Stores for operational data</a:t>
            </a:r>
          </a:p>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38600"/>
              </a:lnSpc>
              <a:spcBef>
                <a:spcPts val="0"/>
              </a:spcBef>
              <a:buClr>
                <a:schemeClr val="dk2"/>
              </a:buClr>
              <a:buSzPct val="100000"/>
              <a:buFont typeface="Arial"/>
              <a:buNone/>
            </a:pPr>
            <a:r>
              <a:t/>
            </a:r>
            <a:endParaRPr/>
          </a:p>
          <a:p>
            <a:pPr lvl="0">
              <a:lnSpc>
                <a:spcPct val="138600"/>
              </a:lnSpc>
              <a:spcBef>
                <a:spcPts val="0"/>
              </a:spcBef>
              <a:buClr>
                <a:schemeClr val="dk2"/>
              </a:buClr>
              <a:buSzPct val="110000"/>
              <a:buFont typeface="Arial"/>
              <a:buNone/>
            </a:pPr>
            <a:r>
              <a:rPr b="1" lang="en" sz="1000">
                <a:solidFill>
                  <a:srgbClr val="666666"/>
                </a:solidFill>
                <a:highlight>
                  <a:srgbClr val="FFFFFF"/>
                </a:highlight>
                <a:latin typeface="Trebuchet MS"/>
                <a:ea typeface="Trebuchet MS"/>
                <a:cs typeface="Trebuchet MS"/>
                <a:sym typeface="Trebuchet MS"/>
              </a:rPr>
              <a:t>Service Sharding / Service Routing</a:t>
            </a:r>
          </a:p>
          <a:p>
            <a:pPr lvl="0">
              <a:lnSpc>
                <a:spcPct val="138600"/>
              </a:lnSpc>
              <a:spcBef>
                <a:spcPts val="0"/>
              </a:spcBef>
              <a:buClr>
                <a:schemeClr val="dk2"/>
              </a:buClr>
              <a:buSzPct val="110000"/>
              <a:buFont typeface="Arial"/>
              <a:buNone/>
            </a:pPr>
            <a:r>
              <a:t/>
            </a:r>
            <a:endParaRPr b="1"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rPr lang="en" sz="1000">
                <a:solidFill>
                  <a:srgbClr val="666666"/>
                </a:solidFill>
                <a:highlight>
                  <a:srgbClr val="FFFFFF"/>
                </a:highlight>
                <a:latin typeface="Trebuchet MS"/>
                <a:ea typeface="Trebuchet MS"/>
                <a:cs typeface="Trebuchet MS"/>
                <a:sym typeface="Trebuchet MS"/>
              </a:rPr>
              <a:t>Elasticity is achieved through leasing and sharding. A service server node owns service data for a period of time. All calls for that user’s data is made to that server. In front of a series of service servers is a service router. A service router could be an F5 (network load balancer) that maintains server/user affinity through an HTTP header. A service router could be a more complex entity that knows more about the problem domain and knows how to route calls to other back end services.</a:t>
            </a:r>
          </a:p>
          <a:p>
            <a:pPr lvl="0">
              <a:lnSpc>
                <a:spcPct val="1150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38600"/>
              </a:lnSpc>
              <a:spcBef>
                <a:spcPts val="0"/>
              </a:spcBef>
              <a:buClr>
                <a:schemeClr val="dk2"/>
              </a:buClr>
              <a:buSzPct val="100000"/>
              <a:buFont typeface="Arial"/>
              <a:buNone/>
            </a:pPr>
            <a:r>
              <a:t/>
            </a:r>
            <a:endParaRPr/>
          </a:p>
          <a:p>
            <a:pPr lvl="0">
              <a:lnSpc>
                <a:spcPct val="138600"/>
              </a:lnSpc>
              <a:spcBef>
                <a:spcPts val="0"/>
              </a:spcBef>
              <a:buClr>
                <a:schemeClr val="dk2"/>
              </a:buClr>
              <a:buSzPct val="110000"/>
              <a:buFont typeface="Arial"/>
              <a:buNone/>
            </a:pPr>
            <a:r>
              <a:rPr b="1" lang="en" sz="1000">
                <a:solidFill>
                  <a:srgbClr val="666666"/>
                </a:solidFill>
                <a:highlight>
                  <a:srgbClr val="FFFFFF"/>
                </a:highlight>
                <a:latin typeface="Trebuchet MS"/>
                <a:ea typeface="Trebuchet MS"/>
                <a:cs typeface="Trebuchet MS"/>
                <a:sym typeface="Trebuchet MS"/>
              </a:rPr>
              <a:t>Fault tolerance</a:t>
            </a:r>
          </a:p>
          <a:p>
            <a:pPr lvl="0">
              <a:lnSpc>
                <a:spcPct val="138600"/>
              </a:lnSpc>
              <a:spcBef>
                <a:spcPts val="0"/>
              </a:spcBef>
              <a:buClr>
                <a:schemeClr val="dk2"/>
              </a:buClr>
              <a:buSzPct val="110000"/>
              <a:buFont typeface="Arial"/>
              <a:buNone/>
            </a:pPr>
            <a:r>
              <a:t/>
            </a:r>
            <a:endParaRPr b="1"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rPr lang="en" sz="1000">
                <a:solidFill>
                  <a:srgbClr val="666666"/>
                </a:solidFill>
                <a:highlight>
                  <a:srgbClr val="FFFFFF"/>
                </a:highlight>
                <a:latin typeface="Trebuchet MS"/>
                <a:ea typeface="Trebuchet MS"/>
                <a:cs typeface="Trebuchet MS"/>
                <a:sym typeface="Trebuchet MS"/>
              </a:rPr>
              <a:t>The more important the data and the more replication and synchronization that needs to be done. The more important the data the more resources that are needed to ensure data safety.</a:t>
            </a:r>
          </a:p>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rPr lang="en" sz="1000">
                <a:solidFill>
                  <a:srgbClr val="666666"/>
                </a:solidFill>
                <a:highlight>
                  <a:srgbClr val="FFFFFF"/>
                </a:highlight>
                <a:latin typeface="Trebuchet MS"/>
                <a:ea typeface="Trebuchet MS"/>
                <a:cs typeface="Trebuchet MS"/>
                <a:sym typeface="Trebuchet MS"/>
              </a:rPr>
              <a:t>If a service node goes down, a service router can select another service node to do that work from the service discovery. The service data will be loaded in an async/data faulting/batch. If the service was sending updates to changes then no state is lost except the state that was not sent to the service store since the last update, and if you are streaming updates via for example Kafka to the service store this may equate to no data loss. The more important the state/data, the more synchronization that should be done when the data is modified. For example, the service store can send an async confirmation of a save, the service could enqueue a response to the client. The client or service tier could opt to add retry logic if it does not get a response from the server. You can also replicate calls to services. You can also create a local store and forward for important calls. </a:t>
            </a:r>
          </a:p>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rPr lang="en" sz="1000">
                <a:solidFill>
                  <a:srgbClr val="666666"/>
                </a:solidFill>
                <a:highlight>
                  <a:srgbClr val="FFFFFF"/>
                </a:highlight>
                <a:latin typeface="Trebuchet MS"/>
                <a:ea typeface="Trebuchet MS"/>
                <a:cs typeface="Trebuchet MS"/>
                <a:sym typeface="Trebuchet MS"/>
              </a:rPr>
              <a:t>Fault tolerance, service router and </a:t>
            </a:r>
            <a:r>
              <a:rPr b="1" lang="en" sz="1000" u="sng">
                <a:solidFill>
                  <a:srgbClr val="666666"/>
                </a:solidFill>
                <a:highlight>
                  <a:srgbClr val="FFFFFF"/>
                </a:highlight>
                <a:latin typeface="Trebuchet MS"/>
                <a:ea typeface="Trebuchet MS"/>
                <a:cs typeface="Trebuchet MS"/>
                <a:sym typeface="Trebuchet MS"/>
                <a:hlinkClick r:id="rId2"/>
              </a:rPr>
              <a:t>service discovery</a:t>
            </a:r>
            <a:r>
              <a:rPr lang="en" sz="1000">
                <a:solidFill>
                  <a:srgbClr val="666666"/>
                </a:solidFill>
                <a:highlight>
                  <a:srgbClr val="FFFFFF"/>
                </a:highlight>
                <a:latin typeface="Trebuchet MS"/>
                <a:ea typeface="Trebuchet MS"/>
                <a:cs typeface="Trebuchet MS"/>
                <a:sym typeface="Trebuchet MS"/>
              </a:rPr>
              <a:t> are essential to building a </a:t>
            </a:r>
            <a:r>
              <a:rPr b="1" lang="en" sz="1000" u="sng">
                <a:solidFill>
                  <a:srgbClr val="666666"/>
                </a:solidFill>
                <a:highlight>
                  <a:srgbClr val="FFFFFF"/>
                </a:highlight>
                <a:latin typeface="Trebuchet MS"/>
                <a:ea typeface="Trebuchet MS"/>
                <a:cs typeface="Trebuchet MS"/>
                <a:sym typeface="Trebuchet MS"/>
                <a:hlinkClick r:id="rId3"/>
              </a:rPr>
              <a:t>reactive Java microservices architecture</a:t>
            </a:r>
            <a:r>
              <a:rPr lang="en" sz="1000">
                <a:solidFill>
                  <a:srgbClr val="666666"/>
                </a:solidFill>
                <a:highlight>
                  <a:srgbClr val="FFFFFF"/>
                </a:highlight>
                <a:latin typeface="Trebuchet MS"/>
                <a:ea typeface="Trebuchet MS"/>
                <a:cs typeface="Trebuchet MS"/>
                <a:sym typeface="Trebuchet MS"/>
              </a:rPr>
              <a:t>.</a:t>
            </a:r>
          </a:p>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buClr>
                <a:schemeClr val="dk2"/>
              </a:buClr>
              <a:buSzPct val="100000"/>
              <a:buFont typeface="Arial"/>
              <a:buNone/>
            </a:pPr>
            <a:r>
              <a:t/>
            </a:r>
            <a:endParaRPr/>
          </a:p>
          <a:p>
            <a:pPr lvl="0">
              <a:lnSpc>
                <a:spcPct val="115000"/>
              </a:lnSpc>
              <a:spcBef>
                <a:spcPts val="0"/>
              </a:spcBef>
              <a:buClr>
                <a:schemeClr val="dk2"/>
              </a:buClr>
              <a:buSzPct val="55000"/>
              <a:buFont typeface="Arial"/>
              <a:buNone/>
            </a:pPr>
            <a:r>
              <a:rPr lang="en" sz="1950">
                <a:solidFill>
                  <a:srgbClr val="24355D"/>
                </a:solidFill>
                <a:highlight>
                  <a:srgbClr val="FFFFFF"/>
                </a:highlight>
                <a:latin typeface="Times New Roman"/>
                <a:ea typeface="Times New Roman"/>
                <a:cs typeface="Times New Roman"/>
                <a:sym typeface="Times New Roman"/>
              </a:rPr>
              <a:t>Data ownership</a:t>
            </a:r>
          </a:p>
          <a:p>
            <a:pPr lvl="0">
              <a:lnSpc>
                <a:spcPct val="138600"/>
              </a:lnSpc>
              <a:spcBef>
                <a:spcPts val="0"/>
              </a:spcBef>
              <a:buClr>
                <a:schemeClr val="dk2"/>
              </a:buClr>
              <a:buSzPct val="110000"/>
              <a:buFont typeface="Arial"/>
              <a:buNone/>
            </a:pPr>
            <a:r>
              <a:rPr lang="en" sz="1000">
                <a:solidFill>
                  <a:srgbClr val="666666"/>
                </a:solidFill>
                <a:highlight>
                  <a:srgbClr val="FFFFFF"/>
                </a:highlight>
                <a:latin typeface="Trebuchet MS"/>
                <a:ea typeface="Trebuchet MS"/>
                <a:cs typeface="Trebuchet MS"/>
                <a:sym typeface="Trebuchet MS"/>
              </a:rPr>
              <a:t>The more data you can have in-memory the faster your services can run. Not all use cases and data fit this model. Some exceptions can be made. The more important principle is data ownership. This principle comes from the canonical definition of microservices.</a:t>
            </a:r>
          </a:p>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rPr lang="en" sz="1000">
                <a:solidFill>
                  <a:srgbClr val="666666"/>
                </a:solidFill>
                <a:highlight>
                  <a:srgbClr val="FFFFFF"/>
                </a:highlight>
                <a:latin typeface="Trebuchet MS"/>
                <a:ea typeface="Trebuchet MS"/>
                <a:cs typeface="Trebuchet MS"/>
                <a:sym typeface="Trebuchet MS"/>
              </a:rPr>
              <a:t>In-memory is a means to an end. Mostly to facilitate non-blocking. The more important point is to have the service own the data instead of just being a view into shared data. The more important principle is the single writer principle and the avoidance of cache. </a:t>
            </a:r>
          </a:p>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rPr lang="en" sz="1000">
                <a:solidFill>
                  <a:srgbClr val="666666"/>
                </a:solidFill>
                <a:highlight>
                  <a:srgbClr val="FFFFFF"/>
                </a:highlight>
                <a:latin typeface="Trebuchet MS"/>
                <a:ea typeface="Trebuchet MS"/>
                <a:cs typeface="Trebuchet MS"/>
                <a:sym typeface="Trebuchet MS"/>
              </a:rPr>
              <a:t>Let's say that some data is historical data, and historical data rarely gets edited, but it does get edited. Then in this scenario it might make no sense at all to not load the historical data from a database and then update the database directly and skip the service store altogether since the usage is rare and unlikely to hamper the overall performance of the system. </a:t>
            </a:r>
          </a:p>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rPr lang="en" sz="1000">
                <a:solidFill>
                  <a:srgbClr val="666666"/>
                </a:solidFill>
                <a:highlight>
                  <a:srgbClr val="FFFFFF"/>
                </a:highlight>
                <a:latin typeface="Trebuchet MS"/>
                <a:ea typeface="Trebuchet MS"/>
                <a:cs typeface="Trebuchet MS"/>
                <a:sym typeface="Trebuchet MS"/>
              </a:rPr>
              <a:t>If size of the data is an issue remember that you can shard the services and you can also fault data into a service server in batches or streams. These two vectors should allow most if not all of the operational data to be loaded into memory and enable the single writer principle. Think of this as more of the Pareto principle. You don't need all. You just need the set of data in-memory that is going to give you the SLA that you need. All would be nice. But you can only have 20% of the data that is faulted in and still have a really fast system.</a:t>
            </a:r>
          </a:p>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rPr lang="en" sz="1000">
                <a:solidFill>
                  <a:srgbClr val="666666"/>
                </a:solidFill>
                <a:highlight>
                  <a:srgbClr val="FFFFFF"/>
                </a:highlight>
                <a:latin typeface="Trebuchet MS"/>
                <a:ea typeface="Trebuchet MS"/>
                <a:cs typeface="Trebuchet MS"/>
                <a:sym typeface="Trebuchet MS"/>
              </a:rPr>
              <a:t>A lease can be 1/2 hour, 8 hours, or some other period of time. Once the lease has expired which could be based on the last time that service data was used, then the data just waits in the service store. </a:t>
            </a:r>
          </a:p>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3" name="Shape 4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38600"/>
              </a:lnSpc>
              <a:spcBef>
                <a:spcPts val="0"/>
              </a:spcBef>
              <a:buClr>
                <a:schemeClr val="dk2"/>
              </a:buClr>
              <a:buSzPct val="100000"/>
              <a:buFont typeface="Arial"/>
              <a:buNone/>
            </a:pPr>
            <a:r>
              <a:t/>
            </a:r>
            <a:endParaRPr/>
          </a:p>
          <a:p>
            <a:pPr lvl="0">
              <a:lnSpc>
                <a:spcPct val="138600"/>
              </a:lnSpc>
              <a:spcBef>
                <a:spcPts val="0"/>
              </a:spcBef>
              <a:buClr>
                <a:schemeClr val="dk2"/>
              </a:buClr>
              <a:buSzPct val="110000"/>
              <a:buFont typeface="Arial"/>
              <a:buNone/>
            </a:pPr>
            <a:r>
              <a:rPr b="1" lang="en" sz="1000">
                <a:solidFill>
                  <a:srgbClr val="666666"/>
                </a:solidFill>
                <a:highlight>
                  <a:srgbClr val="FFFFFF"/>
                </a:highlight>
                <a:latin typeface="Trebuchet MS"/>
                <a:ea typeface="Trebuchet MS"/>
                <a:cs typeface="Trebuchet MS"/>
                <a:sym typeface="Trebuchet MS"/>
              </a:rPr>
              <a:t>Why Lease? Why not just own?</a:t>
            </a:r>
          </a:p>
          <a:p>
            <a:pPr lvl="0">
              <a:lnSpc>
                <a:spcPct val="138600"/>
              </a:lnSpc>
              <a:spcBef>
                <a:spcPts val="0"/>
              </a:spcBef>
              <a:buClr>
                <a:schemeClr val="dk2"/>
              </a:buClr>
              <a:buSzPct val="110000"/>
              <a:buFont typeface="Arial"/>
              <a:buNone/>
            </a:pPr>
            <a:r>
              <a:t/>
            </a:r>
            <a:endParaRPr b="1"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rPr lang="en" sz="1000">
                <a:solidFill>
                  <a:srgbClr val="666666"/>
                </a:solidFill>
                <a:highlight>
                  <a:srgbClr val="FFFFFF"/>
                </a:highlight>
                <a:latin typeface="Trebuchet MS"/>
                <a:ea typeface="Trebuchet MS"/>
                <a:cs typeface="Trebuchet MS"/>
                <a:sym typeface="Trebuchet MS"/>
              </a:rPr>
              <a:t>Why not just own data out right. Well you can if the service data is small enough. Leasing data provides a level of elasticity. This allows you to spin up more nodes assuming the nodes employ some sort of sharding. If you optimize and tune the data load from the </a:t>
            </a:r>
            <a:r>
              <a:rPr b="1" i="1" lang="en" sz="1000">
                <a:solidFill>
                  <a:srgbClr val="666666"/>
                </a:solidFill>
                <a:highlight>
                  <a:srgbClr val="FFFFFF"/>
                </a:highlight>
                <a:latin typeface="Trebuchet MS"/>
                <a:ea typeface="Trebuchet MS"/>
                <a:cs typeface="Trebuchet MS"/>
                <a:sym typeface="Trebuchet MS"/>
              </a:rPr>
              <a:t>service store</a:t>
            </a:r>
            <a:r>
              <a:rPr lang="en" sz="1000">
                <a:solidFill>
                  <a:srgbClr val="666666"/>
                </a:solidFill>
                <a:highlight>
                  <a:srgbClr val="FFFFFF"/>
                </a:highlight>
                <a:latin typeface="Trebuchet MS"/>
                <a:ea typeface="Trebuchet MS"/>
                <a:cs typeface="Trebuchet MS"/>
                <a:sym typeface="Trebuchet MS"/>
              </a:rPr>
              <a:t> to the service then loading users data becomes trivial and very performant. The faster and more trivial the data fault loading, the shorter you can lease the data and the more elastic your services are. In like manner services can save data periodically to the service store (or stream updates if needed) or even keep data in a fault tolerant local store (store and forward) and update the service store in batches to accommodate speed and throughput. Leasing data is not the same as getting data from the cache. In the lease model only one node can edit the data at any given time. Leasing usually employs a cache to evict data whose lease has expired. </a:t>
            </a:r>
          </a:p>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1" name="Shape 4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38600"/>
              </a:lnSpc>
              <a:spcBef>
                <a:spcPts val="0"/>
              </a:spcBef>
              <a:buClr>
                <a:schemeClr val="dk2"/>
              </a:buClr>
              <a:buSzPct val="110000"/>
              <a:buFont typeface="Arial"/>
              <a:buNone/>
            </a:pPr>
            <a:r>
              <a:rPr lang="en" sz="1000">
                <a:solidFill>
                  <a:srgbClr val="666666"/>
                </a:solidFill>
                <a:highlight>
                  <a:srgbClr val="FFFFFF"/>
                </a:highlight>
                <a:latin typeface="Trebuchet MS"/>
                <a:ea typeface="Trebuchet MS"/>
                <a:cs typeface="Trebuchet MS"/>
                <a:sym typeface="Trebuchet MS"/>
              </a:rPr>
              <a:t>The primary store for a high speed service system is a service store. A service store can treat the service data as opaque. A service store is not a database. A service store is not a cache either. A service store may also keep the data in-memory. The primary function of a service store is vending data quickly to services that are faulting data in. </a:t>
            </a:r>
          </a:p>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rPr lang="en" sz="1000">
                <a:solidFill>
                  <a:srgbClr val="666666"/>
                </a:solidFill>
                <a:highlight>
                  <a:srgbClr val="FFFFFF"/>
                </a:highlight>
                <a:latin typeface="Trebuchet MS"/>
                <a:ea typeface="Trebuchet MS"/>
                <a:cs typeface="Trebuchet MS"/>
                <a:sym typeface="Trebuchet MS"/>
              </a:rPr>
              <a:t>A services store also takes care of data replication for data safety and safe storage. A service store should be able to bulk save data (stream saves) and bulk load data (stream loads) to/from a service and to/from replicas. A service store like the service itself should never block. Responses are sent asynchronously. WebSocket or sockets are a great mechanisms to send responses from a service store to a given number of services. JSON or some form of binary JSON is a good transport and storage mechanism for a service store.</a:t>
            </a:r>
          </a:p>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rPr lang="en" sz="1000">
                <a:solidFill>
                  <a:srgbClr val="666666"/>
                </a:solidFill>
                <a:highlight>
                  <a:srgbClr val="FFFFFF"/>
                </a:highlight>
                <a:latin typeface="Trebuchet MS"/>
                <a:ea typeface="Trebuchet MS"/>
                <a:cs typeface="Trebuchet MS"/>
                <a:sym typeface="Trebuchet MS"/>
              </a:rPr>
              <a:t>Service stores are elastic and typically sharded but not as elastic as service servers. Service stores employ replication and synchronization to limit data loss. Service stores are special servers so the rest of your application can be elastic and more fault tolerant. It is typical to over provision service stores to allow for a particular span of growth. Adding new nodes and setting up replication is more deliberate than it is with services. The service store and the leasing model is what enables the services to be elastic.</a:t>
            </a:r>
          </a:p>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rPr lang="en" sz="1000">
                <a:solidFill>
                  <a:srgbClr val="666666"/>
                </a:solidFill>
                <a:highlight>
                  <a:srgbClr val="FFFFFF"/>
                </a:highlight>
                <a:latin typeface="Trebuchet MS"/>
                <a:ea typeface="Trebuchet MS"/>
                <a:cs typeface="Trebuchet MS"/>
                <a:sym typeface="Trebuchet MS"/>
              </a:rPr>
              <a:t>By special servers, we mean service store servers might use special hardware like disk level replication and servers which might employ additional monitoring. All service data saved to a service store should be saved in at least two servers. There is a certain level of replication that is expected. Service stores may also keep a transaction log so that others processes can follow the log and update databases for querying and reporting.</a:t>
            </a:r>
          </a:p>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rPr b="1" i="1" lang="en" sz="1000">
                <a:solidFill>
                  <a:srgbClr val="666666"/>
                </a:solidFill>
                <a:highlight>
                  <a:srgbClr val="FFFFFF"/>
                </a:highlight>
                <a:latin typeface="Trebuchet MS"/>
                <a:ea typeface="Trebuchet MS"/>
                <a:cs typeface="Trebuchet MS"/>
                <a:sym typeface="Trebuchet MS"/>
              </a:rPr>
              <a:t>In high-speed services, databases are only for reporting, long term storage, backup, etc.</a:t>
            </a:r>
            <a:r>
              <a:rPr lang="en" sz="1000">
                <a:solidFill>
                  <a:srgbClr val="666666"/>
                </a:solidFill>
                <a:highlight>
                  <a:srgbClr val="FFFFFF"/>
                </a:highlight>
                <a:latin typeface="Trebuchet MS"/>
                <a:ea typeface="Trebuchet MS"/>
                <a:cs typeface="Trebuchet MS"/>
                <a:sym typeface="Trebuchet MS"/>
              </a:rPr>
              <a:t> All operational data is kept and vended out of the service stores which maintain their own replication and backups for recovery. All modifications to data is done by services. Service stores typically use JSON or some other standard data format for long term storage for both the transaction logs for storage into secondary databases.</a:t>
            </a:r>
          </a:p>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rPr lang="en" sz="1000">
                <a:solidFill>
                  <a:srgbClr val="666666"/>
                </a:solidFill>
                <a:highlight>
                  <a:srgbClr val="FFFFFF"/>
                </a:highlight>
                <a:latin typeface="Trebuchet MS"/>
                <a:ea typeface="Trebuchet MS"/>
                <a:cs typeface="Trebuchet MS"/>
                <a:sym typeface="Trebuchet MS"/>
              </a:rPr>
              <a:t>A service store is the polar opposite of Big Data. A service store is just operational data. One could tail the transaction logs to create Big Data.</a:t>
            </a:r>
          </a:p>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8" name="Shape 4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4" name="Shape 4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38600"/>
              </a:lnSpc>
              <a:spcBef>
                <a:spcPts val="0"/>
              </a:spcBef>
              <a:buClr>
                <a:schemeClr val="dk2"/>
              </a:buClr>
              <a:buSzPct val="100000"/>
              <a:buFont typeface="Arial"/>
              <a:buNone/>
            </a:pPr>
            <a:r>
              <a:t/>
            </a:r>
            <a:endParaRPr/>
          </a:p>
          <a:p>
            <a:pPr lvl="0">
              <a:lnSpc>
                <a:spcPct val="138600"/>
              </a:lnSpc>
              <a:spcBef>
                <a:spcPts val="0"/>
              </a:spcBef>
              <a:buClr>
                <a:schemeClr val="dk2"/>
              </a:buClr>
              <a:buSzPct val="110000"/>
              <a:buFont typeface="Arial"/>
              <a:buNone/>
            </a:pPr>
            <a:r>
              <a:rPr b="1" lang="en" sz="1000">
                <a:solidFill>
                  <a:srgbClr val="888888"/>
                </a:solidFill>
                <a:highlight>
                  <a:srgbClr val="FFFFFF"/>
                </a:highlight>
                <a:latin typeface="Trebuchet MS"/>
                <a:ea typeface="Trebuchet MS"/>
                <a:cs typeface="Trebuchet MS"/>
                <a:sym typeface="Trebuchet MS"/>
                <a:hlinkClick r:id="rId2"/>
              </a:rPr>
              <a:t>To minimize complex synchronization code that can become a bottleneck one should employ some form of Active Objects pattern for stateful, high-speed services.</a:t>
            </a:r>
            <a:r>
              <a:rPr lang="en" sz="1000">
                <a:solidFill>
                  <a:srgbClr val="666666"/>
                </a:solidFill>
                <a:highlight>
                  <a:srgbClr val="FFFFFF"/>
                </a:highlight>
                <a:latin typeface="Trebuchet MS"/>
                <a:ea typeface="Trebuchet MS"/>
                <a:cs typeface="Trebuchet MS"/>
                <a:sym typeface="Trebuchet MS"/>
              </a:rPr>
              <a:t>  One could use an event bus system like Vertx or Node.js or an Actor system like Akka or GO channels or Python Twisted and build their own Active Object service system. Queues and messaging are essential if you want to handle back pressure and create reactive applications. Akka has a typed actor model which is very close to an Active Object model. </a:t>
            </a:r>
          </a:p>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rPr lang="en" sz="1000">
                <a:solidFill>
                  <a:srgbClr val="666666"/>
                </a:solidFill>
                <a:highlight>
                  <a:srgbClr val="FFFFFF"/>
                </a:highlight>
                <a:latin typeface="Trebuchet MS"/>
                <a:ea typeface="Trebuchet MS"/>
                <a:cs typeface="Trebuchet MS"/>
                <a:sym typeface="Trebuchet MS"/>
              </a:rPr>
              <a:t>The active object pattern separates method execution from method invocation for objects that each reside in their own thread of control (or in the case of QBit for a group of objects that are in the same thread of control).</a:t>
            </a:r>
          </a:p>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rPr lang="en" sz="1000">
                <a:solidFill>
                  <a:srgbClr val="666666"/>
                </a:solidFill>
                <a:highlight>
                  <a:srgbClr val="FFFFFF"/>
                </a:highlight>
                <a:latin typeface="Trebuchet MS"/>
                <a:ea typeface="Trebuchet MS"/>
                <a:cs typeface="Trebuchet MS"/>
                <a:sym typeface="Trebuchet MS"/>
              </a:rPr>
              <a:t>The goal of Active Objects is to introduce concurrency, by using asynchronous method invocation and a scheduler for handling requests. The scheduler could be a resumable thread draining a queue of method calls. This scheduler could also check to see if data needed for this call was already loaded into the system and fault data in from the service store into the running service before the call is made.</a:t>
            </a:r>
          </a:p>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rPr lang="en" sz="1000">
                <a:solidFill>
                  <a:srgbClr val="666666"/>
                </a:solidFill>
                <a:highlight>
                  <a:srgbClr val="FFFFFF"/>
                </a:highlight>
                <a:latin typeface="Trebuchet MS"/>
                <a:ea typeface="Trebuchet MS"/>
                <a:cs typeface="Trebuchet MS"/>
                <a:sym typeface="Trebuchet MS"/>
              </a:rPr>
              <a:t>The Active Object pattern consists of six elements:</a:t>
            </a:r>
          </a:p>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indent="-292100" lvl="0" marL="457200">
              <a:lnSpc>
                <a:spcPct val="115000"/>
              </a:lnSpc>
              <a:spcBef>
                <a:spcPts val="0"/>
              </a:spcBef>
              <a:spcAft>
                <a:spcPts val="300"/>
              </a:spcAft>
              <a:buClr>
                <a:srgbClr val="666666"/>
              </a:buClr>
              <a:buSzPct val="100000"/>
              <a:buFont typeface="Trebuchet MS"/>
              <a:buAutoNum type="arabicPeriod"/>
            </a:pPr>
            <a:r>
              <a:rPr lang="en" sz="1000">
                <a:solidFill>
                  <a:srgbClr val="666666"/>
                </a:solidFill>
                <a:highlight>
                  <a:srgbClr val="FFFFFF"/>
                </a:highlight>
                <a:latin typeface="Trebuchet MS"/>
                <a:ea typeface="Trebuchet MS"/>
                <a:cs typeface="Trebuchet MS"/>
                <a:sym typeface="Trebuchet MS"/>
              </a:rPr>
              <a:t>A client proxy to provide an interface for clients. The client proxy can be local (</a:t>
            </a:r>
            <a:r>
              <a:rPr b="1" lang="en" sz="1000">
                <a:solidFill>
                  <a:srgbClr val="888888"/>
                </a:solidFill>
                <a:highlight>
                  <a:srgbClr val="FFFFFF"/>
                </a:highlight>
                <a:latin typeface="Trebuchet MS"/>
                <a:ea typeface="Trebuchet MS"/>
                <a:cs typeface="Trebuchet MS"/>
                <a:sym typeface="Trebuchet MS"/>
                <a:hlinkClick r:id="rId3"/>
              </a:rPr>
              <a:t>local client proxy</a:t>
            </a:r>
            <a:r>
              <a:rPr lang="en" sz="1000">
                <a:solidFill>
                  <a:srgbClr val="666666"/>
                </a:solidFill>
                <a:highlight>
                  <a:srgbClr val="FFFFFF"/>
                </a:highlight>
                <a:latin typeface="Trebuchet MS"/>
                <a:ea typeface="Trebuchet MS"/>
                <a:cs typeface="Trebuchet MS"/>
                <a:sym typeface="Trebuchet MS"/>
              </a:rPr>
              <a:t>) or remote (</a:t>
            </a:r>
            <a:r>
              <a:rPr b="1" lang="en" sz="1000">
                <a:solidFill>
                  <a:srgbClr val="888888"/>
                </a:solidFill>
                <a:highlight>
                  <a:srgbClr val="FFFFFF"/>
                </a:highlight>
                <a:latin typeface="Trebuchet MS"/>
                <a:ea typeface="Trebuchet MS"/>
                <a:cs typeface="Trebuchet MS"/>
                <a:sym typeface="Trebuchet MS"/>
                <a:hlinkClick r:id="rId4"/>
              </a:rPr>
              <a:t>remote client proxy</a:t>
            </a:r>
            <a:r>
              <a:rPr lang="en" sz="1000">
                <a:solidFill>
                  <a:srgbClr val="666666"/>
                </a:solidFill>
                <a:highlight>
                  <a:srgbClr val="FFFFFF"/>
                </a:highlight>
                <a:latin typeface="Trebuchet MS"/>
                <a:ea typeface="Trebuchet MS"/>
                <a:cs typeface="Trebuchet MS"/>
                <a:sym typeface="Trebuchet MS"/>
              </a:rPr>
              <a:t>).</a:t>
            </a:r>
          </a:p>
          <a:p>
            <a:pPr indent="-292100" lvl="0" marL="457200">
              <a:lnSpc>
                <a:spcPct val="115000"/>
              </a:lnSpc>
              <a:spcBef>
                <a:spcPts val="0"/>
              </a:spcBef>
              <a:spcAft>
                <a:spcPts val="300"/>
              </a:spcAft>
              <a:buClr>
                <a:srgbClr val="666666"/>
              </a:buClr>
              <a:buSzPct val="100000"/>
              <a:buFont typeface="Trebuchet MS"/>
              <a:buAutoNum type="arabicPeriod"/>
            </a:pPr>
            <a:r>
              <a:rPr lang="en" sz="1000">
                <a:solidFill>
                  <a:srgbClr val="666666"/>
                </a:solidFill>
                <a:highlight>
                  <a:srgbClr val="FFFFFF"/>
                </a:highlight>
                <a:latin typeface="Trebuchet MS"/>
                <a:ea typeface="Trebuchet MS"/>
                <a:cs typeface="Trebuchet MS"/>
                <a:sym typeface="Trebuchet MS"/>
              </a:rPr>
              <a:t>An interface which defines the method request on an active object.</a:t>
            </a:r>
          </a:p>
          <a:p>
            <a:pPr indent="-292100" lvl="0" marL="457200">
              <a:lnSpc>
                <a:spcPct val="115000"/>
              </a:lnSpc>
              <a:spcBef>
                <a:spcPts val="0"/>
              </a:spcBef>
              <a:spcAft>
                <a:spcPts val="300"/>
              </a:spcAft>
              <a:buClr>
                <a:srgbClr val="666666"/>
              </a:buClr>
              <a:buSzPct val="100000"/>
              <a:buFont typeface="Trebuchet MS"/>
              <a:buAutoNum type="arabicPeriod"/>
            </a:pPr>
            <a:r>
              <a:rPr lang="en" sz="1000">
                <a:solidFill>
                  <a:srgbClr val="666666"/>
                </a:solidFill>
                <a:highlight>
                  <a:srgbClr val="FFFFFF"/>
                </a:highlight>
                <a:latin typeface="Trebuchet MS"/>
                <a:ea typeface="Trebuchet MS"/>
                <a:cs typeface="Trebuchet MS"/>
                <a:sym typeface="Trebuchet MS"/>
              </a:rPr>
              <a:t>A queue of pending method requests from clients.</a:t>
            </a:r>
          </a:p>
          <a:p>
            <a:pPr indent="-292100" lvl="0" marL="457200">
              <a:lnSpc>
                <a:spcPct val="115000"/>
              </a:lnSpc>
              <a:spcBef>
                <a:spcPts val="0"/>
              </a:spcBef>
              <a:spcAft>
                <a:spcPts val="300"/>
              </a:spcAft>
              <a:buClr>
                <a:srgbClr val="666666"/>
              </a:buClr>
              <a:buSzPct val="100000"/>
              <a:buFont typeface="Trebuchet MS"/>
              <a:buAutoNum type="arabicPeriod"/>
            </a:pPr>
            <a:r>
              <a:rPr lang="en" sz="1000">
                <a:solidFill>
                  <a:srgbClr val="666666"/>
                </a:solidFill>
                <a:highlight>
                  <a:srgbClr val="FFFFFF"/>
                </a:highlight>
                <a:latin typeface="Trebuchet MS"/>
                <a:ea typeface="Trebuchet MS"/>
                <a:cs typeface="Trebuchet MS"/>
                <a:sym typeface="Trebuchet MS"/>
              </a:rPr>
              <a:t>A scheduler, which decides which request to execute next which could for example delay invocation until service data if faulted in or which could reorder method calls based on priority or which could work with several related services from one scheduler allowing said services to make local non-enqueued calls to each other.</a:t>
            </a:r>
          </a:p>
          <a:p>
            <a:pPr indent="-292100" lvl="0" marL="457200">
              <a:lnSpc>
                <a:spcPct val="115000"/>
              </a:lnSpc>
              <a:spcBef>
                <a:spcPts val="0"/>
              </a:spcBef>
              <a:spcAft>
                <a:spcPts val="300"/>
              </a:spcAft>
              <a:buClr>
                <a:srgbClr val="666666"/>
              </a:buClr>
              <a:buSzPct val="100000"/>
              <a:buFont typeface="Trebuchet MS"/>
              <a:buAutoNum type="arabicPeriod"/>
            </a:pPr>
            <a:r>
              <a:rPr lang="en" sz="1000">
                <a:solidFill>
                  <a:srgbClr val="666666"/>
                </a:solidFill>
                <a:highlight>
                  <a:srgbClr val="FFFFFF"/>
                </a:highlight>
                <a:latin typeface="Trebuchet MS"/>
                <a:ea typeface="Trebuchet MS"/>
                <a:cs typeface="Trebuchet MS"/>
                <a:sym typeface="Trebuchet MS"/>
              </a:rPr>
              <a:t>The implementation of the active object methods. Contains your code.</a:t>
            </a:r>
          </a:p>
          <a:p>
            <a:pPr indent="-292100" lvl="0" marL="457200">
              <a:lnSpc>
                <a:spcPct val="115000"/>
              </a:lnSpc>
              <a:spcBef>
                <a:spcPts val="0"/>
              </a:spcBef>
              <a:spcAft>
                <a:spcPts val="300"/>
              </a:spcAft>
              <a:buClr>
                <a:srgbClr val="666666"/>
              </a:buClr>
              <a:buSzPct val="100000"/>
              <a:buFont typeface="Trebuchet MS"/>
              <a:buAutoNum type="arabicPeriod"/>
            </a:pPr>
            <a:r>
              <a:rPr lang="en" sz="1000">
                <a:solidFill>
                  <a:srgbClr val="666666"/>
                </a:solidFill>
                <a:highlight>
                  <a:srgbClr val="FFFFFF"/>
                </a:highlight>
                <a:latin typeface="Trebuchet MS"/>
                <a:ea typeface="Trebuchet MS"/>
                <a:cs typeface="Trebuchet MS"/>
                <a:sym typeface="Trebuchet MS"/>
              </a:rPr>
              <a:t>A </a:t>
            </a:r>
            <a:r>
              <a:rPr b="1" lang="en" sz="1000">
                <a:solidFill>
                  <a:srgbClr val="888888"/>
                </a:solidFill>
                <a:highlight>
                  <a:srgbClr val="FFFFFF"/>
                </a:highlight>
                <a:latin typeface="Trebuchet MS"/>
                <a:ea typeface="Trebuchet MS"/>
                <a:cs typeface="Trebuchet MS"/>
                <a:sym typeface="Trebuchet MS"/>
                <a:hlinkClick r:id="rId5"/>
              </a:rPr>
              <a:t>service callback</a:t>
            </a:r>
            <a:r>
              <a:rPr lang="en" sz="1000">
                <a:solidFill>
                  <a:srgbClr val="666666"/>
                </a:solidFill>
                <a:highlight>
                  <a:srgbClr val="FFFFFF"/>
                </a:highlight>
                <a:latin typeface="Trebuchet MS"/>
                <a:ea typeface="Trebuchet MS"/>
                <a:cs typeface="Trebuchet MS"/>
                <a:sym typeface="Trebuchet MS"/>
              </a:rPr>
              <a:t> for the client to receive the result.</a:t>
            </a:r>
          </a:p>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rPr lang="en" sz="1000">
                <a:solidFill>
                  <a:srgbClr val="666666"/>
                </a:solidFill>
                <a:highlight>
                  <a:srgbClr val="FFFFFF"/>
                </a:highlight>
                <a:latin typeface="Trebuchet MS"/>
                <a:ea typeface="Trebuchet MS"/>
                <a:cs typeface="Trebuchet MS"/>
                <a:sym typeface="Trebuchet MS"/>
              </a:rPr>
              <a:t>The Active Object pattern consists of six elements:</a:t>
            </a:r>
          </a:p>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indent="-292100" lvl="0" marL="457200">
              <a:lnSpc>
                <a:spcPct val="115000"/>
              </a:lnSpc>
              <a:spcBef>
                <a:spcPts val="0"/>
              </a:spcBef>
              <a:spcAft>
                <a:spcPts val="300"/>
              </a:spcAft>
              <a:buClr>
                <a:srgbClr val="666666"/>
              </a:buClr>
              <a:buSzPct val="100000"/>
              <a:buFont typeface="Trebuchet MS"/>
              <a:buAutoNum type="arabicPeriod"/>
            </a:pPr>
            <a:r>
              <a:rPr lang="en" sz="1000">
                <a:solidFill>
                  <a:srgbClr val="666666"/>
                </a:solidFill>
                <a:highlight>
                  <a:srgbClr val="FFFFFF"/>
                </a:highlight>
                <a:latin typeface="Trebuchet MS"/>
                <a:ea typeface="Trebuchet MS"/>
                <a:cs typeface="Trebuchet MS"/>
                <a:sym typeface="Trebuchet MS"/>
              </a:rPr>
              <a:t>A client proxy to provide an interface for clients. The client proxy can be local (</a:t>
            </a:r>
            <a:r>
              <a:rPr b="1" lang="en" sz="1000">
                <a:solidFill>
                  <a:srgbClr val="888888"/>
                </a:solidFill>
                <a:highlight>
                  <a:srgbClr val="FFFFFF"/>
                </a:highlight>
                <a:latin typeface="Trebuchet MS"/>
                <a:ea typeface="Trebuchet MS"/>
                <a:cs typeface="Trebuchet MS"/>
                <a:sym typeface="Trebuchet MS"/>
                <a:hlinkClick r:id="rId2"/>
              </a:rPr>
              <a:t>local client proxy</a:t>
            </a:r>
            <a:r>
              <a:rPr lang="en" sz="1000">
                <a:solidFill>
                  <a:srgbClr val="666666"/>
                </a:solidFill>
                <a:highlight>
                  <a:srgbClr val="FFFFFF"/>
                </a:highlight>
                <a:latin typeface="Trebuchet MS"/>
                <a:ea typeface="Trebuchet MS"/>
                <a:cs typeface="Trebuchet MS"/>
                <a:sym typeface="Trebuchet MS"/>
              </a:rPr>
              <a:t>) or remote (</a:t>
            </a:r>
            <a:r>
              <a:rPr b="1" lang="en" sz="1000">
                <a:solidFill>
                  <a:srgbClr val="888888"/>
                </a:solidFill>
                <a:highlight>
                  <a:srgbClr val="FFFFFF"/>
                </a:highlight>
                <a:latin typeface="Trebuchet MS"/>
                <a:ea typeface="Trebuchet MS"/>
                <a:cs typeface="Trebuchet MS"/>
                <a:sym typeface="Trebuchet MS"/>
                <a:hlinkClick r:id="rId3"/>
              </a:rPr>
              <a:t>remote client proxy</a:t>
            </a:r>
            <a:r>
              <a:rPr lang="en" sz="1000">
                <a:solidFill>
                  <a:srgbClr val="666666"/>
                </a:solidFill>
                <a:highlight>
                  <a:srgbClr val="FFFFFF"/>
                </a:highlight>
                <a:latin typeface="Trebuchet MS"/>
                <a:ea typeface="Trebuchet MS"/>
                <a:cs typeface="Trebuchet MS"/>
                <a:sym typeface="Trebuchet MS"/>
              </a:rPr>
              <a:t>).</a:t>
            </a:r>
          </a:p>
          <a:p>
            <a:pPr indent="-292100" lvl="0" marL="457200">
              <a:lnSpc>
                <a:spcPct val="115000"/>
              </a:lnSpc>
              <a:spcBef>
                <a:spcPts val="0"/>
              </a:spcBef>
              <a:spcAft>
                <a:spcPts val="300"/>
              </a:spcAft>
              <a:buClr>
                <a:srgbClr val="666666"/>
              </a:buClr>
              <a:buSzPct val="100000"/>
              <a:buFont typeface="Trebuchet MS"/>
              <a:buAutoNum type="arabicPeriod"/>
            </a:pPr>
            <a:r>
              <a:rPr lang="en" sz="1000">
                <a:solidFill>
                  <a:srgbClr val="666666"/>
                </a:solidFill>
                <a:highlight>
                  <a:srgbClr val="FFFFFF"/>
                </a:highlight>
                <a:latin typeface="Trebuchet MS"/>
                <a:ea typeface="Trebuchet MS"/>
                <a:cs typeface="Trebuchet MS"/>
                <a:sym typeface="Trebuchet MS"/>
              </a:rPr>
              <a:t>An interface which defines the method request on an active object.</a:t>
            </a:r>
          </a:p>
          <a:p>
            <a:pPr indent="-292100" lvl="0" marL="457200">
              <a:lnSpc>
                <a:spcPct val="115000"/>
              </a:lnSpc>
              <a:spcBef>
                <a:spcPts val="0"/>
              </a:spcBef>
              <a:spcAft>
                <a:spcPts val="300"/>
              </a:spcAft>
              <a:buClr>
                <a:srgbClr val="666666"/>
              </a:buClr>
              <a:buSzPct val="100000"/>
              <a:buFont typeface="Trebuchet MS"/>
              <a:buAutoNum type="arabicPeriod"/>
            </a:pPr>
            <a:r>
              <a:rPr lang="en" sz="1000">
                <a:solidFill>
                  <a:srgbClr val="666666"/>
                </a:solidFill>
                <a:highlight>
                  <a:srgbClr val="FFFFFF"/>
                </a:highlight>
                <a:latin typeface="Trebuchet MS"/>
                <a:ea typeface="Trebuchet MS"/>
                <a:cs typeface="Trebuchet MS"/>
                <a:sym typeface="Trebuchet MS"/>
              </a:rPr>
              <a:t>A queue of pending method requests from clients.</a:t>
            </a:r>
          </a:p>
          <a:p>
            <a:pPr indent="-292100" lvl="0" marL="457200">
              <a:lnSpc>
                <a:spcPct val="115000"/>
              </a:lnSpc>
              <a:spcBef>
                <a:spcPts val="0"/>
              </a:spcBef>
              <a:spcAft>
                <a:spcPts val="300"/>
              </a:spcAft>
              <a:buClr>
                <a:srgbClr val="666666"/>
              </a:buClr>
              <a:buSzPct val="100000"/>
              <a:buFont typeface="Trebuchet MS"/>
              <a:buAutoNum type="arabicPeriod"/>
            </a:pPr>
            <a:r>
              <a:rPr lang="en" sz="1000">
                <a:solidFill>
                  <a:srgbClr val="666666"/>
                </a:solidFill>
                <a:highlight>
                  <a:srgbClr val="FFFFFF"/>
                </a:highlight>
                <a:latin typeface="Trebuchet MS"/>
                <a:ea typeface="Trebuchet MS"/>
                <a:cs typeface="Trebuchet MS"/>
                <a:sym typeface="Trebuchet MS"/>
              </a:rPr>
              <a:t>A scheduler, which decides which request to execute next which could for example delay invocation until service data if faulted in or which could reorder method calls based on priority or which could work with several related services from one scheduler allowing said services to make local non-enqueued calls to each other.</a:t>
            </a:r>
          </a:p>
          <a:p>
            <a:pPr indent="-292100" lvl="0" marL="457200">
              <a:lnSpc>
                <a:spcPct val="115000"/>
              </a:lnSpc>
              <a:spcBef>
                <a:spcPts val="0"/>
              </a:spcBef>
              <a:spcAft>
                <a:spcPts val="300"/>
              </a:spcAft>
              <a:buClr>
                <a:srgbClr val="666666"/>
              </a:buClr>
              <a:buSzPct val="100000"/>
              <a:buFont typeface="Trebuchet MS"/>
              <a:buAutoNum type="arabicPeriod"/>
            </a:pPr>
            <a:r>
              <a:rPr lang="en" sz="1000">
                <a:solidFill>
                  <a:srgbClr val="666666"/>
                </a:solidFill>
                <a:highlight>
                  <a:srgbClr val="FFFFFF"/>
                </a:highlight>
                <a:latin typeface="Trebuchet MS"/>
                <a:ea typeface="Trebuchet MS"/>
                <a:cs typeface="Trebuchet MS"/>
                <a:sym typeface="Trebuchet MS"/>
              </a:rPr>
              <a:t>The implementation of the active object methods. Contains your code.</a:t>
            </a:r>
          </a:p>
          <a:p>
            <a:pPr indent="-292100" lvl="0" marL="457200">
              <a:lnSpc>
                <a:spcPct val="115000"/>
              </a:lnSpc>
              <a:spcBef>
                <a:spcPts val="0"/>
              </a:spcBef>
              <a:spcAft>
                <a:spcPts val="300"/>
              </a:spcAft>
              <a:buClr>
                <a:srgbClr val="666666"/>
              </a:buClr>
              <a:buSzPct val="100000"/>
              <a:buFont typeface="Trebuchet MS"/>
              <a:buAutoNum type="arabicPeriod"/>
            </a:pPr>
            <a:r>
              <a:rPr lang="en" sz="1000">
                <a:solidFill>
                  <a:srgbClr val="666666"/>
                </a:solidFill>
                <a:highlight>
                  <a:srgbClr val="FFFFFF"/>
                </a:highlight>
                <a:latin typeface="Trebuchet MS"/>
                <a:ea typeface="Trebuchet MS"/>
                <a:cs typeface="Trebuchet MS"/>
                <a:sym typeface="Trebuchet MS"/>
              </a:rPr>
              <a:t>A </a:t>
            </a:r>
            <a:r>
              <a:rPr b="1" lang="en" sz="1000">
                <a:solidFill>
                  <a:srgbClr val="888888"/>
                </a:solidFill>
                <a:highlight>
                  <a:srgbClr val="FFFFFF"/>
                </a:highlight>
                <a:latin typeface="Trebuchet MS"/>
                <a:ea typeface="Trebuchet MS"/>
                <a:cs typeface="Trebuchet MS"/>
                <a:sym typeface="Trebuchet MS"/>
                <a:hlinkClick r:id="rId4"/>
              </a:rPr>
              <a:t>service callback</a:t>
            </a:r>
            <a:r>
              <a:rPr lang="en" sz="1000">
                <a:solidFill>
                  <a:srgbClr val="666666"/>
                </a:solidFill>
                <a:highlight>
                  <a:srgbClr val="FFFFFF"/>
                </a:highlight>
                <a:latin typeface="Trebuchet MS"/>
                <a:ea typeface="Trebuchet MS"/>
                <a:cs typeface="Trebuchet MS"/>
                <a:sym typeface="Trebuchet MS"/>
              </a:rPr>
              <a:t> for the client to receive the result.</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8" name="Shape 4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2" name="Shape 442"/>
        <p:cNvGrpSpPr/>
        <p:nvPr/>
      </p:nvGrpSpPr>
      <p:grpSpPr>
        <a:xfrm>
          <a:off x="0" y="0"/>
          <a:ext cx="0" cy="0"/>
          <a:chOff x="0" y="0"/>
          <a:chExt cx="0" cy="0"/>
        </a:xfrm>
      </p:grpSpPr>
      <p:sp>
        <p:nvSpPr>
          <p:cNvPr id="443" name="Shape 4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4" name="Shape 4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asfasd</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2" name="Shape 4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9" name="Shape 4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38600"/>
              </a:lnSpc>
              <a:spcBef>
                <a:spcPts val="0"/>
              </a:spcBef>
              <a:buClr>
                <a:schemeClr val="dk2"/>
              </a:buClr>
              <a:buSzPct val="100000"/>
              <a:buFont typeface="Arial"/>
              <a:buNone/>
            </a:pPr>
            <a:r>
              <a:t/>
            </a:r>
            <a:endParaRPr/>
          </a:p>
          <a:p>
            <a:pPr lvl="0">
              <a:lnSpc>
                <a:spcPct val="138600"/>
              </a:lnSpc>
              <a:spcBef>
                <a:spcPts val="0"/>
              </a:spcBef>
              <a:buClr>
                <a:schemeClr val="dk2"/>
              </a:buClr>
              <a:buSzPct val="110000"/>
              <a:buFont typeface="Arial"/>
              <a:buNone/>
            </a:pPr>
            <a:r>
              <a:rPr lang="en" sz="1000">
                <a:solidFill>
                  <a:srgbClr val="666666"/>
                </a:solidFill>
                <a:highlight>
                  <a:srgbClr val="FFFFFF"/>
                </a:highlight>
                <a:latin typeface="Trebuchet MS"/>
                <a:ea typeface="Trebuchet MS"/>
                <a:cs typeface="Trebuchet MS"/>
                <a:sym typeface="Trebuchet MS"/>
              </a:rPr>
              <a:t>High speed services have the following attributes:</a:t>
            </a:r>
          </a:p>
          <a:p>
            <a:pPr indent="-292100" lvl="0" marL="457200">
              <a:lnSpc>
                <a:spcPct val="140000"/>
              </a:lnSpc>
              <a:spcBef>
                <a:spcPts val="500"/>
              </a:spcBef>
              <a:spcAft>
                <a:spcPts val="800"/>
              </a:spcAft>
              <a:buClr>
                <a:srgbClr val="666666"/>
              </a:buClr>
              <a:buSzPct val="100000"/>
              <a:buFont typeface="Wingdings"/>
              <a:buChar char="§"/>
            </a:pPr>
            <a:r>
              <a:rPr lang="en" sz="1000">
                <a:solidFill>
                  <a:srgbClr val="666666"/>
                </a:solidFill>
                <a:highlight>
                  <a:srgbClr val="FFFFFF"/>
                </a:highlight>
                <a:latin typeface="Trebuchet MS"/>
                <a:ea typeface="Trebuchet MS"/>
                <a:cs typeface="Trebuchet MS"/>
                <a:sym typeface="Trebuchet MS"/>
              </a:rPr>
              <a:t>High speed services are in-memory services</a:t>
            </a:r>
          </a:p>
          <a:p>
            <a:pPr indent="-292100" lvl="0" marL="457200">
              <a:lnSpc>
                <a:spcPct val="140000"/>
              </a:lnSpc>
              <a:spcBef>
                <a:spcPts val="500"/>
              </a:spcBef>
              <a:spcAft>
                <a:spcPts val="800"/>
              </a:spcAft>
              <a:buClr>
                <a:srgbClr val="666666"/>
              </a:buClr>
              <a:buSzPct val="100000"/>
              <a:buFont typeface="Wingdings"/>
              <a:buChar char="§"/>
            </a:pPr>
            <a:r>
              <a:rPr lang="en" sz="1000">
                <a:solidFill>
                  <a:srgbClr val="666666"/>
                </a:solidFill>
                <a:highlight>
                  <a:srgbClr val="FFFFFF"/>
                </a:highlight>
                <a:latin typeface="Trebuchet MS"/>
                <a:ea typeface="Trebuchet MS"/>
                <a:cs typeface="Trebuchet MS"/>
                <a:sym typeface="Trebuchet MS"/>
              </a:rPr>
              <a:t>High speed services do not block</a:t>
            </a:r>
          </a:p>
          <a:p>
            <a:pPr indent="-292100" lvl="0" marL="457200">
              <a:lnSpc>
                <a:spcPct val="140000"/>
              </a:lnSpc>
              <a:spcBef>
                <a:spcPts val="500"/>
              </a:spcBef>
              <a:spcAft>
                <a:spcPts val="800"/>
              </a:spcAft>
              <a:buClr>
                <a:srgbClr val="666666"/>
              </a:buClr>
              <a:buSzPct val="100000"/>
              <a:buFont typeface="Wingdings"/>
              <a:buChar char="§"/>
            </a:pPr>
            <a:r>
              <a:rPr lang="en" sz="1000">
                <a:solidFill>
                  <a:srgbClr val="666666"/>
                </a:solidFill>
                <a:highlight>
                  <a:srgbClr val="FFFFFF"/>
                </a:highlight>
                <a:latin typeface="Trebuchet MS"/>
                <a:ea typeface="Trebuchet MS"/>
                <a:cs typeface="Trebuchet MS"/>
                <a:sym typeface="Trebuchet MS"/>
              </a:rPr>
              <a:t>High speed services own their data</a:t>
            </a:r>
          </a:p>
          <a:p>
            <a:pPr indent="-292100" lvl="0" marL="457200">
              <a:lnSpc>
                <a:spcPct val="140000"/>
              </a:lnSpc>
              <a:spcBef>
                <a:spcPts val="500"/>
              </a:spcBef>
              <a:spcAft>
                <a:spcPts val="800"/>
              </a:spcAft>
              <a:buClr>
                <a:srgbClr val="666666"/>
              </a:buClr>
              <a:buSzPct val="100000"/>
              <a:buFont typeface="Wingdings"/>
              <a:buChar char="§"/>
            </a:pPr>
            <a:r>
              <a:rPr lang="en" sz="1000">
                <a:solidFill>
                  <a:srgbClr val="666666"/>
                </a:solidFill>
                <a:highlight>
                  <a:srgbClr val="FFFFFF"/>
                </a:highlight>
                <a:latin typeface="Trebuchet MS"/>
                <a:ea typeface="Trebuchet MS"/>
                <a:cs typeface="Trebuchet MS"/>
                <a:sym typeface="Trebuchet MS"/>
              </a:rPr>
              <a:t>Scale out involves sharding services</a:t>
            </a:r>
          </a:p>
          <a:p>
            <a:pPr indent="-292100" lvl="0" marL="457200" rtl="0">
              <a:lnSpc>
                <a:spcPct val="140000"/>
              </a:lnSpc>
              <a:spcBef>
                <a:spcPts val="500"/>
              </a:spcBef>
              <a:spcAft>
                <a:spcPts val="800"/>
              </a:spcAft>
              <a:buClr>
                <a:srgbClr val="666666"/>
              </a:buClr>
              <a:buSzPct val="100000"/>
              <a:buFont typeface="Wingdings"/>
              <a:buChar char="§"/>
            </a:pPr>
            <a:r>
              <a:rPr lang="en" sz="1000">
                <a:solidFill>
                  <a:srgbClr val="666666"/>
                </a:solidFill>
                <a:highlight>
                  <a:srgbClr val="FFFFFF"/>
                </a:highlight>
                <a:latin typeface="Trebuchet MS"/>
                <a:ea typeface="Trebuchet MS"/>
                <a:cs typeface="Trebuchet MS"/>
                <a:sym typeface="Trebuchet MS"/>
              </a:rPr>
              <a:t>Reliability is achieved by replicating service stores</a:t>
            </a:r>
          </a:p>
          <a:p>
            <a:pPr indent="-292100" lvl="0" marL="457200" rtl="0">
              <a:lnSpc>
                <a:spcPct val="140000"/>
              </a:lnSpc>
              <a:spcBef>
                <a:spcPts val="500"/>
              </a:spcBef>
              <a:spcAft>
                <a:spcPts val="800"/>
              </a:spcAft>
              <a:buClr>
                <a:srgbClr val="666666"/>
              </a:buClr>
              <a:buSzPct val="100000"/>
              <a:buFont typeface="Wingdings"/>
              <a:buChar char="§"/>
            </a:pPr>
            <a:r>
              <a:rPr lang="en" sz="1000">
                <a:solidFill>
                  <a:srgbClr val="666666"/>
                </a:solidFill>
                <a:highlight>
                  <a:srgbClr val="FFFFFF"/>
                </a:highlight>
                <a:latin typeface="Trebuchet MS"/>
                <a:ea typeface="Trebuchet MS"/>
                <a:cs typeface="Trebuchet MS"/>
                <a:sym typeface="Trebuchet MS"/>
              </a:rPr>
              <a:t>Calls to other services and service stores are streamed</a:t>
            </a:r>
          </a:p>
          <a:p>
            <a:pPr indent="-292100" lvl="0" marL="457200" rtl="0">
              <a:lnSpc>
                <a:spcPct val="140000"/>
              </a:lnSpc>
              <a:spcBef>
                <a:spcPts val="500"/>
              </a:spcBef>
              <a:spcAft>
                <a:spcPts val="800"/>
              </a:spcAft>
              <a:buClr>
                <a:srgbClr val="666666"/>
              </a:buClr>
              <a:buSzPct val="100000"/>
              <a:buFont typeface="Wingdings"/>
              <a:buChar char="§"/>
            </a:pPr>
            <a:r>
              <a:rPr lang="en" sz="1000">
                <a:solidFill>
                  <a:srgbClr val="666666"/>
                </a:solidFill>
                <a:highlight>
                  <a:srgbClr val="FFFFFF"/>
                </a:highlight>
                <a:latin typeface="Trebuchet MS"/>
                <a:ea typeface="Trebuchet MS"/>
                <a:cs typeface="Trebuchet MS"/>
                <a:sym typeface="Trebuchet MS"/>
              </a:rPr>
              <a:t>Bulkheads - errors within one service do not escalate to other services. No cascading failures. Opportunity to recover or continue in deprecated mode or both.</a:t>
            </a:r>
          </a:p>
          <a:p>
            <a:pPr indent="-292100" lvl="0" marL="457200" rtl="0">
              <a:lnSpc>
                <a:spcPct val="140000"/>
              </a:lnSpc>
              <a:spcBef>
                <a:spcPts val="500"/>
              </a:spcBef>
              <a:spcAft>
                <a:spcPts val="800"/>
              </a:spcAft>
              <a:buClr>
                <a:srgbClr val="666666"/>
              </a:buClr>
              <a:buSzPct val="100000"/>
              <a:buFont typeface="Wingdings"/>
              <a:buChar char="§"/>
            </a:pPr>
            <a:r>
              <a:rPr lang="en" sz="1000">
                <a:solidFill>
                  <a:srgbClr val="666666"/>
                </a:solidFill>
                <a:highlight>
                  <a:srgbClr val="FFFFFF"/>
                </a:highlight>
                <a:latin typeface="Trebuchet MS"/>
                <a:ea typeface="Trebuchet MS"/>
                <a:cs typeface="Trebuchet MS"/>
                <a:sym typeface="Trebuchet MS"/>
              </a:rPr>
              <a:t>Handle back pressure</a:t>
            </a:r>
          </a:p>
          <a:p>
            <a:pPr lvl="0" rtl="0">
              <a:lnSpc>
                <a:spcPct val="138600"/>
              </a:lnSpc>
              <a:spcBef>
                <a:spcPts val="0"/>
              </a:spcBef>
              <a:buNone/>
            </a:pPr>
            <a:r>
              <a:t/>
            </a:r>
            <a:endParaRPr sz="1000">
              <a:solidFill>
                <a:srgbClr val="666666"/>
              </a:solidFill>
              <a:highlight>
                <a:srgbClr val="FFFFFF"/>
              </a:highlight>
              <a:latin typeface="Trebuchet MS"/>
              <a:ea typeface="Trebuchet MS"/>
              <a:cs typeface="Trebuchet MS"/>
              <a:sym typeface="Trebuchet MS"/>
            </a:endParaRPr>
          </a:p>
          <a:p>
            <a:pPr lvl="0" rtl="0">
              <a:lnSpc>
                <a:spcPct val="138600"/>
              </a:lnSpc>
              <a:spcBef>
                <a:spcPts val="0"/>
              </a:spcBef>
              <a:buNone/>
            </a:pPr>
            <a:r>
              <a:rPr lang="en" sz="1000">
                <a:solidFill>
                  <a:srgbClr val="666666"/>
                </a:solidFill>
                <a:highlight>
                  <a:srgbClr val="FFFFFF"/>
                </a:highlight>
                <a:latin typeface="Trebuchet MS"/>
                <a:ea typeface="Trebuchet MS"/>
                <a:cs typeface="Trebuchet MS"/>
                <a:sym typeface="Trebuchet MS"/>
              </a:rPr>
              <a:t>An in-memory service is a service that runs in-memory. An in-memory services is non-blocking. An in-memory service can load its data from a central data store. In-memory services can load data it owns asynchronously and does not block. It continues to service other requests while the data is loading. It streams in data from its service store whenever leased data is not found, i.e., it faults the data into the services in streams. </a:t>
            </a:r>
          </a:p>
          <a:p>
            <a:pPr lvl="0" rtl="0">
              <a:lnSpc>
                <a:spcPct val="138600"/>
              </a:lnSpc>
              <a:spcBef>
                <a:spcPts val="0"/>
              </a:spcBef>
              <a:buNone/>
            </a:pPr>
            <a:r>
              <a:t/>
            </a:r>
            <a:endParaRPr sz="1000">
              <a:solidFill>
                <a:srgbClr val="666666"/>
              </a:solidFill>
              <a:highlight>
                <a:srgbClr val="FFFFFF"/>
              </a:highlight>
              <a:latin typeface="Trebuchet MS"/>
              <a:ea typeface="Trebuchet MS"/>
              <a:cs typeface="Trebuchet MS"/>
              <a:sym typeface="Trebuchet MS"/>
            </a:endParaRPr>
          </a:p>
          <a:p>
            <a:pPr lvl="0" rtl="0">
              <a:lnSpc>
                <a:spcPct val="138600"/>
              </a:lnSpc>
              <a:spcBef>
                <a:spcPts val="0"/>
              </a:spcBef>
              <a:buNone/>
            </a:pPr>
            <a:r>
              <a:rPr lang="en" sz="1000">
                <a:solidFill>
                  <a:srgbClr val="666666"/>
                </a:solidFill>
                <a:highlight>
                  <a:srgbClr val="FFFFFF"/>
                </a:highlight>
                <a:latin typeface="Trebuchet MS"/>
                <a:ea typeface="Trebuchet MS"/>
                <a:cs typeface="Trebuchet MS"/>
                <a:sym typeface="Trebuchet MS"/>
              </a:rPr>
              <a:t>At first blush it appears that an in-memory service can achieve its in-memory from using a cache. This is not the case. An in-memory service can use caches but and in-memory service owns its core data. Cached data is only from other services that own their data.</a:t>
            </a:r>
          </a:p>
          <a:p>
            <a:pPr lvl="0" rtl="0">
              <a:lnSpc>
                <a:spcPct val="138600"/>
              </a:lnSpc>
              <a:spcBef>
                <a:spcPts val="0"/>
              </a:spcBef>
              <a:buNone/>
            </a:pPr>
            <a:r>
              <a:t/>
            </a:r>
            <a:endParaRPr sz="1000">
              <a:solidFill>
                <a:srgbClr val="666666"/>
              </a:solidFill>
              <a:highlight>
                <a:srgbClr val="FFFFFF"/>
              </a:highlight>
              <a:latin typeface="Trebuchet MS"/>
              <a:ea typeface="Trebuchet MS"/>
              <a:cs typeface="Trebuchet MS"/>
              <a:sym typeface="Trebuchet MS"/>
            </a:endParaRPr>
          </a:p>
          <a:p>
            <a:pPr lvl="0" rtl="0">
              <a:lnSpc>
                <a:spcPct val="138600"/>
              </a:lnSpc>
              <a:spcBef>
                <a:spcPts val="0"/>
              </a:spcBef>
              <a:buNone/>
            </a:pPr>
            <a:r>
              <a:rPr lang="en" sz="1000">
                <a:solidFill>
                  <a:srgbClr val="666666"/>
                </a:solidFill>
                <a:highlight>
                  <a:srgbClr val="FFFFFF"/>
                </a:highlight>
                <a:latin typeface="Trebuchet MS"/>
                <a:ea typeface="Trebuchet MS"/>
                <a:cs typeface="Trebuchet MS"/>
                <a:sym typeface="Trebuchet MS"/>
              </a:rPr>
              <a:t>Services should not have strict dependencies with other services to prevent cascading failures</a:t>
            </a:r>
          </a:p>
          <a:p>
            <a:pPr lvl="0" rtl="0">
              <a:lnSpc>
                <a:spcPct val="138600"/>
              </a:lnSpc>
              <a:spcBef>
                <a:spcPts val="0"/>
              </a:spcBef>
              <a:buNone/>
            </a:pPr>
            <a:r>
              <a:t/>
            </a:r>
            <a:endParaRPr sz="1000">
              <a:solidFill>
                <a:srgbClr val="666666"/>
              </a:solidFill>
              <a:highlight>
                <a:srgbClr val="FFFFFF"/>
              </a:highlight>
              <a:latin typeface="Trebuchet MS"/>
              <a:ea typeface="Trebuchet MS"/>
              <a:cs typeface="Trebuchet MS"/>
              <a:sym typeface="Trebuchet MS"/>
            </a:endParaRPr>
          </a:p>
          <a:p>
            <a:pPr lvl="0" rtl="0">
              <a:lnSpc>
                <a:spcPct val="138600"/>
              </a:lnSpc>
              <a:spcBef>
                <a:spcPts val="0"/>
              </a:spcBef>
              <a:buNone/>
            </a:pPr>
            <a:r>
              <a:rPr lang="en" sz="1000">
                <a:solidFill>
                  <a:srgbClr val="666666"/>
                </a:solidFill>
                <a:highlight>
                  <a:srgbClr val="FFFFFF"/>
                </a:highlight>
                <a:latin typeface="Trebuchet MS"/>
                <a:ea typeface="Trebuchet MS"/>
                <a:cs typeface="Trebuchet MS"/>
                <a:sym typeface="Trebuchet MS"/>
              </a:rPr>
              <a:t>Services should be smart enough to throttle request when resource consumption is high</a:t>
            </a:r>
          </a:p>
          <a:p>
            <a:pPr lvl="0" rtl="0">
              <a:lnSpc>
                <a:spcPct val="140000"/>
              </a:lnSpc>
              <a:spcBef>
                <a:spcPts val="500"/>
              </a:spcBef>
              <a:spcAft>
                <a:spcPts val="800"/>
              </a:spcAft>
              <a:buNone/>
            </a:pPr>
            <a:r>
              <a:t/>
            </a:r>
            <a:endParaRPr sz="1000">
              <a:solidFill>
                <a:srgbClr val="666666"/>
              </a:solidFill>
              <a:highlight>
                <a:srgbClr val="FFFFFF"/>
              </a:highlight>
              <a:latin typeface="Trebuchet MS"/>
              <a:ea typeface="Trebuchet MS"/>
              <a:cs typeface="Trebuchet MS"/>
              <a:sym typeface="Trebuchet MS"/>
            </a:endParaRPr>
          </a:p>
          <a:p>
            <a:pPr lvl="0">
              <a:lnSpc>
                <a:spcPct val="140000"/>
              </a:lnSpc>
              <a:spcBef>
                <a:spcPts val="500"/>
              </a:spcBef>
              <a:spcAft>
                <a:spcPts val="800"/>
              </a:spcAft>
              <a:buNone/>
            </a:pPr>
            <a:r>
              <a:t/>
            </a:r>
            <a:endParaRPr sz="1000">
              <a:solidFill>
                <a:srgbClr val="666666"/>
              </a:solidFill>
              <a:highlight>
                <a:srgbClr val="FFFFFF"/>
              </a:highlight>
              <a:latin typeface="Trebuchet MS"/>
              <a:ea typeface="Trebuchet MS"/>
              <a:cs typeface="Trebuchet MS"/>
              <a:sym typeface="Trebuchet MS"/>
            </a:endParaRPr>
          </a:p>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4" name="Shape 4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1" name="Shape 4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8" name="Shape 4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4" name="Shape 4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9" name="Shape 499"/>
        <p:cNvGrpSpPr/>
        <p:nvPr/>
      </p:nvGrpSpPr>
      <p:grpSpPr>
        <a:xfrm>
          <a:off x="0" y="0"/>
          <a:ext cx="0" cy="0"/>
          <a:chOff x="0" y="0"/>
          <a:chExt cx="0" cy="0"/>
        </a:xfrm>
      </p:grpSpPr>
      <p:sp>
        <p:nvSpPr>
          <p:cNvPr id="500" name="Shape 5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1" name="Shape 5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Recently, Rick help develop many resilient, fault-tolerant microservices running in a Heroku clone based on Mesos in Scala and Java. He adapted QBit, microservice lib, so that when you drop in a service, it hooks into all of the 12 factor features that Orchard supports. QBit plugs into Orchard, port binding, DNS discovery, KPI stats, monitoring/distributed logging, health system, etc. Rick also wrote support for API gateway services via built-in Swagger support. This allows generation of service docs as well as REST clients for Python, Ruby, Java, Scala, etc. For the JVM, you also get WebSocket client which are auto generated runtime stubs which can invoke 500K method calls (request response) over WebSocket a second (per thread). </a:t>
            </a:r>
            <a:br>
              <a:rPr lang="en"/>
            </a:br>
            <a:br>
              <a:rPr lang="en"/>
            </a:br>
            <a:r>
              <a:rPr lang="en"/>
              <a:t>Rick also wrote the OAuth rate limiter microservice which does OAuth rate limiting  by application id and service load balancing for another online media services. Before that Rick wrote a 100 million-user in-memory content preference engine microservice for a large media company with custom NoSQL service store (2014) as part of this effort he wrote high speed JSON REST/WebSocket framework for reactive computing model based on Boon and Vert.x (and a disk batcher capable of writing 720 MB per second—the disk batcher was later used by Beats).</a:t>
            </a:r>
            <a:br>
              <a:rPr lang="en"/>
            </a:br>
            <a:br>
              <a:rPr lang="en"/>
            </a:br>
            <a:r>
              <a:rPr lang="en"/>
              <a:t>Rick wrote over 150,000+ lines of open source code in 2013 – 2016. Rick also contributed to the reference implementations of Grid Computing and enterprise caches as well as being a member of several spec. committees (JSR-347, JSR-107, etc.) Rick is the primary author of Boon, SlumberDB and QBit.</a:t>
            </a:r>
            <a:br>
              <a:rPr lang="en"/>
            </a:br>
            <a:br>
              <a:rPr lang="en"/>
            </a:br>
            <a:r>
              <a:rPr lang="en"/>
              <a:t>Rick is author of the best-selling book Java Tools for Extreme Programming (#1 SW development book on Amazon for 3 months) and other books. Rick also wrote a book on Python that covered programming and OO basics  which was used as college text for introduction to programming and software development. Rick setup computer science programs at an elementary school and taught classes for three years. "Rick has the distinction of writing the single most popular article/series ever published on the Java technology zone." --Jenni Aloi, IBM DeveloperWorks. Rick also wrote a book on Java Web Development, which is the number one download on TheServerSide.com, and he wrote about NoSQL and scalability on InfoQ, and was the NoSQL editor for a short period of time. Prior to becoming a consultant, Rick helped create a startup that hosted 2,000 online stores on commodity hardware.</a:t>
            </a:r>
          </a:p>
          <a:p>
            <a:pPr lvl="0">
              <a:spcBef>
                <a:spcPts val="0"/>
              </a:spcBef>
              <a:buNone/>
            </a:pPr>
            <a:br>
              <a:rPr lang="en"/>
            </a:br>
            <a:br>
              <a:rPr lang="en"/>
            </a:b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38600"/>
              </a:lnSpc>
              <a:spcBef>
                <a:spcPts val="0"/>
              </a:spcBef>
              <a:buClr>
                <a:schemeClr val="dk2"/>
              </a:buClr>
              <a:buSzPct val="100000"/>
              <a:buFont typeface="Arial"/>
              <a:buNone/>
            </a:pPr>
            <a:r>
              <a:t/>
            </a:r>
            <a:endParaRPr/>
          </a:p>
          <a:p>
            <a:pPr lvl="0">
              <a:lnSpc>
                <a:spcPct val="138600"/>
              </a:lnSpc>
              <a:spcBef>
                <a:spcPts val="0"/>
              </a:spcBef>
              <a:buClr>
                <a:schemeClr val="dk2"/>
              </a:buClr>
              <a:buSzPct val="110000"/>
              <a:buFont typeface="Arial"/>
              <a:buNone/>
            </a:pPr>
            <a:r>
              <a:rPr lang="en" sz="1000">
                <a:solidFill>
                  <a:srgbClr val="666666"/>
                </a:solidFill>
                <a:highlight>
                  <a:srgbClr val="FFFFFF"/>
                </a:highlight>
                <a:latin typeface="Trebuchet MS"/>
                <a:ea typeface="Trebuchet MS"/>
                <a:cs typeface="Trebuchet MS"/>
                <a:sym typeface="Trebuchet MS"/>
              </a:rPr>
              <a:t>The beauty of high-speed microservices is it </a:t>
            </a:r>
            <a:r>
              <a:rPr b="1" i="1" lang="en" sz="1000">
                <a:solidFill>
                  <a:srgbClr val="666666"/>
                </a:solidFill>
                <a:highlight>
                  <a:srgbClr val="FFFFFF"/>
                </a:highlight>
                <a:latin typeface="Trebuchet MS"/>
                <a:ea typeface="Trebuchet MS"/>
                <a:cs typeface="Trebuchet MS"/>
                <a:sym typeface="Trebuchet MS"/>
              </a:rPr>
              <a:t>gets back to OOP roots where data and logic live together</a:t>
            </a:r>
            <a:r>
              <a:rPr lang="en" sz="1000">
                <a:solidFill>
                  <a:srgbClr val="666666"/>
                </a:solidFill>
                <a:highlight>
                  <a:srgbClr val="FFFFFF"/>
                </a:highlight>
                <a:latin typeface="Trebuchet MS"/>
                <a:ea typeface="Trebuchet MS"/>
                <a:cs typeface="Trebuchet MS"/>
                <a:sym typeface="Trebuchet MS"/>
              </a:rPr>
              <a:t> in a cohesive understandable representation of the problem domain, and away from separation of data and logic. Since data lives with the service logic that operates on it. Also less time is spent dealing with cache coherency issues as the services own or lease the data (own for a period of time). The code tends to be smaller to do the same things.</a:t>
            </a:r>
          </a:p>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rPr b="1" i="1" lang="en" sz="1000">
                <a:solidFill>
                  <a:srgbClr val="666666"/>
                </a:solidFill>
                <a:highlight>
                  <a:srgbClr val="FFFFFF"/>
                </a:highlight>
                <a:latin typeface="Trebuchet MS"/>
                <a:ea typeface="Trebuchet MS"/>
                <a:cs typeface="Trebuchet MS"/>
                <a:sym typeface="Trebuchet MS"/>
              </a:rPr>
              <a:t>You can expect to write less code. You can expect the code you write to run faster. </a:t>
            </a:r>
            <a:r>
              <a:rPr lang="en" sz="1000">
                <a:solidFill>
                  <a:srgbClr val="666666"/>
                </a:solidFill>
                <a:highlight>
                  <a:srgbClr val="FFFFFF"/>
                </a:highlight>
                <a:latin typeface="Trebuchet MS"/>
                <a:ea typeface="Trebuchet MS"/>
                <a:cs typeface="Trebuchet MS"/>
                <a:sym typeface="Trebuchet MS"/>
              </a:rPr>
              <a:t> To a true developer and software engineer this is a boon. Algorithm speed matters again. It is not dust on the scale while you wait for a response from the database. This movement frees you to do more in less time and to have code that runs orders of magnitudes faster than typical IO bound, cloud lemming services. </a:t>
            </a: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38600"/>
              </a:lnSpc>
              <a:spcBef>
                <a:spcPts val="0"/>
              </a:spcBef>
              <a:buClr>
                <a:schemeClr val="dk2"/>
              </a:buClr>
              <a:buSzPct val="100000"/>
              <a:buFont typeface="Arial"/>
              <a:buNone/>
            </a:pPr>
            <a:r>
              <a:t/>
            </a:r>
            <a:endParaRPr/>
          </a:p>
          <a:p>
            <a:pPr lvl="0">
              <a:lnSpc>
                <a:spcPct val="138600"/>
              </a:lnSpc>
              <a:spcBef>
                <a:spcPts val="0"/>
              </a:spcBef>
              <a:buClr>
                <a:schemeClr val="dk2"/>
              </a:buClr>
              <a:buSzPct val="110000"/>
              <a:buFont typeface="Arial"/>
              <a:buNone/>
            </a:pPr>
            <a:r>
              <a:rPr lang="en" sz="1000">
                <a:solidFill>
                  <a:srgbClr val="666666"/>
                </a:solidFill>
                <a:highlight>
                  <a:srgbClr val="FFFFFF"/>
                </a:highlight>
                <a:latin typeface="Trebuchet MS"/>
                <a:ea typeface="Trebuchet MS"/>
                <a:cs typeface="Trebuchet MS"/>
                <a:sym typeface="Trebuchet MS"/>
              </a:rPr>
              <a:t>High speed services employ the following:</a:t>
            </a:r>
          </a:p>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indent="-292100" lvl="0" marL="457200" rtl="0">
              <a:lnSpc>
                <a:spcPct val="140000"/>
              </a:lnSpc>
              <a:spcBef>
                <a:spcPts val="500"/>
              </a:spcBef>
              <a:spcAft>
                <a:spcPts val="800"/>
              </a:spcAft>
              <a:buClr>
                <a:srgbClr val="666666"/>
              </a:buClr>
              <a:buSzPct val="100000"/>
              <a:buFont typeface="Wingdings"/>
              <a:buChar char="§"/>
            </a:pPr>
            <a:r>
              <a:rPr lang="en" sz="1000">
                <a:solidFill>
                  <a:srgbClr val="666666"/>
                </a:solidFill>
                <a:highlight>
                  <a:srgbClr val="FFFFFF"/>
                </a:highlight>
                <a:latin typeface="Trebuchet MS"/>
                <a:ea typeface="Trebuchet MS"/>
                <a:cs typeface="Trebuchet MS"/>
                <a:sym typeface="Trebuchet MS"/>
              </a:rPr>
              <a:t>Timed/Size Batching</a:t>
            </a:r>
          </a:p>
          <a:p>
            <a:pPr indent="-292100" lvl="0" marL="457200">
              <a:lnSpc>
                <a:spcPct val="140000"/>
              </a:lnSpc>
              <a:spcBef>
                <a:spcPts val="500"/>
              </a:spcBef>
              <a:spcAft>
                <a:spcPts val="800"/>
              </a:spcAft>
              <a:buClr>
                <a:srgbClr val="666666"/>
              </a:buClr>
              <a:buSzPct val="100000"/>
              <a:buFont typeface="Wingdings"/>
              <a:buChar char="§"/>
            </a:pPr>
            <a:r>
              <a:rPr lang="en" sz="1000">
                <a:solidFill>
                  <a:srgbClr val="666666"/>
                </a:solidFill>
                <a:highlight>
                  <a:srgbClr val="FFFFFF"/>
                </a:highlight>
                <a:latin typeface="Trebuchet MS"/>
                <a:ea typeface="Trebuchet MS"/>
                <a:cs typeface="Trebuchet MS"/>
                <a:sym typeface="Trebuchet MS"/>
              </a:rPr>
              <a:t>Streams</a:t>
            </a:r>
          </a:p>
          <a:p>
            <a:pPr indent="-292100" lvl="0" marL="457200">
              <a:lnSpc>
                <a:spcPct val="140000"/>
              </a:lnSpc>
              <a:spcBef>
                <a:spcPts val="500"/>
              </a:spcBef>
              <a:spcAft>
                <a:spcPts val="800"/>
              </a:spcAft>
              <a:buClr>
                <a:srgbClr val="666666"/>
              </a:buClr>
              <a:buSzPct val="100000"/>
              <a:buFont typeface="Wingdings"/>
              <a:buChar char="§"/>
            </a:pPr>
            <a:r>
              <a:rPr lang="en" sz="1000">
                <a:solidFill>
                  <a:srgbClr val="666666"/>
                </a:solidFill>
                <a:highlight>
                  <a:srgbClr val="FFFFFF"/>
                </a:highlight>
                <a:latin typeface="Trebuchet MS"/>
                <a:ea typeface="Trebuchet MS"/>
                <a:cs typeface="Trebuchet MS"/>
                <a:sym typeface="Trebuchet MS"/>
              </a:rPr>
              <a:t>Callbacks</a:t>
            </a:r>
          </a:p>
          <a:p>
            <a:pPr indent="-292100" lvl="0" marL="457200">
              <a:lnSpc>
                <a:spcPct val="140000"/>
              </a:lnSpc>
              <a:spcBef>
                <a:spcPts val="500"/>
              </a:spcBef>
              <a:spcAft>
                <a:spcPts val="800"/>
              </a:spcAft>
              <a:buClr>
                <a:srgbClr val="666666"/>
              </a:buClr>
              <a:buSzPct val="100000"/>
              <a:buFont typeface="Wingdings"/>
              <a:buChar char="§"/>
            </a:pPr>
            <a:r>
              <a:rPr lang="en" sz="1000">
                <a:solidFill>
                  <a:srgbClr val="666666"/>
                </a:solidFill>
                <a:highlight>
                  <a:srgbClr val="FFFFFF"/>
                </a:highlight>
                <a:latin typeface="Trebuchet MS"/>
                <a:ea typeface="Trebuchet MS"/>
                <a:cs typeface="Trebuchet MS"/>
                <a:sym typeface="Trebuchet MS"/>
              </a:rPr>
              <a:t>Call interception to enable data faulting from the service store</a:t>
            </a:r>
          </a:p>
          <a:p>
            <a:pPr indent="-292100" lvl="0" marL="457200" rtl="0">
              <a:lnSpc>
                <a:spcPct val="140000"/>
              </a:lnSpc>
              <a:spcBef>
                <a:spcPts val="500"/>
              </a:spcBef>
              <a:spcAft>
                <a:spcPts val="800"/>
              </a:spcAft>
              <a:buClr>
                <a:srgbClr val="666666"/>
              </a:buClr>
              <a:buSzPct val="100000"/>
              <a:buFont typeface="Wingdings"/>
              <a:buChar char="§"/>
            </a:pPr>
            <a:r>
              <a:rPr lang="en" sz="1000">
                <a:solidFill>
                  <a:srgbClr val="666666"/>
                </a:solidFill>
                <a:highlight>
                  <a:srgbClr val="FFFFFF"/>
                </a:highlight>
                <a:latin typeface="Trebuchet MS"/>
                <a:ea typeface="Trebuchet MS"/>
                <a:cs typeface="Trebuchet MS"/>
                <a:sym typeface="Trebuchet MS"/>
              </a:rPr>
              <a:t>Data faulting for elasticity</a:t>
            </a:r>
          </a:p>
          <a:p>
            <a:pPr lvl="0" rtl="0">
              <a:lnSpc>
                <a:spcPct val="140000"/>
              </a:lnSpc>
              <a:spcBef>
                <a:spcPts val="500"/>
              </a:spcBef>
              <a:spcAft>
                <a:spcPts val="800"/>
              </a:spcAft>
              <a:buNone/>
            </a:pPr>
            <a:r>
              <a:t/>
            </a:r>
            <a:endParaRPr sz="1000">
              <a:solidFill>
                <a:srgbClr val="666666"/>
              </a:solidFill>
              <a:highlight>
                <a:srgbClr val="FFFFFF"/>
              </a:highlight>
              <a:latin typeface="Trebuchet MS"/>
              <a:ea typeface="Trebuchet MS"/>
              <a:cs typeface="Trebuchet MS"/>
              <a:sym typeface="Trebuchet MS"/>
            </a:endParaRPr>
          </a:p>
          <a:p>
            <a:pPr lvl="0" rtl="0">
              <a:lnSpc>
                <a:spcPct val="140000"/>
              </a:lnSpc>
              <a:spcBef>
                <a:spcPts val="500"/>
              </a:spcBef>
              <a:spcAft>
                <a:spcPts val="800"/>
              </a:spcAft>
              <a:buNone/>
            </a:pPr>
            <a:r>
              <a:rPr lang="en" sz="1000">
                <a:solidFill>
                  <a:srgbClr val="666666"/>
                </a:solidFill>
                <a:highlight>
                  <a:srgbClr val="FFFFFF"/>
                </a:highlight>
                <a:latin typeface="Trebuchet MS"/>
                <a:ea typeface="Trebuchet MS"/>
                <a:cs typeface="Trebuchet MS"/>
                <a:sym typeface="Trebuchet MS"/>
              </a:rPr>
              <a:t>Data should be batched and delivered in intervals or based the size of the data.  </a:t>
            </a:r>
          </a:p>
          <a:p>
            <a:pPr lvl="0" rtl="0">
              <a:lnSpc>
                <a:spcPct val="140000"/>
              </a:lnSpc>
              <a:spcBef>
                <a:spcPts val="500"/>
              </a:spcBef>
              <a:spcAft>
                <a:spcPts val="800"/>
              </a:spcAft>
              <a:buNone/>
            </a:pPr>
            <a:r>
              <a:rPr lang="en" sz="1000">
                <a:solidFill>
                  <a:srgbClr val="666666"/>
                </a:solidFill>
                <a:highlight>
                  <a:srgbClr val="FFFFFF"/>
                </a:highlight>
                <a:latin typeface="Trebuchet MS"/>
                <a:ea typeface="Trebuchet MS"/>
                <a:cs typeface="Trebuchet MS"/>
                <a:sym typeface="Trebuchet MS"/>
              </a:rPr>
              <a:t>Streaming data can be used for achieving real time data processing and limit resource overhead.  200,000 request per second.  200,000 calls to the backend service would not scale.   200 calls batched performed a lot better.</a:t>
            </a:r>
          </a:p>
          <a:p>
            <a:pPr lvl="0" rtl="0">
              <a:lnSpc>
                <a:spcPct val="140000"/>
              </a:lnSpc>
              <a:spcBef>
                <a:spcPts val="500"/>
              </a:spcBef>
              <a:spcAft>
                <a:spcPts val="800"/>
              </a:spcAft>
              <a:buNone/>
            </a:pPr>
            <a:r>
              <a:rPr lang="en" sz="1000">
                <a:solidFill>
                  <a:srgbClr val="666666"/>
                </a:solidFill>
                <a:highlight>
                  <a:srgbClr val="FFFFFF"/>
                </a:highlight>
                <a:latin typeface="Trebuchet MS"/>
                <a:ea typeface="Trebuchet MS"/>
                <a:cs typeface="Trebuchet MS"/>
                <a:sym typeface="Trebuchet MS"/>
              </a:rPr>
              <a:t>Services use callbacks/promises to avoid blocking.  Even callbacks are batched.</a:t>
            </a:r>
          </a:p>
          <a:p>
            <a:pPr lvl="0" rtl="0">
              <a:lnSpc>
                <a:spcPct val="140000"/>
              </a:lnSpc>
              <a:spcBef>
                <a:spcPts val="500"/>
              </a:spcBef>
              <a:spcAft>
                <a:spcPts val="800"/>
              </a:spcAft>
              <a:buNone/>
            </a:pPr>
            <a:r>
              <a:t/>
            </a:r>
            <a:endParaRPr sz="1000">
              <a:solidFill>
                <a:srgbClr val="666666"/>
              </a:solidFill>
              <a:highlight>
                <a:srgbClr val="FFFFFF"/>
              </a:highlight>
              <a:latin typeface="Trebuchet MS"/>
              <a:ea typeface="Trebuchet MS"/>
              <a:cs typeface="Trebuchet MS"/>
              <a:sym typeface="Trebuchet MS"/>
            </a:endParaRPr>
          </a:p>
          <a:p>
            <a:pPr indent="457200" lvl="0" rtl="0">
              <a:lnSpc>
                <a:spcPct val="115000"/>
              </a:lnSpc>
              <a:spcBef>
                <a:spcPts val="0"/>
              </a:spcBef>
              <a:spcAft>
                <a:spcPts val="1600"/>
              </a:spcAft>
              <a:buNone/>
            </a:pPr>
            <a:r>
              <a:t/>
            </a:r>
            <a:endParaRPr>
              <a:solidFill>
                <a:srgbClr val="666666"/>
              </a:solidFill>
              <a:highlight>
                <a:srgbClr val="FFFFFF"/>
              </a:highlight>
            </a:endParaRPr>
          </a:p>
          <a:p>
            <a:pPr lvl="0" rtl="0">
              <a:lnSpc>
                <a:spcPct val="140000"/>
              </a:lnSpc>
              <a:spcBef>
                <a:spcPts val="500"/>
              </a:spcBef>
              <a:spcAft>
                <a:spcPts val="800"/>
              </a:spcAft>
              <a:buNone/>
            </a:pPr>
            <a:r>
              <a:rPr lang="en" sz="1000">
                <a:solidFill>
                  <a:srgbClr val="666666"/>
                </a:solidFill>
                <a:highlight>
                  <a:srgbClr val="FFFFFF"/>
                </a:highlight>
                <a:latin typeface="Trebuchet MS"/>
                <a:ea typeface="Trebuchet MS"/>
                <a:cs typeface="Trebuchet MS"/>
                <a:sym typeface="Trebuchet MS"/>
              </a:rPr>
              <a:t>Call interception similar to AOP in </a:t>
            </a:r>
            <a:r>
              <a:rPr lang="en" sz="1000">
                <a:solidFill>
                  <a:srgbClr val="666666"/>
                </a:solidFill>
                <a:latin typeface="Trebuchet MS"/>
                <a:ea typeface="Trebuchet MS"/>
                <a:cs typeface="Trebuchet MS"/>
                <a:sym typeface="Trebuchet MS"/>
              </a:rPr>
              <a:t>Recommendation Service</a:t>
            </a:r>
            <a:r>
              <a:rPr lang="en" sz="1000">
                <a:solidFill>
                  <a:srgbClr val="666666"/>
                </a:solidFill>
                <a:highlight>
                  <a:srgbClr val="FFFFFF"/>
                </a:highlight>
                <a:latin typeface="Trebuchet MS"/>
                <a:ea typeface="Trebuchet MS"/>
                <a:cs typeface="Trebuchet MS"/>
                <a:sym typeface="Trebuchet MS"/>
              </a:rPr>
              <a:t>.  Asynchronous data load from service store if user was not loaded into the Recommendation Service.</a:t>
            </a:r>
          </a:p>
          <a:p>
            <a:pPr lvl="0" rtl="0">
              <a:lnSpc>
                <a:spcPct val="140000"/>
              </a:lnSpc>
              <a:spcBef>
                <a:spcPts val="500"/>
              </a:spcBef>
              <a:spcAft>
                <a:spcPts val="800"/>
              </a:spcAft>
              <a:buNone/>
            </a:pPr>
            <a:r>
              <a:rPr lang="en" sz="1000">
                <a:solidFill>
                  <a:srgbClr val="666666"/>
                </a:solidFill>
                <a:highlight>
                  <a:srgbClr val="FFFFFF"/>
                </a:highlight>
                <a:latin typeface="Trebuchet MS"/>
                <a:ea typeface="Trebuchet MS"/>
                <a:cs typeface="Trebuchet MS"/>
                <a:sym typeface="Trebuchet MS"/>
              </a:rPr>
              <a:t>Data Faulting - Call interception process and the ability to stream the users fast enough so we can survive under load.</a:t>
            </a:r>
          </a:p>
          <a:p>
            <a:pPr lvl="0" rtl="0">
              <a:spcBef>
                <a:spcPts val="0"/>
              </a:spcBef>
              <a:buClr>
                <a:schemeClr val="dk2"/>
              </a:buClr>
              <a:buSzPct val="100000"/>
              <a:buFont typeface="Arial"/>
              <a:buNone/>
            </a:pPr>
            <a:r>
              <a:rPr lang="en">
                <a:solidFill>
                  <a:schemeClr val="dk2"/>
                </a:solidFill>
              </a:rPr>
              <a:t>Data faulting and data leasing seem a lot like caching. The key difference is ownership of data and the single writer principle.</a:t>
            </a:r>
          </a:p>
          <a:p>
            <a:pPr lvl="0" rtl="0">
              <a:spcBef>
                <a:spcPts val="0"/>
              </a:spcBef>
              <a:buClr>
                <a:schemeClr val="dk2"/>
              </a:buClr>
              <a:buSzPct val="100000"/>
              <a:buFont typeface="Arial"/>
              <a:buNone/>
            </a:pPr>
            <a:r>
              <a:t/>
            </a:r>
            <a:endParaRPr>
              <a:solidFill>
                <a:schemeClr val="dk2"/>
              </a:solidFill>
            </a:endParaRPr>
          </a:p>
          <a:p>
            <a:pPr lvl="0" rtl="0">
              <a:spcBef>
                <a:spcPts val="0"/>
              </a:spcBef>
              <a:buClr>
                <a:schemeClr val="dk2"/>
              </a:buClr>
              <a:buSzPct val="110000"/>
              <a:buFont typeface="Arial"/>
              <a:buNone/>
            </a:pPr>
            <a:r>
              <a:rPr lang="en">
                <a:solidFill>
                  <a:schemeClr val="dk2"/>
                </a:solidFill>
              </a:rPr>
              <a:t>Imagine a mobile app with a set of services that contains user data. The first call to any service checks to see if that user’s data is already loaded in the service. If the user data is not loaded into the service than the call from the mobile app is put into a queue and the call is not handled until the user data to gets loaded asynchronously. The service continues to handle other calls and the service gets notified when the user data loads, and executes the call on the user data load event then. Since we can get many calls to load user data in a given second, we do not load each user one at a time but we load 100 user at a time or 1000 users at a time or we batch load all requests every 50ms (or both) of all user requests in that time. Loading the user data when it needed is called data faulting. Loading 1000 of users at a time or all users in the last 50ms or all users since the last user load is called batching request. The calls are sent async in a continuous stream. Batching/streaming requests is combining many requests into a single message to optimize IO throughput. Data faulting is the same way your OS loads disk segments into memory pages for virtual memory.</a:t>
            </a:r>
          </a:p>
          <a:p>
            <a:pPr lvl="0" rtl="0">
              <a:lnSpc>
                <a:spcPct val="140000"/>
              </a:lnSpc>
              <a:spcBef>
                <a:spcPts val="500"/>
              </a:spcBef>
              <a:spcAft>
                <a:spcPts val="800"/>
              </a:spcAft>
              <a:buNone/>
            </a:pPr>
            <a:r>
              <a:t/>
            </a:r>
            <a:endParaRPr sz="1000">
              <a:solidFill>
                <a:srgbClr val="666666"/>
              </a:solidFill>
              <a:highlight>
                <a:srgbClr val="FFFFFF"/>
              </a:highlight>
              <a:latin typeface="Trebuchet MS"/>
              <a:ea typeface="Trebuchet MS"/>
              <a:cs typeface="Trebuchet MS"/>
              <a:sym typeface="Trebuchet MS"/>
            </a:endParaRPr>
          </a:p>
          <a:p>
            <a:pPr lvl="0" rtl="0">
              <a:lnSpc>
                <a:spcPct val="115000"/>
              </a:lnSpc>
              <a:spcBef>
                <a:spcPts val="0"/>
              </a:spcBef>
              <a:spcAft>
                <a:spcPts val="1600"/>
              </a:spcAft>
              <a:buClr>
                <a:schemeClr val="dk2"/>
              </a:buClr>
              <a:buSzPct val="100000"/>
              <a:buFont typeface="Arial"/>
              <a:buNone/>
            </a:pPr>
            <a:r>
              <a:rPr lang="en">
                <a:solidFill>
                  <a:srgbClr val="666666"/>
                </a:solidFill>
              </a:rPr>
              <a:t>Data faulting - grab data from service store, service call is not responded to until data comes from service</a:t>
            </a:r>
          </a:p>
          <a:p>
            <a:pPr indent="387350" lvl="0" rtl="0">
              <a:lnSpc>
                <a:spcPct val="115000"/>
              </a:lnSpc>
              <a:spcBef>
                <a:spcPts val="0"/>
              </a:spcBef>
              <a:spcAft>
                <a:spcPts val="1600"/>
              </a:spcAft>
              <a:buClr>
                <a:schemeClr val="dk2"/>
              </a:buClr>
              <a:buSzPct val="100000"/>
              <a:buFont typeface="Arial"/>
              <a:buNone/>
            </a:pPr>
            <a:r>
              <a:rPr lang="en">
                <a:solidFill>
                  <a:srgbClr val="666666"/>
                </a:solidFill>
              </a:rPr>
              <a:t>Similar to how OS loads disk segments into memory</a:t>
            </a:r>
          </a:p>
          <a:p>
            <a:pPr indent="387350" lvl="0" rtl="0">
              <a:lnSpc>
                <a:spcPct val="115000"/>
              </a:lnSpc>
              <a:spcBef>
                <a:spcPts val="0"/>
              </a:spcBef>
              <a:spcAft>
                <a:spcPts val="1600"/>
              </a:spcAft>
              <a:buClr>
                <a:schemeClr val="dk2"/>
              </a:buClr>
              <a:buSzPct val="100000"/>
              <a:buFont typeface="Arial"/>
              <a:buNone/>
            </a:pPr>
            <a:r>
              <a:rPr lang="en">
                <a:solidFill>
                  <a:srgbClr val="666666"/>
                </a:solidFill>
              </a:rPr>
              <a:t>Service Store is the disk, service is the app that needs to read a segment of data</a:t>
            </a:r>
          </a:p>
          <a:p>
            <a:pPr indent="387350" lvl="0" rtl="0">
              <a:lnSpc>
                <a:spcPct val="115000"/>
              </a:lnSpc>
              <a:spcBef>
                <a:spcPts val="0"/>
              </a:spcBef>
              <a:spcAft>
                <a:spcPts val="1600"/>
              </a:spcAft>
              <a:buClr>
                <a:schemeClr val="dk2"/>
              </a:buClr>
              <a:buSzPct val="110000"/>
              <a:buFont typeface="Arial"/>
              <a:buNone/>
            </a:pPr>
            <a:r>
              <a:rPr lang="en">
                <a:solidFill>
                  <a:srgbClr val="666666"/>
                </a:solidFill>
              </a:rPr>
              <a:t>Stream/Batch requests to backend </a:t>
            </a:r>
          </a:p>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38000"/>
              </a:lnSpc>
              <a:spcBef>
                <a:spcPts val="1000"/>
              </a:spcBef>
              <a:buClr>
                <a:schemeClr val="dk2"/>
              </a:buClr>
              <a:buSzPct val="84615"/>
              <a:buFont typeface="Arial"/>
              <a:buNone/>
            </a:pPr>
            <a:r>
              <a:rPr b="1" lang="en" sz="1300">
                <a:solidFill>
                  <a:schemeClr val="dk2"/>
                </a:solidFill>
                <a:highlight>
                  <a:srgbClr val="FFFFFF"/>
                </a:highlight>
                <a:latin typeface="Trebuchet MS"/>
                <a:ea typeface="Trebuchet MS"/>
                <a:cs typeface="Trebuchet MS"/>
                <a:sym typeface="Trebuchet MS"/>
              </a:rPr>
              <a:t>Call speed, non-blocking calls</a:t>
            </a:r>
          </a:p>
          <a:p>
            <a:pPr lvl="0">
              <a:lnSpc>
                <a:spcPct val="115000"/>
              </a:lnSpc>
              <a:spcBef>
                <a:spcPts val="0"/>
              </a:spcBef>
              <a:buClr>
                <a:schemeClr val="dk2"/>
              </a:buClr>
              <a:buSzPct val="84615"/>
              <a:buFont typeface="Arial"/>
              <a:buNone/>
            </a:pPr>
            <a:r>
              <a:t/>
            </a:r>
            <a:endParaRPr b="1" sz="1300">
              <a:solidFill>
                <a:schemeClr val="dk2"/>
              </a:solidFill>
              <a:highlight>
                <a:srgbClr val="FFFFFF"/>
              </a:highlight>
              <a:latin typeface="Trebuchet MS"/>
              <a:ea typeface="Trebuchet MS"/>
              <a:cs typeface="Trebuchet MS"/>
              <a:sym typeface="Trebuchet MS"/>
            </a:endParaRPr>
          </a:p>
          <a:p>
            <a:pPr lvl="0">
              <a:lnSpc>
                <a:spcPct val="138000"/>
              </a:lnSpc>
              <a:spcBef>
                <a:spcPts val="0"/>
              </a:spcBef>
              <a:buClr>
                <a:schemeClr val="dk2"/>
              </a:buClr>
              <a:buSzPct val="91666"/>
              <a:buFont typeface="Arial"/>
              <a:buNone/>
            </a:pPr>
            <a:r>
              <a:rPr lang="en" sz="1150">
                <a:solidFill>
                  <a:schemeClr val="dk2"/>
                </a:solidFill>
                <a:highlight>
                  <a:srgbClr val="FFFFFF"/>
                </a:highlight>
              </a:rPr>
              <a:t>One of the issues with remote calls is speed. This is why you will want to organize services around a domain that will help keep the data for that service with that service and it will not need to interact with other services or a foreign database every time it gets a request for its data.  While remote calls are expensive this can be accommodated for by</a:t>
            </a:r>
            <a:r>
              <a:rPr lang="en" sz="1150">
                <a:solidFill>
                  <a:schemeClr val="dk2"/>
                </a:solidFill>
                <a:highlight>
                  <a:srgbClr val="FFFFFF"/>
                </a:highlight>
                <a:hlinkClick r:id="rId2"/>
              </a:rPr>
              <a:t> </a:t>
            </a:r>
            <a:r>
              <a:rPr lang="en" sz="1150" u="sng">
                <a:solidFill>
                  <a:srgbClr val="1155CC"/>
                </a:solidFill>
                <a:highlight>
                  <a:srgbClr val="FFFFFF"/>
                </a:highlight>
                <a:hlinkClick r:id="rId3"/>
              </a:rPr>
              <a:t>using async calls, batching, and WebSocket/JSON (Reactive Programming Microservice Java Lib)</a:t>
            </a:r>
            <a:r>
              <a:rPr lang="en" sz="1150" u="sng">
                <a:solidFill>
                  <a:srgbClr val="1155CC"/>
                </a:solidFill>
                <a:highlight>
                  <a:srgbClr val="FFFFFF"/>
                </a:highlight>
              </a:rPr>
              <a:t> </a:t>
            </a:r>
            <a:r>
              <a:rPr lang="en" sz="1150">
                <a:solidFill>
                  <a:schemeClr val="dk2"/>
                </a:solidFill>
                <a:highlight>
                  <a:srgbClr val="FFFFFF"/>
                </a:highlight>
              </a:rPr>
              <a:t> . Remember </a:t>
            </a:r>
            <a:r>
              <a:rPr b="1" i="1" lang="en" sz="1150">
                <a:solidFill>
                  <a:schemeClr val="dk2"/>
                </a:solidFill>
                <a:highlight>
                  <a:srgbClr val="FFFFFF"/>
                </a:highlight>
              </a:rPr>
              <a:t>WebSocket</a:t>
            </a:r>
            <a:r>
              <a:rPr lang="en" sz="1150">
                <a:solidFill>
                  <a:schemeClr val="dk2"/>
                </a:solidFill>
                <a:highlight>
                  <a:srgbClr val="FFFFFF"/>
                </a:highlight>
              </a:rPr>
              <a:t> allows bi-directional communication. For speed, you should prefer RPC calls that are non-blocking and can be sent in batches (POST or WebSocket).  If you are able to handle requests in streams in an async manner and utilize the hardware efficiently, then you might be doing microservices development.</a:t>
            </a:r>
          </a:p>
          <a:p>
            <a:pPr lvl="0">
              <a:lnSpc>
                <a:spcPct val="115000"/>
              </a:lnSpc>
              <a:spcBef>
                <a:spcPts val="0"/>
              </a:spcBef>
              <a:buClr>
                <a:schemeClr val="dk2"/>
              </a:buClr>
              <a:buSzPct val="91666"/>
              <a:buFont typeface="Arial"/>
              <a:buNone/>
            </a:pPr>
            <a:r>
              <a:t/>
            </a:r>
            <a:endParaRPr sz="1150">
              <a:solidFill>
                <a:schemeClr val="dk2"/>
              </a:solidFill>
              <a:highlight>
                <a:srgbClr val="FFFFFF"/>
              </a:highlight>
            </a:endParaRPr>
          </a:p>
          <a:p>
            <a:pPr lvl="0">
              <a:lnSpc>
                <a:spcPct val="138000"/>
              </a:lnSpc>
              <a:spcBef>
                <a:spcPts val="0"/>
              </a:spcBef>
              <a:buClr>
                <a:schemeClr val="dk2"/>
              </a:buClr>
              <a:buSzPct val="91666"/>
              <a:buFont typeface="Arial"/>
              <a:buNone/>
            </a:pPr>
            <a:r>
              <a:rPr lang="en" sz="1150">
                <a:solidFill>
                  <a:schemeClr val="dk2"/>
                </a:solidFill>
                <a:highlight>
                  <a:srgbClr val="FFFFFF"/>
                </a:highlight>
              </a:rPr>
              <a:t>Another approach for increasing remote call speed is to go all SOA on your API and focus on coarser-grained responses, </a:t>
            </a:r>
            <a:r>
              <a:rPr b="1" i="1" lang="en" sz="1150">
                <a:solidFill>
                  <a:schemeClr val="dk2"/>
                </a:solidFill>
                <a:highlight>
                  <a:srgbClr val="FFFFFF"/>
                </a:highlight>
              </a:rPr>
              <a:t>but this is almost always a mistake</a:t>
            </a:r>
            <a:r>
              <a:rPr lang="en" sz="1150">
                <a:solidFill>
                  <a:schemeClr val="dk2"/>
                </a:solidFill>
                <a:highlight>
                  <a:srgbClr val="FFFFFF"/>
                </a:highlight>
              </a:rPr>
              <a:t>. You can write coarser-grained HTTP APIs so more is delivered with each call. This is a problem because it is </a:t>
            </a:r>
            <a:r>
              <a:rPr b="1" i="1" lang="en" sz="1150">
                <a:solidFill>
                  <a:schemeClr val="dk2"/>
                </a:solidFill>
                <a:highlight>
                  <a:srgbClr val="FFFFFF"/>
                </a:highlight>
              </a:rPr>
              <a:t>harder</a:t>
            </a:r>
            <a:r>
              <a:rPr lang="en" sz="1150">
                <a:solidFill>
                  <a:schemeClr val="dk2"/>
                </a:solidFill>
                <a:highlight>
                  <a:srgbClr val="FFFFFF"/>
                </a:highlight>
              </a:rPr>
              <a:t> to write and use coarser-grained HTTP APIs as they often </a:t>
            </a:r>
            <a:r>
              <a:rPr b="1" i="1" lang="en" sz="1150">
                <a:solidFill>
                  <a:schemeClr val="dk2"/>
                </a:solidFill>
                <a:highlight>
                  <a:srgbClr val="FFFFFF"/>
                </a:highlight>
              </a:rPr>
              <a:t>conflate many subdomain</a:t>
            </a:r>
            <a:r>
              <a:rPr lang="en" sz="1150">
                <a:solidFill>
                  <a:schemeClr val="dk2"/>
                </a:solidFill>
                <a:highlight>
                  <a:srgbClr val="FFFFFF"/>
                </a:highlight>
              </a:rPr>
              <a:t> data in the same call in the name of speed and aggregation. It is easier to batch many smaller calls and create service aggregators. You will need to do both batching and aggregation of domains (coarser grained). </a:t>
            </a:r>
            <a:r>
              <a:rPr b="1" i="1" lang="en" sz="1150">
                <a:solidFill>
                  <a:schemeClr val="dk2"/>
                </a:solidFill>
                <a:highlight>
                  <a:srgbClr val="FFFFFF"/>
                </a:highlight>
              </a:rPr>
              <a:t>Dumb fast pipes and batching calls (turning them into streams) are a good indication that what you wrote is a microservice. Some call this style</a:t>
            </a:r>
            <a:r>
              <a:rPr b="1" i="1" lang="en" sz="1150">
                <a:solidFill>
                  <a:schemeClr val="dk2"/>
                </a:solidFill>
                <a:highlight>
                  <a:srgbClr val="FFFFFF"/>
                </a:highlight>
                <a:hlinkClick r:id="rId4"/>
              </a:rPr>
              <a:t> </a:t>
            </a:r>
            <a:r>
              <a:rPr b="1" i="1" lang="en" sz="1150" u="sng">
                <a:solidFill>
                  <a:srgbClr val="1155CC"/>
                </a:solidFill>
                <a:highlight>
                  <a:srgbClr val="FFFFFF"/>
                </a:highlight>
                <a:hlinkClick r:id="rId5"/>
              </a:rPr>
              <a:t>reactive programming</a:t>
            </a:r>
            <a:r>
              <a:rPr b="1" i="1" lang="en" sz="1150">
                <a:solidFill>
                  <a:schemeClr val="dk2"/>
                </a:solidFill>
                <a:highlight>
                  <a:srgbClr val="FFFFFF"/>
                </a:highlight>
              </a:rPr>
              <a:t>.</a:t>
            </a:r>
          </a:p>
          <a:p>
            <a:pPr lvl="0">
              <a:lnSpc>
                <a:spcPct val="115000"/>
              </a:lnSpc>
              <a:spcBef>
                <a:spcPts val="0"/>
              </a:spcBef>
              <a:buClr>
                <a:schemeClr val="dk2"/>
              </a:buClr>
              <a:buSzPct val="91666"/>
              <a:buFont typeface="Arial"/>
              <a:buNone/>
            </a:pPr>
            <a:r>
              <a:t/>
            </a:r>
            <a:endParaRPr b="1" i="1" sz="1150">
              <a:solidFill>
                <a:schemeClr val="dk2"/>
              </a:solidFill>
              <a:highlight>
                <a:srgbClr val="FFFFFF"/>
              </a:highlight>
            </a:endParaRPr>
          </a:p>
          <a:p>
            <a:pPr lvl="0">
              <a:lnSpc>
                <a:spcPct val="138000"/>
              </a:lnSpc>
              <a:spcBef>
                <a:spcPts val="0"/>
              </a:spcBef>
              <a:buClr>
                <a:schemeClr val="dk2"/>
              </a:buClr>
              <a:buSzPct val="91666"/>
              <a:buFont typeface="Arial"/>
              <a:buNone/>
            </a:pPr>
            <a:r>
              <a:rPr lang="en" sz="1150">
                <a:solidFill>
                  <a:schemeClr val="dk2"/>
                </a:solidFill>
                <a:highlight>
                  <a:srgbClr val="FFFFFF"/>
                </a:highlight>
              </a:rPr>
              <a:t>Depending on scalability needs services may need be sharded. While a service runs in a single process for scalability that service may really be running in many processes on many virtual machine. </a:t>
            </a:r>
            <a:r>
              <a:rPr b="1" i="1" lang="en" sz="1150">
                <a:solidFill>
                  <a:schemeClr val="dk2"/>
                </a:solidFill>
                <a:highlight>
                  <a:srgbClr val="FFFFFF"/>
                </a:highlight>
              </a:rPr>
              <a:t>Microservices are not stateless</a:t>
            </a:r>
            <a:r>
              <a:rPr lang="en" sz="1150">
                <a:solidFill>
                  <a:schemeClr val="dk2"/>
                </a:solidFill>
                <a:highlight>
                  <a:srgbClr val="FFFFFF"/>
                </a:highlight>
              </a:rPr>
              <a:t>. </a:t>
            </a:r>
            <a:r>
              <a:rPr b="1" i="1" lang="en" sz="1150">
                <a:solidFill>
                  <a:schemeClr val="dk2"/>
                </a:solidFill>
                <a:highlight>
                  <a:srgbClr val="FFFFFF"/>
                </a:highlight>
              </a:rPr>
              <a:t>Microservices should own their data.</a:t>
            </a:r>
            <a:r>
              <a:rPr lang="en" sz="1150">
                <a:solidFill>
                  <a:schemeClr val="dk2"/>
                </a:solidFill>
                <a:highlight>
                  <a:srgbClr val="FFFFFF"/>
                </a:highlight>
              </a:rPr>
              <a:t> This may mean a private database. This may mean using a data lease model for elasticity. Or a private database shard per sharded service. We will talk more about this later. To learn more about how to scale microservices check out</a:t>
            </a:r>
            <a:r>
              <a:rPr lang="en" sz="1150">
                <a:solidFill>
                  <a:schemeClr val="dk2"/>
                </a:solidFill>
                <a:highlight>
                  <a:srgbClr val="FFFFFF"/>
                </a:highlight>
                <a:hlinkClick r:id="rId6"/>
              </a:rPr>
              <a:t> </a:t>
            </a:r>
            <a:r>
              <a:rPr lang="en" sz="1150" u="sng">
                <a:solidFill>
                  <a:srgbClr val="1155CC"/>
                </a:solidFill>
                <a:highlight>
                  <a:srgbClr val="FFFFFF"/>
                </a:highlight>
                <a:hlinkClick r:id="rId7"/>
              </a:rPr>
              <a:t>high-speed microservices</a:t>
            </a:r>
            <a:r>
              <a:rPr lang="en" sz="1150">
                <a:solidFill>
                  <a:schemeClr val="dk2"/>
                </a:solidFill>
                <a:highlight>
                  <a:srgbClr val="FFFFFF"/>
                </a:highlight>
              </a:rPr>
              <a:t>. To learn more about what a Java microservice looks like</a:t>
            </a:r>
            <a:r>
              <a:rPr lang="en" sz="1150">
                <a:solidFill>
                  <a:schemeClr val="dk2"/>
                </a:solidFill>
                <a:highlight>
                  <a:srgbClr val="FFFFFF"/>
                </a:highlight>
                <a:hlinkClick r:id="rId8"/>
              </a:rPr>
              <a:t> </a:t>
            </a:r>
            <a:r>
              <a:rPr lang="en" sz="1150" u="sng">
                <a:solidFill>
                  <a:srgbClr val="1155CC"/>
                </a:solidFill>
                <a:highlight>
                  <a:srgbClr val="FFFFFF"/>
                </a:highlight>
                <a:hlinkClick r:id="rId9"/>
              </a:rPr>
              <a:t>read rise of the machine</a:t>
            </a:r>
            <a:r>
              <a:rPr lang="en" sz="1150">
                <a:solidFill>
                  <a:schemeClr val="dk2"/>
                </a:solidFill>
                <a:highlight>
                  <a:srgbClr val="FFFFFF"/>
                </a:highlight>
              </a:rPr>
              <a:t>.</a:t>
            </a:r>
          </a:p>
          <a:p>
            <a:pPr lvl="0">
              <a:lnSpc>
                <a:spcPct val="115000"/>
              </a:lnSpc>
              <a:spcBef>
                <a:spcPts val="0"/>
              </a:spcBef>
              <a:buClr>
                <a:schemeClr val="dk2"/>
              </a:buClr>
              <a:buSzPct val="91666"/>
              <a:buFont typeface="Arial"/>
              <a:buNone/>
            </a:pPr>
            <a:r>
              <a:t/>
            </a:r>
            <a:endParaRPr sz="1150">
              <a:solidFill>
                <a:schemeClr val="dk2"/>
              </a:solidFill>
              <a:highlight>
                <a:srgbClr val="FFFFFF"/>
              </a:highlight>
            </a:endParaRPr>
          </a:p>
          <a:p>
            <a:pPr lvl="0">
              <a:lnSpc>
                <a:spcPct val="138000"/>
              </a:lnSpc>
              <a:spcBef>
                <a:spcPts val="0"/>
              </a:spcBef>
              <a:buClr>
                <a:schemeClr val="dk2"/>
              </a:buClr>
              <a:buSzPct val="91666"/>
              <a:buFont typeface="Arial"/>
              <a:buNone/>
            </a:pPr>
            <a:r>
              <a:rPr lang="en" sz="1150">
                <a:solidFill>
                  <a:schemeClr val="dk2"/>
                </a:solidFill>
                <a:highlight>
                  <a:srgbClr val="FFFFFF"/>
                </a:highlight>
              </a:rPr>
              <a:t>If your service is getting </a:t>
            </a:r>
            <a:r>
              <a:rPr i="1" lang="en" sz="1150">
                <a:solidFill>
                  <a:schemeClr val="dk2"/>
                </a:solidFill>
                <a:highlight>
                  <a:srgbClr val="FFFFFF"/>
                </a:highlight>
              </a:rPr>
              <a:t>all of its data from a database that is shared</a:t>
            </a:r>
            <a:r>
              <a:rPr lang="en" sz="1150">
                <a:solidFill>
                  <a:schemeClr val="dk2"/>
                </a:solidFill>
                <a:highlight>
                  <a:srgbClr val="FFFFFF"/>
                </a:highlight>
              </a:rPr>
              <a:t> by one or more web applications, and/or other services and/or other application, then you did </a:t>
            </a:r>
            <a:r>
              <a:rPr b="1" i="1" lang="en" sz="1150">
                <a:solidFill>
                  <a:schemeClr val="dk2"/>
                </a:solidFill>
                <a:highlight>
                  <a:srgbClr val="FFFFFF"/>
                </a:highlight>
              </a:rPr>
              <a:t>not</a:t>
            </a:r>
            <a:r>
              <a:rPr lang="en" sz="1150">
                <a:solidFill>
                  <a:schemeClr val="dk2"/>
                </a:solidFill>
                <a:highlight>
                  <a:srgbClr val="FFFFFF"/>
                </a:highlight>
              </a:rPr>
              <a:t> write a microservice. If you service is </a:t>
            </a:r>
            <a:r>
              <a:rPr b="1" i="1" lang="en" sz="1150">
                <a:solidFill>
                  <a:schemeClr val="dk2"/>
                </a:solidFill>
                <a:highlight>
                  <a:srgbClr val="FFFFFF"/>
                </a:highlight>
              </a:rPr>
              <a:t>100% stateless</a:t>
            </a:r>
            <a:r>
              <a:rPr lang="en" sz="1150">
                <a:solidFill>
                  <a:schemeClr val="dk2"/>
                </a:solidFill>
                <a:highlight>
                  <a:srgbClr val="FFFFFF"/>
                </a:highlight>
              </a:rPr>
              <a:t>, then what you wrote is </a:t>
            </a:r>
            <a:r>
              <a:rPr b="1" i="1" lang="en" sz="1150">
                <a:solidFill>
                  <a:schemeClr val="dk2"/>
                </a:solidFill>
                <a:highlight>
                  <a:srgbClr val="FFFFFF"/>
                </a:highlight>
              </a:rPr>
              <a:t>not</a:t>
            </a:r>
            <a:r>
              <a:rPr lang="en" sz="1150">
                <a:solidFill>
                  <a:schemeClr val="dk2"/>
                </a:solidFill>
                <a:highlight>
                  <a:srgbClr val="FFFFFF"/>
                </a:highlight>
              </a:rPr>
              <a:t> a microservice.</a:t>
            </a:r>
          </a:p>
          <a:p>
            <a:pPr lvl="0">
              <a:lnSpc>
                <a:spcPct val="115000"/>
              </a:lnSpc>
              <a:spcBef>
                <a:spcPts val="0"/>
              </a:spcBef>
              <a:buClr>
                <a:schemeClr val="dk2"/>
              </a:buClr>
              <a:buSzPct val="91666"/>
              <a:buFont typeface="Arial"/>
              <a:buNone/>
            </a:pPr>
            <a:r>
              <a:t/>
            </a:r>
            <a:endParaRPr sz="1150">
              <a:solidFill>
                <a:schemeClr val="dk2"/>
              </a:solidFill>
              <a:highlight>
                <a:srgbClr val="FFFFFF"/>
              </a:highlight>
            </a:endParaRPr>
          </a:p>
          <a:p>
            <a:pPr lvl="0">
              <a:lnSpc>
                <a:spcPct val="138000"/>
              </a:lnSpc>
              <a:spcBef>
                <a:spcPts val="0"/>
              </a:spcBef>
              <a:buClr>
                <a:schemeClr val="dk2"/>
              </a:buClr>
              <a:buSzPct val="91666"/>
              <a:buFont typeface="Arial"/>
              <a:buNone/>
            </a:pPr>
            <a:r>
              <a:rPr lang="en" sz="1150">
                <a:solidFill>
                  <a:schemeClr val="dk2"/>
                </a:solidFill>
                <a:highlight>
                  <a:srgbClr val="FFFFFF"/>
                </a:highlight>
              </a:rPr>
              <a:t>Microservices do not negate the need for having libraries. If you are making many calls to a microservice, there is an indication that you maybe needed a library instead of a microservice. Adopting microservice architecture does not make you a better systems engineer. You will need some common sense, systems knowledge and/or a very good perf testing regiment. Many will fail and go back to a traditional three tier, web development version of services or some form of enterprise SOA or write a more traditional stateless web service.</a:t>
            </a:r>
          </a:p>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38600"/>
              </a:lnSpc>
              <a:spcBef>
                <a:spcPts val="0"/>
              </a:spcBef>
              <a:buClr>
                <a:schemeClr val="dk2"/>
              </a:buClr>
              <a:buSzPct val="110000"/>
              <a:buFont typeface="Arial"/>
              <a:buNone/>
            </a:pPr>
            <a:r>
              <a:rPr b="1" i="1" lang="en" sz="1000">
                <a:solidFill>
                  <a:srgbClr val="666666"/>
                </a:solidFill>
                <a:highlight>
                  <a:srgbClr val="FFFFFF"/>
                </a:highlight>
                <a:latin typeface="Trebuchet MS"/>
                <a:ea typeface="Trebuchet MS"/>
                <a:cs typeface="Trebuchet MS"/>
                <a:sym typeface="Trebuchet MS"/>
              </a:rPr>
              <a:t>Reactive Services, Reactive Manifesto and Microservices</a:t>
            </a:r>
          </a:p>
          <a:p>
            <a:pPr lvl="0">
              <a:lnSpc>
                <a:spcPct val="138600"/>
              </a:lnSpc>
              <a:spcBef>
                <a:spcPts val="0"/>
              </a:spcBef>
              <a:buClr>
                <a:schemeClr val="dk2"/>
              </a:buClr>
              <a:buSzPct val="110000"/>
              <a:buFont typeface="Arial"/>
              <a:buNone/>
            </a:pPr>
            <a:r>
              <a:t/>
            </a:r>
            <a:endParaRPr b="1" i="1"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rPr lang="en" sz="1000">
                <a:solidFill>
                  <a:srgbClr val="666666"/>
                </a:solidFill>
                <a:highlight>
                  <a:srgbClr val="FFFFFF"/>
                </a:highlight>
                <a:latin typeface="Trebuchet MS"/>
                <a:ea typeface="Trebuchet MS"/>
                <a:cs typeface="Trebuchet MS"/>
                <a:sym typeface="Trebuchet MS"/>
              </a:rPr>
              <a:t>Many disciplines of software development came to the same conclusion. They are building systems that react to modern demands on services. Reactive services live up to the </a:t>
            </a:r>
            <a:r>
              <a:rPr b="1" lang="en" sz="1000">
                <a:solidFill>
                  <a:srgbClr val="888888"/>
                </a:solidFill>
                <a:highlight>
                  <a:srgbClr val="FFFFFF"/>
                </a:highlight>
                <a:latin typeface="Trebuchet MS"/>
                <a:ea typeface="Trebuchet MS"/>
                <a:cs typeface="Trebuchet MS"/>
                <a:sym typeface="Trebuchet MS"/>
                <a:hlinkClick r:id="rId2"/>
              </a:rPr>
              <a:t>Reactive Manifesto</a:t>
            </a:r>
            <a:r>
              <a:rPr lang="en" sz="1000">
                <a:solidFill>
                  <a:srgbClr val="666666"/>
                </a:solidFill>
                <a:highlight>
                  <a:srgbClr val="FFFFFF"/>
                </a:highlight>
                <a:latin typeface="Trebuchet MS"/>
                <a:ea typeface="Trebuchet MS"/>
                <a:cs typeface="Trebuchet MS"/>
                <a:sym typeface="Trebuchet MS"/>
              </a:rPr>
              <a:t>. Reactive services are built to be robust, resilient, flexible and written with modern hardware, virtualization, rich web clients and mobile clients in mind.</a:t>
            </a:r>
          </a:p>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rPr lang="en" sz="1000">
                <a:solidFill>
                  <a:srgbClr val="666666"/>
                </a:solidFill>
                <a:highlight>
                  <a:srgbClr val="FFFFFF"/>
                </a:highlight>
                <a:latin typeface="Trebuchet MS"/>
                <a:ea typeface="Trebuchet MS"/>
                <a:cs typeface="Trebuchet MS"/>
                <a:sym typeface="Trebuchet MS"/>
              </a:rPr>
              <a:t>The Reactive Manifesto outlines qualities of Reactive Systems based on four principles: </a:t>
            </a:r>
            <a:r>
              <a:rPr b="1" i="1" lang="en" sz="1000">
                <a:solidFill>
                  <a:srgbClr val="666666"/>
                </a:solidFill>
                <a:highlight>
                  <a:srgbClr val="FFFFFF"/>
                </a:highlight>
                <a:latin typeface="Trebuchet MS"/>
                <a:ea typeface="Trebuchet MS"/>
                <a:cs typeface="Trebuchet MS"/>
                <a:sym typeface="Trebuchet MS"/>
              </a:rPr>
              <a:t>Responsive, Resilient, Elastic and Message Driven.</a:t>
            </a:r>
            <a:r>
              <a:rPr lang="en" sz="1000">
                <a:solidFill>
                  <a:srgbClr val="666666"/>
                </a:solidFill>
                <a:highlight>
                  <a:srgbClr val="FFFFFF"/>
                </a:highlight>
                <a:latin typeface="Trebuchet MS"/>
                <a:ea typeface="Trebuchet MS"/>
                <a:cs typeface="Trebuchet MS"/>
                <a:sym typeface="Trebuchet MS"/>
              </a:rPr>
              <a:t> </a:t>
            </a:r>
          </a:p>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rPr b="1" i="1" lang="en" sz="1000">
                <a:solidFill>
                  <a:srgbClr val="666666"/>
                </a:solidFill>
                <a:highlight>
                  <a:srgbClr val="FFFFFF"/>
                </a:highlight>
                <a:latin typeface="Trebuchet MS"/>
                <a:ea typeface="Trebuchet MS"/>
                <a:cs typeface="Trebuchet MS"/>
                <a:sym typeface="Trebuchet MS"/>
              </a:rPr>
              <a:t>Responsiveness</a:t>
            </a:r>
            <a:r>
              <a:rPr lang="en" sz="1000">
                <a:solidFill>
                  <a:srgbClr val="666666"/>
                </a:solidFill>
                <a:highlight>
                  <a:srgbClr val="FFFFFF"/>
                </a:highlight>
                <a:latin typeface="Trebuchet MS"/>
                <a:ea typeface="Trebuchet MS"/>
                <a:cs typeface="Trebuchet MS"/>
                <a:sym typeface="Trebuchet MS"/>
              </a:rPr>
              <a:t> means the service should respond in a timely manner, and never let clients or upstream services hang. A system failure should not cause a chain reaction of failures. A failure of a downstream system may cause a degraded response, but a response none-the-less. </a:t>
            </a:r>
          </a:p>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rPr b="1" i="1" lang="en" sz="1000">
                <a:solidFill>
                  <a:srgbClr val="666666"/>
                </a:solidFill>
                <a:highlight>
                  <a:srgbClr val="FFFFFF"/>
                </a:highlight>
                <a:latin typeface="Trebuchet MS"/>
                <a:ea typeface="Trebuchet MS"/>
                <a:cs typeface="Trebuchet MS"/>
                <a:sym typeface="Trebuchet MS"/>
              </a:rPr>
              <a:t>Resilience</a:t>
            </a:r>
            <a:r>
              <a:rPr lang="en" sz="1000">
                <a:solidFill>
                  <a:srgbClr val="666666"/>
                </a:solidFill>
                <a:highlight>
                  <a:srgbClr val="FFFFFF"/>
                </a:highlight>
                <a:latin typeface="Trebuchet MS"/>
                <a:ea typeface="Trebuchet MS"/>
                <a:cs typeface="Trebuchet MS"/>
                <a:sym typeface="Trebuchet MS"/>
              </a:rPr>
              <a:t> goes in line with responsiveness, the system should respond even in the face of failure and errors in a timely fashion. It can respond because it can detect an async response is not coming back in time and serve up a degraded response (circuit breaker). It may be able to respond in spite of failure because it can use a </a:t>
            </a:r>
            <a:r>
              <a:rPr b="1" i="1" lang="en" sz="1000">
                <a:solidFill>
                  <a:srgbClr val="666666"/>
                </a:solidFill>
                <a:highlight>
                  <a:srgbClr val="FFFFFF"/>
                </a:highlight>
                <a:latin typeface="Trebuchet MS"/>
                <a:ea typeface="Trebuchet MS"/>
                <a:cs typeface="Trebuchet MS"/>
                <a:sym typeface="Trebuchet MS"/>
              </a:rPr>
              <a:t>replicated</a:t>
            </a:r>
            <a:r>
              <a:rPr lang="en" sz="1000">
                <a:solidFill>
                  <a:srgbClr val="666666"/>
                </a:solidFill>
                <a:highlight>
                  <a:srgbClr val="FFFFFF"/>
                </a:highlight>
                <a:latin typeface="Trebuchet MS"/>
                <a:ea typeface="Trebuchet MS"/>
                <a:cs typeface="Trebuchet MS"/>
                <a:sym typeface="Trebuchet MS"/>
              </a:rPr>
              <a:t> version of a failed downstream node. Failure and recovery is built into the system. </a:t>
            </a:r>
            <a:r>
              <a:rPr b="1" lang="en" sz="1000" u="sng">
                <a:solidFill>
                  <a:srgbClr val="666666"/>
                </a:solidFill>
                <a:highlight>
                  <a:srgbClr val="FFFFFF"/>
                </a:highlight>
                <a:latin typeface="Trebuchet MS"/>
                <a:ea typeface="Trebuchet MS"/>
                <a:cs typeface="Trebuchet MS"/>
                <a:sym typeface="Trebuchet MS"/>
                <a:hlinkClick r:id="rId3"/>
              </a:rPr>
              <a:t>Monitoring</a:t>
            </a:r>
            <a:r>
              <a:rPr lang="en" sz="1000">
                <a:solidFill>
                  <a:srgbClr val="666666"/>
                </a:solidFill>
                <a:highlight>
                  <a:srgbClr val="FFFFFF"/>
                </a:highlight>
                <a:latin typeface="Trebuchet MS"/>
                <a:ea typeface="Trebuchet MS"/>
                <a:cs typeface="Trebuchet MS"/>
                <a:sym typeface="Trebuchet MS"/>
              </a:rPr>
              <a:t> and spinning up new instances to aid in recovery may be delegated to another highly available resource. A key component of resilience is the ability to monitor known good nodes and to perform </a:t>
            </a:r>
            <a:r>
              <a:rPr b="1" i="1" lang="en" sz="1000" u="sng">
                <a:solidFill>
                  <a:srgbClr val="666666"/>
                </a:solidFill>
                <a:highlight>
                  <a:srgbClr val="FFFFFF"/>
                </a:highlight>
                <a:latin typeface="Trebuchet MS"/>
                <a:ea typeface="Trebuchet MS"/>
                <a:cs typeface="Trebuchet MS"/>
                <a:sym typeface="Trebuchet MS"/>
                <a:hlinkClick r:id="rId4"/>
              </a:rPr>
              <a:t>Service Discovery</a:t>
            </a:r>
            <a:r>
              <a:rPr lang="en" sz="1000">
                <a:solidFill>
                  <a:srgbClr val="666666"/>
                </a:solidFill>
                <a:highlight>
                  <a:srgbClr val="FFFFFF"/>
                </a:highlight>
                <a:latin typeface="Trebuchet MS"/>
                <a:ea typeface="Trebuchet MS"/>
                <a:cs typeface="Trebuchet MS"/>
                <a:sym typeface="Trebuchet MS"/>
              </a:rPr>
              <a:t> to find alternative upstream and downstream services.</a:t>
            </a:r>
          </a:p>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rPr b="1" i="1" lang="en" sz="1000">
                <a:solidFill>
                  <a:srgbClr val="666666"/>
                </a:solidFill>
                <a:highlight>
                  <a:srgbClr val="FFFFFF"/>
                </a:highlight>
                <a:latin typeface="Trebuchet MS"/>
                <a:ea typeface="Trebuchet MS"/>
                <a:cs typeface="Trebuchet MS"/>
                <a:sym typeface="Trebuchet MS"/>
              </a:rPr>
              <a:t>Elasticity</a:t>
            </a:r>
            <a:r>
              <a:rPr lang="en" sz="1000">
                <a:solidFill>
                  <a:srgbClr val="666666"/>
                </a:solidFill>
                <a:highlight>
                  <a:srgbClr val="FFFFFF"/>
                </a:highlight>
                <a:latin typeface="Trebuchet MS"/>
                <a:ea typeface="Trebuchet MS"/>
                <a:cs typeface="Trebuchet MS"/>
                <a:sym typeface="Trebuchet MS"/>
              </a:rPr>
              <a:t> works with resilience. The ability to spin up new services and for downstream and upstream services and clients to find the new instances is vital to both the resilience of the system as well as the elasticity of the system.  </a:t>
            </a:r>
            <a:r>
              <a:rPr b="1" i="1" lang="en" sz="1000">
                <a:solidFill>
                  <a:srgbClr val="666666"/>
                </a:solidFill>
                <a:highlight>
                  <a:srgbClr val="FFFFFF"/>
                </a:highlight>
                <a:latin typeface="Trebuchet MS"/>
                <a:ea typeface="Trebuchet MS"/>
                <a:cs typeface="Trebuchet MS"/>
                <a:sym typeface="Trebuchet MS"/>
              </a:rPr>
              <a:t>Reactive Systems</a:t>
            </a:r>
            <a:r>
              <a:rPr lang="en" sz="1000">
                <a:solidFill>
                  <a:srgbClr val="666666"/>
                </a:solidFill>
                <a:highlight>
                  <a:srgbClr val="FFFFFF"/>
                </a:highlight>
                <a:latin typeface="Trebuchet MS"/>
                <a:ea typeface="Trebuchet MS"/>
                <a:cs typeface="Trebuchet MS"/>
                <a:sym typeface="Trebuchet MS"/>
              </a:rPr>
              <a:t> can react to changes in load by spinning up more services to share the load. Imagine a set of services for a professional soccer game that delivers real time stats. During games, you may need to spin up many services. On non-game times, you may need just a few of these services. A reactive system is a system that can increase and decrease resources based on demand. Just like with </a:t>
            </a:r>
            <a:r>
              <a:rPr b="1" i="1" lang="en" sz="1000">
                <a:solidFill>
                  <a:srgbClr val="666666"/>
                </a:solidFill>
                <a:highlight>
                  <a:srgbClr val="FFFFFF"/>
                </a:highlight>
                <a:latin typeface="Trebuchet MS"/>
                <a:ea typeface="Trebuchet MS"/>
                <a:cs typeface="Trebuchet MS"/>
                <a:sym typeface="Trebuchet MS"/>
              </a:rPr>
              <a:t>resilience,</a:t>
            </a:r>
            <a:r>
              <a:rPr lang="en" sz="1000">
                <a:solidFill>
                  <a:srgbClr val="666666"/>
                </a:solidFill>
                <a:highlight>
                  <a:srgbClr val="FFFFFF"/>
                </a:highlight>
                <a:latin typeface="Trebuchet MS"/>
                <a:ea typeface="Trebuchet MS"/>
                <a:cs typeface="Trebuchet MS"/>
                <a:sym typeface="Trebuchet MS"/>
              </a:rPr>
              <a:t> </a:t>
            </a:r>
            <a:r>
              <a:rPr b="1" i="1" lang="en" sz="1000" u="sng">
                <a:solidFill>
                  <a:srgbClr val="666666"/>
                </a:solidFill>
                <a:highlight>
                  <a:srgbClr val="FFFFFF"/>
                </a:highlight>
                <a:latin typeface="Trebuchet MS"/>
                <a:ea typeface="Trebuchet MS"/>
                <a:cs typeface="Trebuchet MS"/>
                <a:sym typeface="Trebuchet MS"/>
                <a:hlinkClick r:id="rId5"/>
              </a:rPr>
              <a:t>Service Discovery</a:t>
            </a:r>
            <a:r>
              <a:rPr lang="en" sz="1000">
                <a:solidFill>
                  <a:srgbClr val="666666"/>
                </a:solidFill>
                <a:highlight>
                  <a:srgbClr val="FFFFFF"/>
                </a:highlight>
                <a:latin typeface="Trebuchet MS"/>
                <a:ea typeface="Trebuchet MS"/>
                <a:cs typeface="Trebuchet MS"/>
                <a:sym typeface="Trebuchet MS"/>
              </a:rPr>
              <a:t> aids with elasticity as it provides a mechanism for upstream and downstream services and clients to discover new nodes so the load can be spread across the services. </a:t>
            </a:r>
          </a:p>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rPr b="1" i="1" lang="en" sz="1000">
                <a:solidFill>
                  <a:srgbClr val="666666"/>
                </a:solidFill>
                <a:highlight>
                  <a:srgbClr val="FFFFFF"/>
                </a:highlight>
                <a:latin typeface="Trebuchet MS"/>
                <a:ea typeface="Trebuchet MS"/>
                <a:cs typeface="Trebuchet MS"/>
                <a:sym typeface="Trebuchet MS"/>
              </a:rPr>
              <a:t>Message Driven</a:t>
            </a:r>
            <a:r>
              <a:rPr lang="en" sz="1000">
                <a:solidFill>
                  <a:srgbClr val="666666"/>
                </a:solidFill>
                <a:highlight>
                  <a:srgbClr val="FFFFFF"/>
                </a:highlight>
                <a:latin typeface="Trebuchet MS"/>
                <a:ea typeface="Trebuchet MS"/>
                <a:cs typeface="Trebuchet MS"/>
                <a:sym typeface="Trebuchet MS"/>
              </a:rPr>
              <a:t>: Reactive Systems rely on asynchronous message passing. This established boundaries between services (in-proc and out of proc) which allows for loose coupling (publish/subscribe or async streams or async calls), isolation (one failure does not ripple through to upstream services and clients), and improved responsive error handling. Having messaging allows one to control throughput (re-route, spin up more services) by applying back-pressure and using back pressure events to trigger changes to shape traffic though the queues. Messaging allows for </a:t>
            </a:r>
            <a:r>
              <a:rPr b="1" i="1" lang="en" sz="1000">
                <a:solidFill>
                  <a:srgbClr val="666666"/>
                </a:solidFill>
                <a:highlight>
                  <a:srgbClr val="FFFFFF"/>
                </a:highlight>
                <a:latin typeface="Trebuchet MS"/>
                <a:ea typeface="Trebuchet MS"/>
                <a:cs typeface="Trebuchet MS"/>
                <a:sym typeface="Trebuchet MS"/>
              </a:rPr>
              <a:t>non-blocking </a:t>
            </a:r>
            <a:r>
              <a:rPr lang="en" sz="1000">
                <a:solidFill>
                  <a:srgbClr val="666666"/>
                </a:solidFill>
                <a:highlight>
                  <a:srgbClr val="FFFFFF"/>
                </a:highlight>
                <a:latin typeface="Trebuchet MS"/>
                <a:ea typeface="Trebuchet MS"/>
                <a:cs typeface="Trebuchet MS"/>
                <a:sym typeface="Trebuchet MS"/>
              </a:rPr>
              <a:t>handling of responses. </a:t>
            </a:r>
          </a:p>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rPr lang="en" sz="1000">
                <a:solidFill>
                  <a:srgbClr val="666666"/>
                </a:solidFill>
                <a:highlight>
                  <a:srgbClr val="FFFFFF"/>
                </a:highlight>
                <a:latin typeface="Trebuchet MS"/>
                <a:ea typeface="Trebuchet MS"/>
                <a:cs typeface="Trebuchet MS"/>
                <a:sym typeface="Trebuchet MS"/>
              </a:rPr>
              <a:t>A well written </a:t>
            </a:r>
            <a:r>
              <a:rPr b="1" lang="en" sz="1000">
                <a:solidFill>
                  <a:srgbClr val="888888"/>
                </a:solidFill>
                <a:highlight>
                  <a:srgbClr val="FFFFFF"/>
                </a:highlight>
                <a:latin typeface="Trebuchet MS"/>
                <a:ea typeface="Trebuchet MS"/>
                <a:cs typeface="Trebuchet MS"/>
                <a:sym typeface="Trebuchet MS"/>
                <a:hlinkClick r:id="rId6"/>
              </a:rPr>
              <a:t>microservice</a:t>
            </a:r>
            <a:r>
              <a:rPr lang="en" sz="1000">
                <a:solidFill>
                  <a:srgbClr val="666666"/>
                </a:solidFill>
                <a:highlight>
                  <a:srgbClr val="FFFFFF"/>
                </a:highlight>
                <a:latin typeface="Trebuchet MS"/>
                <a:ea typeface="Trebuchet MS"/>
                <a:cs typeface="Trebuchet MS"/>
                <a:sym typeface="Trebuchet MS"/>
              </a:rPr>
              <a:t> is more often than not going to apply the principles of the reactive manifesto. One could argue that a microservices architecture is just an extension of the reactive manifesto that is geared towards web services. </a:t>
            </a:r>
          </a:p>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rPr lang="en" sz="1000">
                <a:solidFill>
                  <a:srgbClr val="666666"/>
                </a:solidFill>
                <a:highlight>
                  <a:srgbClr val="FFFFFF"/>
                </a:highlight>
                <a:latin typeface="Trebuchet MS"/>
                <a:ea typeface="Trebuchet MS"/>
                <a:cs typeface="Trebuchet MS"/>
                <a:sym typeface="Trebuchet MS"/>
              </a:rPr>
              <a:t>There are related subjects of </a:t>
            </a:r>
            <a:r>
              <a:rPr b="1" lang="en" sz="1000">
                <a:solidFill>
                  <a:srgbClr val="888888"/>
                </a:solidFill>
                <a:highlight>
                  <a:srgbClr val="FFFFFF"/>
                </a:highlight>
                <a:latin typeface="Trebuchet MS"/>
                <a:ea typeface="Trebuchet MS"/>
                <a:cs typeface="Trebuchet MS"/>
                <a:sym typeface="Trebuchet MS"/>
                <a:hlinkClick r:id="rId7"/>
              </a:rPr>
              <a:t>reactive programming</a:t>
            </a:r>
            <a:r>
              <a:rPr lang="en" sz="1000">
                <a:solidFill>
                  <a:srgbClr val="666666"/>
                </a:solidFill>
                <a:highlight>
                  <a:srgbClr val="FFFFFF"/>
                </a:highlight>
                <a:latin typeface="Trebuchet MS"/>
                <a:ea typeface="Trebuchet MS"/>
                <a:cs typeface="Trebuchet MS"/>
                <a:sym typeface="Trebuchet MS"/>
              </a:rPr>
              <a:t> and </a:t>
            </a:r>
            <a:r>
              <a:rPr b="1" lang="en" sz="1000">
                <a:solidFill>
                  <a:srgbClr val="888888"/>
                </a:solidFill>
                <a:highlight>
                  <a:srgbClr val="FFFFFF"/>
                </a:highlight>
                <a:latin typeface="Trebuchet MS"/>
                <a:ea typeface="Trebuchet MS"/>
                <a:cs typeface="Trebuchet MS"/>
                <a:sym typeface="Trebuchet MS"/>
                <a:hlinkClick r:id="rId8"/>
              </a:rPr>
              <a:t>functional reactive programming</a:t>
            </a:r>
            <a:r>
              <a:rPr lang="en" sz="1000">
                <a:solidFill>
                  <a:srgbClr val="666666"/>
                </a:solidFill>
                <a:highlight>
                  <a:srgbClr val="FFFFFF"/>
                </a:highlight>
                <a:latin typeface="Trebuchet MS"/>
                <a:ea typeface="Trebuchet MS"/>
                <a:cs typeface="Trebuchet MS"/>
                <a:sym typeface="Trebuchet MS"/>
              </a:rPr>
              <a:t> which are related to the reactive manifesto. A system can be a </a:t>
            </a:r>
            <a:r>
              <a:rPr b="1" i="1" lang="en" sz="1000">
                <a:solidFill>
                  <a:srgbClr val="666666"/>
                </a:solidFill>
                <a:highlight>
                  <a:srgbClr val="FFFFFF"/>
                </a:highlight>
                <a:latin typeface="Trebuchet MS"/>
                <a:ea typeface="Trebuchet MS"/>
                <a:cs typeface="Trebuchet MS"/>
                <a:sym typeface="Trebuchet MS"/>
              </a:rPr>
              <a:t>reactive system</a:t>
            </a:r>
            <a:r>
              <a:rPr lang="en" sz="1000">
                <a:solidFill>
                  <a:srgbClr val="666666"/>
                </a:solidFill>
                <a:highlight>
                  <a:srgbClr val="FFFFFF"/>
                </a:highlight>
                <a:latin typeface="Trebuchet MS"/>
                <a:ea typeface="Trebuchet MS"/>
                <a:cs typeface="Trebuchet MS"/>
                <a:sym typeface="Trebuchet MS"/>
              </a:rPr>
              <a:t> and not use a </a:t>
            </a:r>
            <a:r>
              <a:rPr b="1" i="1" lang="en" sz="1000">
                <a:solidFill>
                  <a:srgbClr val="666666"/>
                </a:solidFill>
                <a:highlight>
                  <a:srgbClr val="FFFFFF"/>
                </a:highlight>
                <a:latin typeface="Trebuchet MS"/>
                <a:ea typeface="Trebuchet MS"/>
                <a:cs typeface="Trebuchet MS"/>
                <a:sym typeface="Trebuchet MS"/>
              </a:rPr>
              <a:t>reactive programming model</a:t>
            </a:r>
            <a:r>
              <a:rPr lang="en" sz="1000">
                <a:solidFill>
                  <a:srgbClr val="666666"/>
                </a:solidFill>
                <a:highlight>
                  <a:srgbClr val="FFFFFF"/>
                </a:highlight>
                <a:latin typeface="Trebuchet MS"/>
                <a:ea typeface="Trebuchet MS"/>
                <a:cs typeface="Trebuchet MS"/>
                <a:sym typeface="Trebuchet MS"/>
              </a:rPr>
              <a:t>. </a:t>
            </a:r>
            <a:r>
              <a:rPr b="1" i="1" lang="en" sz="1000">
                <a:solidFill>
                  <a:srgbClr val="666666"/>
                </a:solidFill>
                <a:highlight>
                  <a:srgbClr val="FFFFFF"/>
                </a:highlight>
                <a:latin typeface="Trebuchet MS"/>
                <a:ea typeface="Trebuchet MS"/>
                <a:cs typeface="Trebuchet MS"/>
                <a:sym typeface="Trebuchet MS"/>
              </a:rPr>
              <a:t>Reactive programming</a:t>
            </a:r>
            <a:r>
              <a:rPr lang="en" sz="1000">
                <a:solidFill>
                  <a:srgbClr val="666666"/>
                </a:solidFill>
                <a:highlight>
                  <a:srgbClr val="FFFFFF"/>
                </a:highlight>
                <a:latin typeface="Trebuchet MS"/>
                <a:ea typeface="Trebuchet MS"/>
                <a:cs typeface="Trebuchet MS"/>
                <a:sym typeface="Trebuchet MS"/>
              </a:rPr>
              <a:t> is often used to coordinate asynchronous calls to multiple services as well as events and streams from clients and other systems.</a:t>
            </a:r>
          </a:p>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rPr lang="en" sz="1000">
                <a:solidFill>
                  <a:srgbClr val="666666"/>
                </a:solidFill>
                <a:highlight>
                  <a:srgbClr val="FFFFFF"/>
                </a:highlight>
                <a:latin typeface="Trebuchet MS"/>
                <a:ea typeface="Trebuchet MS"/>
                <a:cs typeface="Trebuchet MS"/>
                <a:sym typeface="Trebuchet MS"/>
              </a:rPr>
              <a:t>An example: Client calls Service Z. Service Z calls Service A and Service B, but sends back only the combined results of Service A and Service C. The results of Service B are used to call Service C. Thus Z must call A, B, take the results of B and calls C, then return A/C combined back to the client. And, all of these calls must be asynchronous, non-blocking calls, but we should be able to handle errors for A, B or C, and handle timeouts such that the Client does not hang when Z calls downstream services. The orchestration of calling many services requires some sort of reactive programming coordination. Frameworks like </a:t>
            </a:r>
            <a:r>
              <a:rPr b="1" lang="en" sz="1000">
                <a:solidFill>
                  <a:srgbClr val="888888"/>
                </a:solidFill>
                <a:highlight>
                  <a:srgbClr val="FFFFFF"/>
                </a:highlight>
                <a:latin typeface="Trebuchet MS"/>
                <a:ea typeface="Trebuchet MS"/>
                <a:cs typeface="Trebuchet MS"/>
                <a:sym typeface="Trebuchet MS"/>
                <a:hlinkClick r:id="rId9"/>
              </a:rPr>
              <a:t>RxJava</a:t>
            </a:r>
            <a:r>
              <a:rPr lang="en" sz="1000">
                <a:solidFill>
                  <a:srgbClr val="666666"/>
                </a:solidFill>
                <a:highlight>
                  <a:srgbClr val="FFFFFF"/>
                </a:highlight>
                <a:latin typeface="Trebuchet MS"/>
                <a:ea typeface="Trebuchet MS"/>
                <a:cs typeface="Trebuchet MS"/>
                <a:sym typeface="Trebuchet MS"/>
              </a:rPr>
              <a:t>, RxJS, etc. were conceived to provide an Object Reactive programming model to better work in an environment where there are events, streams and asynchronous calls.</a:t>
            </a:r>
          </a:p>
          <a:p>
            <a:pPr lvl="0">
              <a:lnSpc>
                <a:spcPct val="138600"/>
              </a:lnSpc>
              <a:spcBef>
                <a:spcPts val="0"/>
              </a:spcBef>
              <a:buClr>
                <a:schemeClr val="dk2"/>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lnSpc>
                <a:spcPct val="138600"/>
              </a:lnSpc>
              <a:spcBef>
                <a:spcPts val="0"/>
              </a:spcBef>
              <a:buClr>
                <a:schemeClr val="dk2"/>
              </a:buClr>
              <a:buSzPct val="110000"/>
              <a:buFont typeface="Arial"/>
              <a:buNone/>
            </a:pPr>
            <a:r>
              <a:rPr b="1" lang="en" sz="1000">
                <a:solidFill>
                  <a:srgbClr val="888888"/>
                </a:solidFill>
                <a:highlight>
                  <a:srgbClr val="FFFFFF"/>
                </a:highlight>
                <a:latin typeface="Trebuchet MS"/>
                <a:ea typeface="Trebuchet MS"/>
                <a:cs typeface="Trebuchet MS"/>
                <a:sym typeface="Trebuchet MS"/>
                <a:hlinkClick r:id="rId10"/>
              </a:rPr>
              <a:t>QBit</a:t>
            </a:r>
            <a:r>
              <a:rPr lang="en" sz="1000">
                <a:solidFill>
                  <a:srgbClr val="666666"/>
                </a:solidFill>
                <a:highlight>
                  <a:srgbClr val="FFFFFF"/>
                </a:highlight>
                <a:latin typeface="Trebuchet MS"/>
                <a:ea typeface="Trebuchet MS"/>
                <a:cs typeface="Trebuchet MS"/>
                <a:sym typeface="Trebuchet MS"/>
              </a:rPr>
              <a:t> also provides a Reactor class </a:t>
            </a:r>
            <a:r>
              <a:rPr b="1" lang="en" sz="1000">
                <a:solidFill>
                  <a:srgbClr val="888888"/>
                </a:solidFill>
                <a:highlight>
                  <a:srgbClr val="FFFFFF"/>
                </a:highlight>
                <a:latin typeface="Trebuchet MS"/>
                <a:ea typeface="Trebuchet MS"/>
                <a:cs typeface="Trebuchet MS"/>
                <a:sym typeface="Trebuchet MS"/>
                <a:hlinkClick r:id="rId11"/>
              </a:rPr>
              <a:t>to coordinate asynchronous calls using reactive programming</a:t>
            </a:r>
            <a:r>
              <a:rPr lang="en" sz="1000">
                <a:solidFill>
                  <a:srgbClr val="666666"/>
                </a:solidFill>
                <a:highlight>
                  <a:srgbClr val="FFFFFF"/>
                </a:highlight>
                <a:latin typeface="Trebuchet MS"/>
                <a:ea typeface="Trebuchet MS"/>
                <a:cs typeface="Trebuchet MS"/>
                <a:sym typeface="Trebuchet MS"/>
              </a:rPr>
              <a:t> and it uses Java 8 Lambda expression to aid in this endeavor. QBit, </a:t>
            </a:r>
            <a:r>
              <a:rPr b="1" lang="en" sz="1000">
                <a:solidFill>
                  <a:srgbClr val="888888"/>
                </a:solidFill>
                <a:highlight>
                  <a:srgbClr val="FFFFFF"/>
                </a:highlight>
                <a:latin typeface="Trebuchet MS"/>
                <a:ea typeface="Trebuchet MS"/>
                <a:cs typeface="Trebuchet MS"/>
                <a:sym typeface="Trebuchet MS"/>
                <a:hlinkClick r:id="rId12"/>
              </a:rPr>
              <a:t>Java microservice lib</a:t>
            </a:r>
            <a:r>
              <a:rPr lang="en" sz="1000">
                <a:solidFill>
                  <a:srgbClr val="666666"/>
                </a:solidFill>
                <a:highlight>
                  <a:srgbClr val="FFFFFF"/>
                </a:highlight>
                <a:latin typeface="Trebuchet MS"/>
                <a:ea typeface="Trebuchet MS"/>
                <a:cs typeface="Trebuchet MS"/>
                <a:sym typeface="Trebuchet MS"/>
              </a:rPr>
              <a:t>,  is a Java-first reactive programming environment that focuses on events, </a:t>
            </a:r>
            <a:r>
              <a:rPr b="1" lang="en" sz="1000">
                <a:solidFill>
                  <a:srgbClr val="888888"/>
                </a:solidFill>
                <a:highlight>
                  <a:srgbClr val="FFFFFF"/>
                </a:highlight>
                <a:latin typeface="Trebuchet MS"/>
                <a:ea typeface="Trebuchet MS"/>
                <a:cs typeface="Trebuchet MS"/>
                <a:sym typeface="Trebuchet MS"/>
                <a:hlinkClick r:id="rId13"/>
              </a:rPr>
              <a:t>service discovery</a:t>
            </a:r>
            <a:r>
              <a:rPr lang="en" sz="1000">
                <a:solidFill>
                  <a:srgbClr val="666666"/>
                </a:solidFill>
                <a:highlight>
                  <a:srgbClr val="FFFFFF"/>
                </a:highlight>
                <a:latin typeface="Trebuchet MS"/>
                <a:ea typeface="Trebuchet MS"/>
                <a:cs typeface="Trebuchet MS"/>
                <a:sym typeface="Trebuchet MS"/>
              </a:rPr>
              <a:t>, and microservices. It implements active object pattern, similar to Akka typed-actors, which is a service which lives behind a set of queues to handle events, method calls, responses, callbacks, etc. These services have location transparency as they can be in-proc of on another server node via WebSocket or the event bus. The resilience comes from replication which is readily possible with the service discovery and </a:t>
            </a:r>
            <a:r>
              <a:rPr b="1" lang="en" sz="1000">
                <a:solidFill>
                  <a:srgbClr val="888888"/>
                </a:solidFill>
                <a:highlight>
                  <a:srgbClr val="FFFFFF"/>
                </a:highlight>
                <a:latin typeface="Trebuchet MS"/>
                <a:ea typeface="Trebuchet MS"/>
                <a:cs typeface="Trebuchet MS"/>
                <a:sym typeface="Trebuchet MS"/>
                <a:hlinkClick r:id="rId14"/>
              </a:rPr>
              <a:t>the event bus</a:t>
            </a:r>
            <a:r>
              <a:rPr lang="en" sz="1000">
                <a:solidFill>
                  <a:srgbClr val="666666"/>
                </a:solidFill>
                <a:highlight>
                  <a:srgbClr val="FFFFFF"/>
                </a:highlight>
                <a:latin typeface="Trebuchet MS"/>
                <a:ea typeface="Trebuchet MS"/>
                <a:cs typeface="Trebuchet MS"/>
                <a:sym typeface="Trebuchet MS"/>
              </a:rPr>
              <a:t>. The service discovery mechanism takes health of the nodes into consideration so unhealthy nodes are taken out of the service pools. QBit implements all the important parts of what it takes to build a reactive system of microservices in Java 8. QBit provides a natural environment to do reactive system development in Java. QBit is a reactive Java lib as well as a microservice lib.</a:t>
            </a: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80700" y="2651100"/>
            <a:ext cx="8982600"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485875" y="264475"/>
            <a:ext cx="8183700" cy="1473600"/>
          </a:xfrm>
          <a:prstGeom prst="rect">
            <a:avLst/>
          </a:prstGeom>
        </p:spPr>
        <p:txBody>
          <a:bodyPr anchorCtr="0" anchor="b"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2" name="Shape 12"/>
          <p:cNvSpPr txBox="1"/>
          <p:nvPr>
            <p:ph idx="1" type="subTitle"/>
          </p:nvPr>
        </p:nvSpPr>
        <p:spPr>
          <a:xfrm>
            <a:off x="485875" y="1738075"/>
            <a:ext cx="8183700" cy="861000"/>
          </a:xfrm>
          <a:prstGeom prst="rect">
            <a:avLst/>
          </a:prstGeom>
        </p:spPr>
        <p:txBody>
          <a:bodyPr anchorCtr="0" anchor="t" bIns="91425" lIns="91425" rIns="91425" tIns="91425"/>
          <a:lstStyle>
            <a:lvl1pPr lvl="0">
              <a:lnSpc>
                <a:spcPct val="100000"/>
              </a:lnSpc>
              <a:spcBef>
                <a:spcPts val="0"/>
              </a:spcBef>
              <a:spcAft>
                <a:spcPts val="0"/>
              </a:spcAft>
              <a:buSzPct val="100000"/>
              <a:buNone/>
              <a:defRPr sz="2400"/>
            </a:lvl1pPr>
            <a:lvl2pPr lvl="1">
              <a:lnSpc>
                <a:spcPct val="100000"/>
              </a:lnSpc>
              <a:spcBef>
                <a:spcPts val="0"/>
              </a:spcBef>
              <a:spcAft>
                <a:spcPts val="0"/>
              </a:spcAft>
              <a:buSzPct val="100000"/>
              <a:buNone/>
              <a:defRPr sz="2400"/>
            </a:lvl2pPr>
            <a:lvl3pPr lvl="2">
              <a:lnSpc>
                <a:spcPct val="100000"/>
              </a:lnSpc>
              <a:spcBef>
                <a:spcPts val="0"/>
              </a:spcBef>
              <a:spcAft>
                <a:spcPts val="0"/>
              </a:spcAft>
              <a:buSzPct val="100000"/>
              <a:buNone/>
              <a:defRPr sz="2400"/>
            </a:lvl3pPr>
            <a:lvl4pPr lvl="3">
              <a:lnSpc>
                <a:spcPct val="100000"/>
              </a:lnSpc>
              <a:spcBef>
                <a:spcPts val="0"/>
              </a:spcBef>
              <a:spcAft>
                <a:spcPts val="0"/>
              </a:spcAft>
              <a:buSzPct val="100000"/>
              <a:buNone/>
              <a:defRPr sz="2400"/>
            </a:lvl4pPr>
            <a:lvl5pPr lvl="4">
              <a:lnSpc>
                <a:spcPct val="100000"/>
              </a:lnSpc>
              <a:spcBef>
                <a:spcPts val="0"/>
              </a:spcBef>
              <a:spcAft>
                <a:spcPts val="0"/>
              </a:spcAft>
              <a:buSzPct val="100000"/>
              <a:buNone/>
              <a:defRPr sz="2400"/>
            </a:lvl5pPr>
            <a:lvl6pPr lvl="5">
              <a:lnSpc>
                <a:spcPct val="100000"/>
              </a:lnSpc>
              <a:spcBef>
                <a:spcPts val="0"/>
              </a:spcBef>
              <a:spcAft>
                <a:spcPts val="0"/>
              </a:spcAft>
              <a:buSzPct val="100000"/>
              <a:buNone/>
              <a:defRPr sz="2400"/>
            </a:lvl6pPr>
            <a:lvl7pPr lvl="6">
              <a:lnSpc>
                <a:spcPct val="100000"/>
              </a:lnSpc>
              <a:spcBef>
                <a:spcPts val="0"/>
              </a:spcBef>
              <a:spcAft>
                <a:spcPts val="0"/>
              </a:spcAft>
              <a:buSzPct val="100000"/>
              <a:buNone/>
              <a:defRPr sz="2400"/>
            </a:lvl7pPr>
            <a:lvl8pPr lvl="7">
              <a:lnSpc>
                <a:spcPct val="100000"/>
              </a:lnSpc>
              <a:spcBef>
                <a:spcPts val="0"/>
              </a:spcBef>
              <a:spcAft>
                <a:spcPts val="0"/>
              </a:spcAft>
              <a:buSzPct val="100000"/>
              <a:buNone/>
              <a:defRPr sz="2400"/>
            </a:lvl8pPr>
            <a:lvl9pPr lvl="8">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7" name="Shape 47"/>
        <p:cNvGrpSpPr/>
        <p:nvPr/>
      </p:nvGrpSpPr>
      <p:grpSpPr>
        <a:xfrm>
          <a:off x="0" y="0"/>
          <a:ext cx="0" cy="0"/>
          <a:chOff x="0" y="0"/>
          <a:chExt cx="0" cy="0"/>
        </a:xfrm>
      </p:grpSpPr>
      <p:sp>
        <p:nvSpPr>
          <p:cNvPr id="48" name="Shape 48"/>
          <p:cNvSpPr/>
          <p:nvPr/>
        </p:nvSpPr>
        <p:spPr>
          <a:xfrm>
            <a:off x="80700" y="2651100"/>
            <a:ext cx="8982600"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49" name="Shape 49"/>
          <p:cNvSpPr txBox="1"/>
          <p:nvPr>
            <p:ph type="title"/>
          </p:nvPr>
        </p:nvSpPr>
        <p:spPr>
          <a:xfrm>
            <a:off x="311700" y="743000"/>
            <a:ext cx="8520600" cy="2006400"/>
          </a:xfrm>
          <a:prstGeom prst="rect">
            <a:avLst/>
          </a:prstGeom>
        </p:spPr>
        <p:txBody>
          <a:bodyPr anchorCtr="0" anchor="b" bIns="91425" lIns="91425" rIns="91425" tIns="91425"/>
          <a:lstStyle>
            <a:lvl1pPr lvl="0" algn="ctr">
              <a:spcBef>
                <a:spcPts val="0"/>
              </a:spcBef>
              <a:buSzPct val="100000"/>
              <a:buFont typeface="Source Sans Pro"/>
              <a:defRPr sz="12000">
                <a:latin typeface="Source Sans Pro"/>
                <a:ea typeface="Source Sans Pro"/>
                <a:cs typeface="Source Sans Pro"/>
                <a:sym typeface="Source Sans Pro"/>
              </a:defRPr>
            </a:lvl1pPr>
            <a:lvl2pPr lvl="1" algn="ctr">
              <a:spcBef>
                <a:spcPts val="0"/>
              </a:spcBef>
              <a:buSzPct val="100000"/>
              <a:buFont typeface="Source Sans Pro"/>
              <a:defRPr sz="12000">
                <a:latin typeface="Source Sans Pro"/>
                <a:ea typeface="Source Sans Pro"/>
                <a:cs typeface="Source Sans Pro"/>
                <a:sym typeface="Source Sans Pro"/>
              </a:defRPr>
            </a:lvl2pPr>
            <a:lvl3pPr lvl="2" algn="ctr">
              <a:spcBef>
                <a:spcPts val="0"/>
              </a:spcBef>
              <a:buSzPct val="100000"/>
              <a:buFont typeface="Source Sans Pro"/>
              <a:defRPr sz="12000">
                <a:latin typeface="Source Sans Pro"/>
                <a:ea typeface="Source Sans Pro"/>
                <a:cs typeface="Source Sans Pro"/>
                <a:sym typeface="Source Sans Pro"/>
              </a:defRPr>
            </a:lvl3pPr>
            <a:lvl4pPr lvl="3" algn="ctr">
              <a:spcBef>
                <a:spcPts val="0"/>
              </a:spcBef>
              <a:buSzPct val="100000"/>
              <a:buFont typeface="Source Sans Pro"/>
              <a:defRPr sz="12000">
                <a:latin typeface="Source Sans Pro"/>
                <a:ea typeface="Source Sans Pro"/>
                <a:cs typeface="Source Sans Pro"/>
                <a:sym typeface="Source Sans Pro"/>
              </a:defRPr>
            </a:lvl4pPr>
            <a:lvl5pPr lvl="4" algn="ctr">
              <a:spcBef>
                <a:spcPts val="0"/>
              </a:spcBef>
              <a:buSzPct val="100000"/>
              <a:buFont typeface="Source Sans Pro"/>
              <a:defRPr sz="12000">
                <a:latin typeface="Source Sans Pro"/>
                <a:ea typeface="Source Sans Pro"/>
                <a:cs typeface="Source Sans Pro"/>
                <a:sym typeface="Source Sans Pro"/>
              </a:defRPr>
            </a:lvl5pPr>
            <a:lvl6pPr lvl="5" algn="ctr">
              <a:spcBef>
                <a:spcPts val="0"/>
              </a:spcBef>
              <a:buSzPct val="100000"/>
              <a:buFont typeface="Source Sans Pro"/>
              <a:defRPr sz="12000">
                <a:latin typeface="Source Sans Pro"/>
                <a:ea typeface="Source Sans Pro"/>
                <a:cs typeface="Source Sans Pro"/>
                <a:sym typeface="Source Sans Pro"/>
              </a:defRPr>
            </a:lvl6pPr>
            <a:lvl7pPr lvl="6" algn="ctr">
              <a:spcBef>
                <a:spcPts val="0"/>
              </a:spcBef>
              <a:buSzPct val="100000"/>
              <a:buFont typeface="Source Sans Pro"/>
              <a:defRPr sz="12000">
                <a:latin typeface="Source Sans Pro"/>
                <a:ea typeface="Source Sans Pro"/>
                <a:cs typeface="Source Sans Pro"/>
                <a:sym typeface="Source Sans Pro"/>
              </a:defRPr>
            </a:lvl7pPr>
            <a:lvl8pPr lvl="7" algn="ctr">
              <a:spcBef>
                <a:spcPts val="0"/>
              </a:spcBef>
              <a:buSzPct val="100000"/>
              <a:buFont typeface="Source Sans Pro"/>
              <a:defRPr sz="12000">
                <a:latin typeface="Source Sans Pro"/>
                <a:ea typeface="Source Sans Pro"/>
                <a:cs typeface="Source Sans Pro"/>
                <a:sym typeface="Source Sans Pro"/>
              </a:defRPr>
            </a:lvl8pPr>
            <a:lvl9pPr lvl="8" algn="ctr">
              <a:spcBef>
                <a:spcPts val="0"/>
              </a:spcBef>
              <a:buSzPct val="100000"/>
              <a:buFont typeface="Source Sans Pro"/>
              <a:defRPr sz="12000">
                <a:latin typeface="Source Sans Pro"/>
                <a:ea typeface="Source Sans Pro"/>
                <a:cs typeface="Source Sans Pro"/>
                <a:sym typeface="Source Sans Pro"/>
              </a:defRPr>
            </a:lvl9pPr>
          </a:lstStyle>
          <a:p/>
        </p:txBody>
      </p:sp>
      <p:sp>
        <p:nvSpPr>
          <p:cNvPr id="50" name="Shape 50"/>
          <p:cNvSpPr txBox="1"/>
          <p:nvPr>
            <p:ph idx="1" type="body"/>
          </p:nvPr>
        </p:nvSpPr>
        <p:spPr>
          <a:xfrm>
            <a:off x="311700" y="2845181"/>
            <a:ext cx="8520600" cy="13008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51" name="Shape 51"/>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8" name="Shape 58"/>
        <p:cNvGrpSpPr/>
        <p:nvPr/>
      </p:nvGrpSpPr>
      <p:grpSpPr>
        <a:xfrm>
          <a:off x="0" y="0"/>
          <a:ext cx="0" cy="0"/>
          <a:chOff x="0" y="0"/>
          <a:chExt cx="0" cy="0"/>
        </a:xfrm>
      </p:grpSpPr>
      <p:sp>
        <p:nvSpPr>
          <p:cNvPr id="59" name="Shape 59"/>
          <p:cNvSpPr/>
          <p:nvPr/>
        </p:nvSpPr>
        <p:spPr>
          <a:xfrm>
            <a:off x="80700" y="2651100"/>
            <a:ext cx="8982600"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60" name="Shape 60"/>
          <p:cNvSpPr txBox="1"/>
          <p:nvPr>
            <p:ph type="ctrTitle"/>
          </p:nvPr>
        </p:nvSpPr>
        <p:spPr>
          <a:xfrm>
            <a:off x="485875" y="264475"/>
            <a:ext cx="8183700" cy="1473600"/>
          </a:xfrm>
          <a:prstGeom prst="rect">
            <a:avLst/>
          </a:prstGeom>
        </p:spPr>
        <p:txBody>
          <a:bodyPr anchorCtr="0" anchor="b" bIns="91425" lIns="91425" rIns="91425" tIns="91425"/>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p:txBody>
      </p:sp>
      <p:sp>
        <p:nvSpPr>
          <p:cNvPr id="61" name="Shape 61"/>
          <p:cNvSpPr txBox="1"/>
          <p:nvPr>
            <p:ph idx="1" type="subTitle"/>
          </p:nvPr>
        </p:nvSpPr>
        <p:spPr>
          <a:xfrm>
            <a:off x="485875" y="1738075"/>
            <a:ext cx="8183700" cy="861000"/>
          </a:xfrm>
          <a:prstGeom prst="rect">
            <a:avLst/>
          </a:prstGeom>
        </p:spPr>
        <p:txBody>
          <a:bodyPr anchorCtr="0" anchor="t" bIns="91425" lIns="91425" rIns="91425" tIns="91425"/>
          <a:lstStyle>
            <a:lvl1pPr lvl="0" rtl="0">
              <a:lnSpc>
                <a:spcPct val="100000"/>
              </a:lnSpc>
              <a:spcBef>
                <a:spcPts val="0"/>
              </a:spcBef>
              <a:spcAft>
                <a:spcPts val="0"/>
              </a:spcAft>
              <a:buSzPct val="100000"/>
              <a:buNone/>
              <a:defRPr sz="2400"/>
            </a:lvl1pPr>
            <a:lvl2pPr lvl="1" rtl="0">
              <a:lnSpc>
                <a:spcPct val="100000"/>
              </a:lnSpc>
              <a:spcBef>
                <a:spcPts val="0"/>
              </a:spcBef>
              <a:spcAft>
                <a:spcPts val="0"/>
              </a:spcAft>
              <a:buSzPct val="100000"/>
              <a:buNone/>
              <a:defRPr sz="2400"/>
            </a:lvl2pPr>
            <a:lvl3pPr lvl="2" rtl="0">
              <a:lnSpc>
                <a:spcPct val="100000"/>
              </a:lnSpc>
              <a:spcBef>
                <a:spcPts val="0"/>
              </a:spcBef>
              <a:spcAft>
                <a:spcPts val="0"/>
              </a:spcAft>
              <a:buSzPct val="100000"/>
              <a:buNone/>
              <a:defRPr sz="2400"/>
            </a:lvl3pPr>
            <a:lvl4pPr lvl="3" rtl="0">
              <a:lnSpc>
                <a:spcPct val="100000"/>
              </a:lnSpc>
              <a:spcBef>
                <a:spcPts val="0"/>
              </a:spcBef>
              <a:spcAft>
                <a:spcPts val="0"/>
              </a:spcAft>
              <a:buSzPct val="100000"/>
              <a:buNone/>
              <a:defRPr sz="2400"/>
            </a:lvl4pPr>
            <a:lvl5pPr lvl="4" rtl="0">
              <a:lnSpc>
                <a:spcPct val="100000"/>
              </a:lnSpc>
              <a:spcBef>
                <a:spcPts val="0"/>
              </a:spcBef>
              <a:spcAft>
                <a:spcPts val="0"/>
              </a:spcAft>
              <a:buSzPct val="100000"/>
              <a:buNone/>
              <a:defRPr sz="2400"/>
            </a:lvl5pPr>
            <a:lvl6pPr lvl="5" rtl="0">
              <a:lnSpc>
                <a:spcPct val="100000"/>
              </a:lnSpc>
              <a:spcBef>
                <a:spcPts val="0"/>
              </a:spcBef>
              <a:spcAft>
                <a:spcPts val="0"/>
              </a:spcAft>
              <a:buSzPct val="100000"/>
              <a:buNone/>
              <a:defRPr sz="2400"/>
            </a:lvl6pPr>
            <a:lvl7pPr lvl="6" rtl="0">
              <a:lnSpc>
                <a:spcPct val="100000"/>
              </a:lnSpc>
              <a:spcBef>
                <a:spcPts val="0"/>
              </a:spcBef>
              <a:spcAft>
                <a:spcPts val="0"/>
              </a:spcAft>
              <a:buSzPct val="100000"/>
              <a:buNone/>
              <a:defRPr sz="2400"/>
            </a:lvl7pPr>
            <a:lvl8pPr lvl="7" rtl="0">
              <a:lnSpc>
                <a:spcPct val="100000"/>
              </a:lnSpc>
              <a:spcBef>
                <a:spcPts val="0"/>
              </a:spcBef>
              <a:spcAft>
                <a:spcPts val="0"/>
              </a:spcAft>
              <a:buSzPct val="100000"/>
              <a:buNone/>
              <a:defRPr sz="2400"/>
            </a:lvl8pPr>
            <a:lvl9pPr lvl="8" rtl="0">
              <a:lnSpc>
                <a:spcPct val="100000"/>
              </a:lnSpc>
              <a:spcBef>
                <a:spcPts val="0"/>
              </a:spcBef>
              <a:spcAft>
                <a:spcPts val="0"/>
              </a:spcAft>
              <a:buSzPct val="100000"/>
              <a:buNone/>
              <a:defRPr sz="2400"/>
            </a:lvl9pPr>
          </a:lstStyle>
          <a:p/>
        </p:txBody>
      </p:sp>
      <p:sp>
        <p:nvSpPr>
          <p:cNvPr id="62" name="Shape 62"/>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3" name="Shape 63"/>
        <p:cNvGrpSpPr/>
        <p:nvPr/>
      </p:nvGrpSpPr>
      <p:grpSpPr>
        <a:xfrm>
          <a:off x="0" y="0"/>
          <a:ext cx="0" cy="0"/>
          <a:chOff x="0" y="0"/>
          <a:chExt cx="0" cy="0"/>
        </a:xfrm>
      </p:grpSpPr>
      <p:sp>
        <p:nvSpPr>
          <p:cNvPr id="64" name="Shape 64"/>
          <p:cNvSpPr/>
          <p:nvPr/>
        </p:nvSpPr>
        <p:spPr>
          <a:xfrm>
            <a:off x="80700" y="2651100"/>
            <a:ext cx="8982600"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65" name="Shape 65"/>
          <p:cNvSpPr txBox="1"/>
          <p:nvPr>
            <p:ph type="title"/>
          </p:nvPr>
        </p:nvSpPr>
        <p:spPr>
          <a:xfrm>
            <a:off x="485875" y="1714500"/>
            <a:ext cx="8183700" cy="785700"/>
          </a:xfrm>
          <a:prstGeom prst="rect">
            <a:avLst/>
          </a:prstGeom>
        </p:spPr>
        <p:txBody>
          <a:bodyPr anchorCtr="0" anchor="b" bIns="91425" lIns="91425" rIns="91425" tIns="91425"/>
          <a:lstStyle>
            <a:lvl1pPr lvl="0" rtl="0">
              <a:spcBef>
                <a:spcPts val="0"/>
              </a:spcBef>
              <a:buSzPct val="100000"/>
              <a:defRPr sz="3600"/>
            </a:lvl1pPr>
            <a:lvl2pPr lvl="1" rtl="0">
              <a:spcBef>
                <a:spcPts val="0"/>
              </a:spcBef>
              <a:buSzPct val="100000"/>
              <a:defRPr sz="3600"/>
            </a:lvl2pPr>
            <a:lvl3pPr lvl="2" rtl="0">
              <a:spcBef>
                <a:spcPts val="0"/>
              </a:spcBef>
              <a:buSzPct val="100000"/>
              <a:defRPr sz="3600"/>
            </a:lvl3pPr>
            <a:lvl4pPr lvl="3" rtl="0">
              <a:spcBef>
                <a:spcPts val="0"/>
              </a:spcBef>
              <a:buSzPct val="100000"/>
              <a:defRPr sz="3600"/>
            </a:lvl4pPr>
            <a:lvl5pPr lvl="4" rtl="0">
              <a:spcBef>
                <a:spcPts val="0"/>
              </a:spcBef>
              <a:buSzPct val="100000"/>
              <a:defRPr sz="3600"/>
            </a:lvl5pPr>
            <a:lvl6pPr lvl="5" rtl="0">
              <a:spcBef>
                <a:spcPts val="0"/>
              </a:spcBef>
              <a:buSzPct val="100000"/>
              <a:defRPr sz="3600"/>
            </a:lvl6pPr>
            <a:lvl7pPr lvl="6" rtl="0">
              <a:spcBef>
                <a:spcPts val="0"/>
              </a:spcBef>
              <a:buSzPct val="100000"/>
              <a:defRPr sz="3600"/>
            </a:lvl7pPr>
            <a:lvl8pPr lvl="7" rtl="0">
              <a:spcBef>
                <a:spcPts val="0"/>
              </a:spcBef>
              <a:buSzPct val="100000"/>
              <a:defRPr sz="3600"/>
            </a:lvl8pPr>
            <a:lvl9pPr lvl="8" rtl="0">
              <a:spcBef>
                <a:spcPts val="0"/>
              </a:spcBef>
              <a:buSzPct val="100000"/>
              <a:defRPr sz="3600"/>
            </a:lvl9pPr>
          </a:lstStyle>
          <a:p/>
        </p:txBody>
      </p:sp>
      <p:sp>
        <p:nvSpPr>
          <p:cNvPr id="66" name="Shape 6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623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9" name="Shape 69"/>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0" name="Shape 7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623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3" name="Shape 73"/>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4" name="Shape 74"/>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5" name="Shape 7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623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8" name="Shape 78"/>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79" name="Shape 79"/>
        <p:cNvGrpSpPr/>
        <p:nvPr/>
      </p:nvGrpSpPr>
      <p:grpSpPr>
        <a:xfrm>
          <a:off x="0" y="0"/>
          <a:ext cx="0" cy="0"/>
          <a:chOff x="0" y="0"/>
          <a:chExt cx="0" cy="0"/>
        </a:xfrm>
      </p:grpSpPr>
      <p:sp>
        <p:nvSpPr>
          <p:cNvPr id="80" name="Shape 80"/>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81" name="Shape 81"/>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82" name="Shape 82"/>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2"/>
        </a:solidFill>
      </p:bgPr>
    </p:bg>
    <p:spTree>
      <p:nvGrpSpPr>
        <p:cNvPr id="83" name="Shape 83"/>
        <p:cNvGrpSpPr/>
        <p:nvPr/>
      </p:nvGrpSpPr>
      <p:grpSpPr>
        <a:xfrm>
          <a:off x="0" y="0"/>
          <a:ext cx="0" cy="0"/>
          <a:chOff x="0" y="0"/>
          <a:chExt cx="0" cy="0"/>
        </a:xfrm>
      </p:grpSpPr>
      <p:sp>
        <p:nvSpPr>
          <p:cNvPr id="84" name="Shape 84"/>
          <p:cNvSpPr txBox="1"/>
          <p:nvPr>
            <p:ph type="title"/>
          </p:nvPr>
        </p:nvSpPr>
        <p:spPr>
          <a:xfrm>
            <a:off x="490250" y="526350"/>
            <a:ext cx="5604000" cy="4090800"/>
          </a:xfrm>
          <a:prstGeom prst="rect">
            <a:avLst/>
          </a:prstGeom>
        </p:spPr>
        <p:txBody>
          <a:bodyPr anchorCtr="0" anchor="ctr"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85" name="Shape 8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86" name="Shape 86"/>
        <p:cNvGrpSpPr/>
        <p:nvPr/>
      </p:nvGrpSpPr>
      <p:grpSpPr>
        <a:xfrm>
          <a:off x="0" y="0"/>
          <a:ext cx="0" cy="0"/>
          <a:chOff x="0" y="0"/>
          <a:chExt cx="0" cy="0"/>
        </a:xfrm>
      </p:grpSpPr>
      <p:sp>
        <p:nvSpPr>
          <p:cNvPr id="87" name="Shape 87"/>
          <p:cNvSpPr/>
          <p:nvPr/>
        </p:nvSpPr>
        <p:spPr>
          <a:xfrm>
            <a:off x="4636800" y="80700"/>
            <a:ext cx="4426500" cy="49821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cxnSp>
        <p:nvCxnSpPr>
          <p:cNvPr id="88" name="Shape 8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89" name="Shape 89"/>
          <p:cNvSpPr txBox="1"/>
          <p:nvPr>
            <p:ph type="title"/>
          </p:nvPr>
        </p:nvSpPr>
        <p:spPr>
          <a:xfrm>
            <a:off x="265500" y="1181700"/>
            <a:ext cx="4045200" cy="1533600"/>
          </a:xfrm>
          <a:prstGeom prst="rect">
            <a:avLst/>
          </a:prstGeom>
        </p:spPr>
        <p:txBody>
          <a:bodyPr anchorCtr="0" anchor="b" bIns="91425" lIns="91425" rIns="91425" tIns="91425"/>
          <a:lstStyle>
            <a:lvl1pPr lvl="0" rtl="0" algn="ctr">
              <a:spcBef>
                <a:spcPts val="0"/>
              </a:spcBef>
              <a:buSzPct val="100000"/>
              <a:defRPr sz="3800"/>
            </a:lvl1pPr>
            <a:lvl2pPr lvl="1" rtl="0" algn="ctr">
              <a:spcBef>
                <a:spcPts val="0"/>
              </a:spcBef>
              <a:buSzPct val="100000"/>
              <a:defRPr sz="3800"/>
            </a:lvl2pPr>
            <a:lvl3pPr lvl="2" rtl="0" algn="ctr">
              <a:spcBef>
                <a:spcPts val="0"/>
              </a:spcBef>
              <a:buSzPct val="100000"/>
              <a:defRPr sz="3800"/>
            </a:lvl3pPr>
            <a:lvl4pPr lvl="3" rtl="0" algn="ctr">
              <a:spcBef>
                <a:spcPts val="0"/>
              </a:spcBef>
              <a:buSzPct val="100000"/>
              <a:defRPr sz="3800"/>
            </a:lvl4pPr>
            <a:lvl5pPr lvl="4" rtl="0" algn="ctr">
              <a:spcBef>
                <a:spcPts val="0"/>
              </a:spcBef>
              <a:buSzPct val="100000"/>
              <a:defRPr sz="3800"/>
            </a:lvl5pPr>
            <a:lvl6pPr lvl="5" rtl="0" algn="ctr">
              <a:spcBef>
                <a:spcPts val="0"/>
              </a:spcBef>
              <a:buSzPct val="100000"/>
              <a:defRPr sz="3800"/>
            </a:lvl6pPr>
            <a:lvl7pPr lvl="6" rtl="0" algn="ctr">
              <a:spcBef>
                <a:spcPts val="0"/>
              </a:spcBef>
              <a:buSzPct val="100000"/>
              <a:defRPr sz="3800"/>
            </a:lvl7pPr>
            <a:lvl8pPr lvl="7" rtl="0" algn="ctr">
              <a:spcBef>
                <a:spcPts val="0"/>
              </a:spcBef>
              <a:buSzPct val="100000"/>
              <a:defRPr sz="3800"/>
            </a:lvl8pPr>
            <a:lvl9pPr lvl="8" rtl="0" algn="ctr">
              <a:spcBef>
                <a:spcPts val="0"/>
              </a:spcBef>
              <a:buSzPct val="100000"/>
              <a:defRPr sz="3800"/>
            </a:lvl9pPr>
          </a:lstStyle>
          <a:p/>
        </p:txBody>
      </p:sp>
      <p:sp>
        <p:nvSpPr>
          <p:cNvPr id="90" name="Shape 90"/>
          <p:cNvSpPr txBox="1"/>
          <p:nvPr>
            <p:ph idx="1" type="subTitle"/>
          </p:nvPr>
        </p:nvSpPr>
        <p:spPr>
          <a:xfrm>
            <a:off x="265500" y="2769000"/>
            <a:ext cx="4045200" cy="13455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91" name="Shape 91"/>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92" name="Shape 92"/>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4" name="Shape 14"/>
        <p:cNvGrpSpPr/>
        <p:nvPr/>
      </p:nvGrpSpPr>
      <p:grpSpPr>
        <a:xfrm>
          <a:off x="0" y="0"/>
          <a:ext cx="0" cy="0"/>
          <a:chOff x="0" y="0"/>
          <a:chExt cx="0" cy="0"/>
        </a:xfrm>
      </p:grpSpPr>
      <p:sp>
        <p:nvSpPr>
          <p:cNvPr id="15" name="Shape 15"/>
          <p:cNvSpPr/>
          <p:nvPr/>
        </p:nvSpPr>
        <p:spPr>
          <a:xfrm>
            <a:off x="80700" y="2651100"/>
            <a:ext cx="8982600"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6" name="Shape 16"/>
          <p:cNvSpPr txBox="1"/>
          <p:nvPr>
            <p:ph type="title"/>
          </p:nvPr>
        </p:nvSpPr>
        <p:spPr>
          <a:xfrm>
            <a:off x="485875" y="1714500"/>
            <a:ext cx="8183700" cy="785700"/>
          </a:xfrm>
          <a:prstGeom prst="rect">
            <a:avLst/>
          </a:prstGeom>
        </p:spPr>
        <p:txBody>
          <a:bodyPr anchorCtr="0" anchor="b" bIns="91425" lIns="91425" rIns="91425"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
        <p:nvSpPr>
          <p:cNvPr id="17" name="Shape 1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93" name="Shape 93"/>
        <p:cNvGrpSpPr/>
        <p:nvPr/>
      </p:nvGrpSpPr>
      <p:grpSpPr>
        <a:xfrm>
          <a:off x="0" y="0"/>
          <a:ext cx="0" cy="0"/>
          <a:chOff x="0" y="0"/>
          <a:chExt cx="0" cy="0"/>
        </a:xfrm>
      </p:grpSpPr>
      <p:sp>
        <p:nvSpPr>
          <p:cNvPr id="94" name="Shape 94"/>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SzPct val="100000"/>
              <a:buNone/>
              <a:defRPr sz="2100"/>
            </a:lvl1pPr>
          </a:lstStyle>
          <a:p/>
        </p:txBody>
      </p:sp>
      <p:sp>
        <p:nvSpPr>
          <p:cNvPr id="95" name="Shape 9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96" name="Shape 96"/>
        <p:cNvGrpSpPr/>
        <p:nvPr/>
      </p:nvGrpSpPr>
      <p:grpSpPr>
        <a:xfrm>
          <a:off x="0" y="0"/>
          <a:ext cx="0" cy="0"/>
          <a:chOff x="0" y="0"/>
          <a:chExt cx="0" cy="0"/>
        </a:xfrm>
      </p:grpSpPr>
      <p:sp>
        <p:nvSpPr>
          <p:cNvPr id="97" name="Shape 97"/>
          <p:cNvSpPr/>
          <p:nvPr/>
        </p:nvSpPr>
        <p:spPr>
          <a:xfrm>
            <a:off x="80700" y="2651100"/>
            <a:ext cx="8982600"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98" name="Shape 98"/>
          <p:cNvSpPr txBox="1"/>
          <p:nvPr>
            <p:ph type="title"/>
          </p:nvPr>
        </p:nvSpPr>
        <p:spPr>
          <a:xfrm>
            <a:off x="311700" y="743000"/>
            <a:ext cx="8520600" cy="2006400"/>
          </a:xfrm>
          <a:prstGeom prst="rect">
            <a:avLst/>
          </a:prstGeom>
        </p:spPr>
        <p:txBody>
          <a:bodyPr anchorCtr="0" anchor="b" bIns="91425" lIns="91425" rIns="91425" tIns="91425"/>
          <a:lstStyle>
            <a:lvl1pPr lvl="0" rtl="0" algn="ctr">
              <a:spcBef>
                <a:spcPts val="0"/>
              </a:spcBef>
              <a:buSzPct val="100000"/>
              <a:buFont typeface="Source Sans Pro"/>
              <a:defRPr sz="12000">
                <a:latin typeface="Source Sans Pro"/>
                <a:ea typeface="Source Sans Pro"/>
                <a:cs typeface="Source Sans Pro"/>
                <a:sym typeface="Source Sans Pro"/>
              </a:defRPr>
            </a:lvl1pPr>
            <a:lvl2pPr lvl="1" rtl="0" algn="ctr">
              <a:spcBef>
                <a:spcPts val="0"/>
              </a:spcBef>
              <a:buSzPct val="100000"/>
              <a:buFont typeface="Source Sans Pro"/>
              <a:defRPr sz="12000">
                <a:latin typeface="Source Sans Pro"/>
                <a:ea typeface="Source Sans Pro"/>
                <a:cs typeface="Source Sans Pro"/>
                <a:sym typeface="Source Sans Pro"/>
              </a:defRPr>
            </a:lvl2pPr>
            <a:lvl3pPr lvl="2" rtl="0" algn="ctr">
              <a:spcBef>
                <a:spcPts val="0"/>
              </a:spcBef>
              <a:buSzPct val="100000"/>
              <a:buFont typeface="Source Sans Pro"/>
              <a:defRPr sz="12000">
                <a:latin typeface="Source Sans Pro"/>
                <a:ea typeface="Source Sans Pro"/>
                <a:cs typeface="Source Sans Pro"/>
                <a:sym typeface="Source Sans Pro"/>
              </a:defRPr>
            </a:lvl3pPr>
            <a:lvl4pPr lvl="3" rtl="0" algn="ctr">
              <a:spcBef>
                <a:spcPts val="0"/>
              </a:spcBef>
              <a:buSzPct val="100000"/>
              <a:buFont typeface="Source Sans Pro"/>
              <a:defRPr sz="12000">
                <a:latin typeface="Source Sans Pro"/>
                <a:ea typeface="Source Sans Pro"/>
                <a:cs typeface="Source Sans Pro"/>
                <a:sym typeface="Source Sans Pro"/>
              </a:defRPr>
            </a:lvl4pPr>
            <a:lvl5pPr lvl="4" rtl="0" algn="ctr">
              <a:spcBef>
                <a:spcPts val="0"/>
              </a:spcBef>
              <a:buSzPct val="100000"/>
              <a:buFont typeface="Source Sans Pro"/>
              <a:defRPr sz="12000">
                <a:latin typeface="Source Sans Pro"/>
                <a:ea typeface="Source Sans Pro"/>
                <a:cs typeface="Source Sans Pro"/>
                <a:sym typeface="Source Sans Pro"/>
              </a:defRPr>
            </a:lvl5pPr>
            <a:lvl6pPr lvl="5" rtl="0" algn="ctr">
              <a:spcBef>
                <a:spcPts val="0"/>
              </a:spcBef>
              <a:buSzPct val="100000"/>
              <a:buFont typeface="Source Sans Pro"/>
              <a:defRPr sz="12000">
                <a:latin typeface="Source Sans Pro"/>
                <a:ea typeface="Source Sans Pro"/>
                <a:cs typeface="Source Sans Pro"/>
                <a:sym typeface="Source Sans Pro"/>
              </a:defRPr>
            </a:lvl6pPr>
            <a:lvl7pPr lvl="6" rtl="0" algn="ctr">
              <a:spcBef>
                <a:spcPts val="0"/>
              </a:spcBef>
              <a:buSzPct val="100000"/>
              <a:buFont typeface="Source Sans Pro"/>
              <a:defRPr sz="12000">
                <a:latin typeface="Source Sans Pro"/>
                <a:ea typeface="Source Sans Pro"/>
                <a:cs typeface="Source Sans Pro"/>
                <a:sym typeface="Source Sans Pro"/>
              </a:defRPr>
            </a:lvl7pPr>
            <a:lvl8pPr lvl="7" rtl="0" algn="ctr">
              <a:spcBef>
                <a:spcPts val="0"/>
              </a:spcBef>
              <a:buSzPct val="100000"/>
              <a:buFont typeface="Source Sans Pro"/>
              <a:defRPr sz="12000">
                <a:latin typeface="Source Sans Pro"/>
                <a:ea typeface="Source Sans Pro"/>
                <a:cs typeface="Source Sans Pro"/>
                <a:sym typeface="Source Sans Pro"/>
              </a:defRPr>
            </a:lvl8pPr>
            <a:lvl9pPr lvl="8" rtl="0" algn="ctr">
              <a:spcBef>
                <a:spcPts val="0"/>
              </a:spcBef>
              <a:buSzPct val="100000"/>
              <a:buFont typeface="Source Sans Pro"/>
              <a:defRPr sz="12000">
                <a:latin typeface="Source Sans Pro"/>
                <a:ea typeface="Source Sans Pro"/>
                <a:cs typeface="Source Sans Pro"/>
                <a:sym typeface="Source Sans Pro"/>
              </a:defRPr>
            </a:lvl9pPr>
          </a:lstStyle>
          <a:p/>
        </p:txBody>
      </p:sp>
      <p:sp>
        <p:nvSpPr>
          <p:cNvPr id="99" name="Shape 99"/>
          <p:cNvSpPr txBox="1"/>
          <p:nvPr>
            <p:ph idx="1" type="body"/>
          </p:nvPr>
        </p:nvSpPr>
        <p:spPr>
          <a:xfrm>
            <a:off x="311700" y="2845181"/>
            <a:ext cx="8520600" cy="1300800"/>
          </a:xfrm>
          <a:prstGeom prst="rect">
            <a:avLst/>
          </a:prstGeom>
        </p:spPr>
        <p:txBody>
          <a:bodyPr anchorCtr="0" anchor="t" bIns="91425" lIns="91425" rIns="91425" tIns="91425"/>
          <a:lstStyle>
            <a:lvl1pPr lvl="0" rtl="0" algn="ctr">
              <a:spcBef>
                <a:spcPts val="0"/>
              </a:spcBef>
              <a:buClr>
                <a:schemeClr val="lt1"/>
              </a:buClr>
              <a:defRPr>
                <a:solidFill>
                  <a:schemeClr val="lt1"/>
                </a:solidFill>
              </a:defRPr>
            </a:lvl1pPr>
            <a:lvl2pPr lvl="1" rtl="0" algn="ctr">
              <a:spcBef>
                <a:spcPts val="0"/>
              </a:spcBef>
              <a:buClr>
                <a:schemeClr val="lt1"/>
              </a:buClr>
              <a:defRPr>
                <a:solidFill>
                  <a:schemeClr val="lt1"/>
                </a:solidFill>
              </a:defRPr>
            </a:lvl2pPr>
            <a:lvl3pPr lvl="2" rtl="0" algn="ctr">
              <a:spcBef>
                <a:spcPts val="0"/>
              </a:spcBef>
              <a:buClr>
                <a:schemeClr val="lt1"/>
              </a:buClr>
              <a:defRPr>
                <a:solidFill>
                  <a:schemeClr val="lt1"/>
                </a:solidFill>
              </a:defRPr>
            </a:lvl3pPr>
            <a:lvl4pPr lvl="3" rtl="0" algn="ctr">
              <a:spcBef>
                <a:spcPts val="0"/>
              </a:spcBef>
              <a:buClr>
                <a:schemeClr val="lt1"/>
              </a:buClr>
              <a:defRPr>
                <a:solidFill>
                  <a:schemeClr val="lt1"/>
                </a:solidFill>
              </a:defRPr>
            </a:lvl4pPr>
            <a:lvl5pPr lvl="4" rtl="0" algn="ctr">
              <a:spcBef>
                <a:spcPts val="0"/>
              </a:spcBef>
              <a:buClr>
                <a:schemeClr val="lt1"/>
              </a:buClr>
              <a:defRPr>
                <a:solidFill>
                  <a:schemeClr val="lt1"/>
                </a:solidFill>
              </a:defRPr>
            </a:lvl5pPr>
            <a:lvl6pPr lvl="5" rtl="0" algn="ctr">
              <a:spcBef>
                <a:spcPts val="0"/>
              </a:spcBef>
              <a:buClr>
                <a:schemeClr val="lt1"/>
              </a:buClr>
              <a:defRPr>
                <a:solidFill>
                  <a:schemeClr val="lt1"/>
                </a:solidFill>
              </a:defRPr>
            </a:lvl6pPr>
            <a:lvl7pPr lvl="6" rtl="0" algn="ctr">
              <a:spcBef>
                <a:spcPts val="0"/>
              </a:spcBef>
              <a:buClr>
                <a:schemeClr val="lt1"/>
              </a:buClr>
              <a:defRPr>
                <a:solidFill>
                  <a:schemeClr val="lt1"/>
                </a:solidFill>
              </a:defRPr>
            </a:lvl7pPr>
            <a:lvl8pPr lvl="7" rtl="0" algn="ctr">
              <a:spcBef>
                <a:spcPts val="0"/>
              </a:spcBef>
              <a:buClr>
                <a:schemeClr val="lt1"/>
              </a:buClr>
              <a:defRPr>
                <a:solidFill>
                  <a:schemeClr val="lt1"/>
                </a:solidFill>
              </a:defRPr>
            </a:lvl8pPr>
            <a:lvl9pPr lvl="8" rtl="0" algn="ctr">
              <a:spcBef>
                <a:spcPts val="0"/>
              </a:spcBef>
              <a:buClr>
                <a:schemeClr val="lt1"/>
              </a:buClr>
              <a:defRPr>
                <a:solidFill>
                  <a:schemeClr val="lt1"/>
                </a:solidFill>
              </a:defRPr>
            </a:lvl9pPr>
          </a:lstStyle>
          <a:p/>
        </p:txBody>
      </p:sp>
      <p:sp>
        <p:nvSpPr>
          <p:cNvPr id="100" name="Shape 10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1" name="Shape 101"/>
        <p:cNvGrpSpPr/>
        <p:nvPr/>
      </p:nvGrpSpPr>
      <p:grpSpPr>
        <a:xfrm>
          <a:off x="0" y="0"/>
          <a:ext cx="0" cy="0"/>
          <a:chOff x="0" y="0"/>
          <a:chExt cx="0" cy="0"/>
        </a:xfrm>
      </p:grpSpPr>
      <p:sp>
        <p:nvSpPr>
          <p:cNvPr id="102" name="Shape 102"/>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txBox="1"/>
          <p:nvPr>
            <p:ph type="title"/>
          </p:nvPr>
        </p:nvSpPr>
        <p:spPr>
          <a:xfrm>
            <a:off x="311700" y="445025"/>
            <a:ext cx="8520600"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2" name="Shape 22"/>
        <p:cNvGrpSpPr/>
        <p:nvPr/>
      </p:nvGrpSpPr>
      <p:grpSpPr>
        <a:xfrm>
          <a:off x="0" y="0"/>
          <a:ext cx="0" cy="0"/>
          <a:chOff x="0" y="0"/>
          <a:chExt cx="0" cy="0"/>
        </a:xfrm>
      </p:grpSpPr>
      <p:sp>
        <p:nvSpPr>
          <p:cNvPr id="23" name="Shape 23"/>
          <p:cNvSpPr txBox="1"/>
          <p:nvPr>
            <p:ph type="title"/>
          </p:nvPr>
        </p:nvSpPr>
        <p:spPr>
          <a:xfrm>
            <a:off x="311700" y="445025"/>
            <a:ext cx="8520600"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311700" y="47050"/>
            <a:ext cx="8520600" cy="623400"/>
          </a:xfrm>
          <a:prstGeom prst="rect">
            <a:avLst/>
          </a:prstGeom>
        </p:spPr>
        <p:txBody>
          <a:bodyPr anchorCtr="0" anchor="t" bIns="91425" lIns="91425" rIns="91425" tIns="91425"/>
          <a:lstStyle>
            <a:lvl1pPr lvl="0">
              <a:spcBef>
                <a:spcPts val="0"/>
              </a:spcBef>
              <a:buSzPct val="100000"/>
              <a:defRPr sz="24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0" name="Shape 30"/>
        <p:cNvGrpSpPr/>
        <p:nvPr/>
      </p:nvGrpSpPr>
      <p:grpSpPr>
        <a:xfrm>
          <a:off x="0" y="0"/>
          <a:ext cx="0" cy="0"/>
          <a:chOff x="0" y="0"/>
          <a:chExt cx="0" cy="0"/>
        </a:xfrm>
      </p:grpSpPr>
      <p:sp>
        <p:nvSpPr>
          <p:cNvPr id="31" name="Shape 31"/>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2" name="Shape 32"/>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2"/>
        </a:solidFill>
      </p:bgPr>
    </p:bg>
    <p:spTree>
      <p:nvGrpSpPr>
        <p:cNvPr id="34" name="Shape 34"/>
        <p:cNvGrpSpPr/>
        <p:nvPr/>
      </p:nvGrpSpPr>
      <p:grpSpPr>
        <a:xfrm>
          <a:off x="0" y="0"/>
          <a:ext cx="0" cy="0"/>
          <a:chOff x="0" y="0"/>
          <a:chExt cx="0" cy="0"/>
        </a:xfrm>
      </p:grpSpPr>
      <p:sp>
        <p:nvSpPr>
          <p:cNvPr id="35" name="Shape 35"/>
          <p:cNvSpPr txBox="1"/>
          <p:nvPr>
            <p:ph type="title"/>
          </p:nvPr>
        </p:nvSpPr>
        <p:spPr>
          <a:xfrm>
            <a:off x="490250" y="526350"/>
            <a:ext cx="56040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6" name="Shape 3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7" name="Shape 37"/>
        <p:cNvGrpSpPr/>
        <p:nvPr/>
      </p:nvGrpSpPr>
      <p:grpSpPr>
        <a:xfrm>
          <a:off x="0" y="0"/>
          <a:ext cx="0" cy="0"/>
          <a:chOff x="0" y="0"/>
          <a:chExt cx="0" cy="0"/>
        </a:xfrm>
      </p:grpSpPr>
      <p:sp>
        <p:nvSpPr>
          <p:cNvPr id="38" name="Shape 38"/>
          <p:cNvSpPr/>
          <p:nvPr/>
        </p:nvSpPr>
        <p:spPr>
          <a:xfrm>
            <a:off x="4636800" y="80700"/>
            <a:ext cx="4426500" cy="49821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cxnSp>
        <p:nvCxnSpPr>
          <p:cNvPr id="39" name="Shape 39"/>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0" name="Shape 40"/>
          <p:cNvSpPr txBox="1"/>
          <p:nvPr>
            <p:ph type="title"/>
          </p:nvPr>
        </p:nvSpPr>
        <p:spPr>
          <a:xfrm>
            <a:off x="265500" y="1181700"/>
            <a:ext cx="4045200" cy="15336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1" name="Shape 41"/>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2" name="Shape 42"/>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3" name="Shape 4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4" name="Shape 44"/>
        <p:cNvGrpSpPr/>
        <p:nvPr/>
      </p:nvGrpSpPr>
      <p:grpSpPr>
        <a:xfrm>
          <a:off x="0" y="0"/>
          <a:ext cx="0" cy="0"/>
          <a:chOff x="0" y="0"/>
          <a:chExt cx="0" cy="0"/>
        </a:xfrm>
      </p:grpSpPr>
      <p:sp>
        <p:nvSpPr>
          <p:cNvPr id="45" name="Shape 45"/>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6" name="Shape 4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23400"/>
          </a:xfrm>
          <a:prstGeom prst="rect">
            <a:avLst/>
          </a:prstGeom>
          <a:noFill/>
          <a:ln>
            <a:noFill/>
          </a:ln>
        </p:spPr>
        <p:txBody>
          <a:bodyPr anchorCtr="0" anchor="t" bIns="91425" lIns="91425" rIns="91425" tIns="91425"/>
          <a:lstStyle>
            <a:lvl1pPr lv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Source Sans Pro"/>
              <a:defRPr sz="1800">
                <a:solidFill>
                  <a:schemeClr val="lt2"/>
                </a:solidFill>
                <a:latin typeface="Source Sans Pro"/>
                <a:ea typeface="Source Sans Pro"/>
                <a:cs typeface="Source Sans Pro"/>
                <a:sym typeface="Source Sans Pro"/>
              </a:defRPr>
            </a:lvl1pPr>
            <a:lvl2pPr lvl="1">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2pPr>
            <a:lvl3pPr lvl="2">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3pPr>
            <a:lvl4pPr lvl="3">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4pPr>
            <a:lvl5pPr lvl="4">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5pPr>
            <a:lvl6pPr lvl="5">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6pPr>
            <a:lvl7pPr lvl="6">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7pPr>
            <a:lvl8pPr lvl="7">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8pPr>
            <a:lvl9pPr lvl="8">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9pPr>
          </a:lstStyle>
          <a:p/>
        </p:txBody>
      </p:sp>
      <p:sp>
        <p:nvSpPr>
          <p:cNvPr id="8" name="Shape 8"/>
          <p:cNvSpPr txBox="1"/>
          <p:nvPr>
            <p:ph idx="12" type="sldNum"/>
          </p:nvPr>
        </p:nvSpPr>
        <p:spPr>
          <a:xfrm>
            <a:off x="8497999" y="4688758"/>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Source Sans Pro"/>
                <a:ea typeface="Source Sans Pro"/>
                <a:cs typeface="Source Sans Pro"/>
                <a:sym typeface="Source Sans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311700" y="445025"/>
            <a:ext cx="8520600" cy="623400"/>
          </a:xfrm>
          <a:prstGeom prst="rect">
            <a:avLst/>
          </a:prstGeom>
          <a:noFill/>
          <a:ln>
            <a:noFill/>
          </a:ln>
        </p:spPr>
        <p:txBody>
          <a:bodyPr anchorCtr="0" anchor="t" bIns="91425" lIns="91425" rIns="91425" tIns="91425"/>
          <a:lstStyle>
            <a:lvl1pPr lvl="0" rt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56" name="Shape 56"/>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lt2"/>
              </a:buClr>
              <a:buSzPct val="100000"/>
              <a:buFont typeface="Source Sans Pro"/>
              <a:defRPr sz="1800">
                <a:solidFill>
                  <a:schemeClr val="lt2"/>
                </a:solidFill>
                <a:latin typeface="Source Sans Pro"/>
                <a:ea typeface="Source Sans Pro"/>
                <a:cs typeface="Source Sans Pro"/>
                <a:sym typeface="Source Sans Pro"/>
              </a:defRPr>
            </a:lvl1pPr>
            <a:lvl2pPr lvl="1" rtl="0">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2pPr>
            <a:lvl3pPr lvl="2" rtl="0">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3pPr>
            <a:lvl4pPr lvl="3" rtl="0">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4pPr>
            <a:lvl5pPr lvl="4" rtl="0">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5pPr>
            <a:lvl6pPr lvl="5" rtl="0">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6pPr>
            <a:lvl7pPr lvl="6" rtl="0">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7pPr>
            <a:lvl8pPr lvl="7" rtl="0">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8pPr>
            <a:lvl9pPr lvl="8" rtl="0">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9pPr>
          </a:lstStyle>
          <a:p/>
        </p:txBody>
      </p:sp>
      <p:sp>
        <p:nvSpPr>
          <p:cNvPr id="57" name="Shape 57"/>
          <p:cNvSpPr txBox="1"/>
          <p:nvPr>
            <p:ph idx="12" type="sldNum"/>
          </p:nvPr>
        </p:nvSpPr>
        <p:spPr>
          <a:xfrm>
            <a:off x="8497999" y="4688758"/>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lt2"/>
                </a:solidFill>
                <a:latin typeface="Source Sans Pro"/>
                <a:ea typeface="Source Sans Pro"/>
                <a:cs typeface="Source Sans Pro"/>
                <a:sym typeface="Source Sans Pro"/>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02.png"/><Relationship Id="rId4" Type="http://schemas.openxmlformats.org/officeDocument/2006/relationships/image" Target="../media/image0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03.png"/><Relationship Id="rId4" Type="http://schemas.openxmlformats.org/officeDocument/2006/relationships/image" Target="../media/image0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0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0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0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0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1.png"/><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twitter.com/JasonDaniel44" TargetMode="External"/><Relationship Id="rId4" Type="http://schemas.openxmlformats.org/officeDocument/2006/relationships/hyperlink" Target="https://twitter.com/RickHigh"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01.png"/><Relationship Id="rId4"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hyperlink" Target="https://www.techempower.com/blog/2013/03/28/frameworks-round-1/" TargetMode="External"/><Relationship Id="rId4" Type="http://schemas.openxmlformats.org/officeDocument/2006/relationships/image" Target="../media/image07.png"/><Relationship Id="rId5" Type="http://schemas.openxmlformats.org/officeDocument/2006/relationships/image" Target="../media/image05.png"/><Relationship Id="rId6"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01.png"/><Relationship Id="rId5" Type="http://schemas.openxmlformats.org/officeDocument/2006/relationships/image" Target="../media/image1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image" Target="../media/image0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advantageous.github.io/reakt/" TargetMode="External"/><Relationship Id="rId4" Type="http://schemas.openxmlformats.org/officeDocument/2006/relationships/hyperlink" Target="http://www.reactive-streams.org/" TargetMode="External"/><Relationship Id="rId9" Type="http://schemas.openxmlformats.org/officeDocument/2006/relationships/image" Target="../media/image01.png"/><Relationship Id="rId5" Type="http://schemas.openxmlformats.org/officeDocument/2006/relationships/hyperlink" Target="http://vertx.io/" TargetMode="External"/><Relationship Id="rId6" Type="http://schemas.openxmlformats.org/officeDocument/2006/relationships/hyperlink" Target="http://baratine.io/" TargetMode="External"/><Relationship Id="rId7" Type="http://schemas.openxmlformats.org/officeDocument/2006/relationships/hyperlink" Target="http://akka.io/" TargetMode="External"/><Relationship Id="rId8" Type="http://schemas.openxmlformats.org/officeDocument/2006/relationships/hyperlink" Target="http://advantageous.github.io/qbit/"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0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0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0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0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0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6.png"/><Relationship Id="rId4" Type="http://schemas.openxmlformats.org/officeDocument/2006/relationships/image" Target="../media/image0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advantageous.github.io/qbit/" TargetMode="External"/><Relationship Id="rId4" Type="http://schemas.openxmlformats.org/officeDocument/2006/relationships/hyperlink" Target="https://github.com/advantageous/reakt" TargetMode="External"/></Relationships>
</file>

<file path=ppt/slides/_rels/slide49.xml.rels><?xml version="1.0" encoding="UTF-8" standalone="yes"?><Relationships xmlns="http://schemas.openxmlformats.org/package/2006/relationships"><Relationship Id="rId11" Type="http://schemas.openxmlformats.org/officeDocument/2006/relationships/hyperlink" Target="https://github.com/advantageous/reakt-cassandra" TargetMode="External"/><Relationship Id="rId10" Type="http://schemas.openxmlformats.org/officeDocument/2006/relationships/hyperlink" Target="https://github.com/advantageous/reakt-dynamo" TargetMode="External"/><Relationship Id="rId12" Type="http://schemas.openxmlformats.org/officeDocument/2006/relationships/hyperlink" Target="https://github.com/advantageous/reakt-kinesis" TargetMode="External"/><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hyperlink" Target="http://advantageous.github.io/qbit/" TargetMode="External"/><Relationship Id="rId4" Type="http://schemas.openxmlformats.org/officeDocument/2006/relationships/hyperlink" Target="https://github.com/advantageous/lokate" TargetMode="External"/><Relationship Id="rId9" Type="http://schemas.openxmlformats.org/officeDocument/2006/relationships/hyperlink" Target="https://github.com/advantageous/reakt-vertx" TargetMode="External"/><Relationship Id="rId5" Type="http://schemas.openxmlformats.org/officeDocument/2006/relationships/hyperlink" Target="https://github.com/advantageous/lokate-mesos" TargetMode="External"/><Relationship Id="rId6" Type="http://schemas.openxmlformats.org/officeDocument/2006/relationships/hyperlink" Target="http://advantageous.github.io/elekt/" TargetMode="External"/><Relationship Id="rId7" Type="http://schemas.openxmlformats.org/officeDocument/2006/relationships/hyperlink" Target="https://github.com/advantageous/elekt-consul" TargetMode="External"/><Relationship Id="rId8" Type="http://schemas.openxmlformats.org/officeDocument/2006/relationships/hyperlink" Target="https://github.com/advantageous/reakt-guav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15.png"/><Relationship Id="rId4"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pic>
        <p:nvPicPr>
          <p:cNvPr id="107" name="Shape 107"/>
          <p:cNvPicPr preferRelativeResize="0"/>
          <p:nvPr/>
        </p:nvPicPr>
        <p:blipFill>
          <a:blip r:embed="rId3">
            <a:alphaModFix/>
          </a:blip>
          <a:stretch>
            <a:fillRect/>
          </a:stretch>
        </p:blipFill>
        <p:spPr>
          <a:xfrm>
            <a:off x="356925" y="217200"/>
            <a:ext cx="8452150" cy="4190750"/>
          </a:xfrm>
          <a:prstGeom prst="rect">
            <a:avLst/>
          </a:prstGeom>
          <a:noFill/>
          <a:ln cap="flat" cmpd="sng" w="9525">
            <a:solidFill>
              <a:srgbClr val="000000"/>
            </a:solidFill>
            <a:prstDash val="solid"/>
            <a:round/>
            <a:headEnd len="med" w="med" type="none"/>
            <a:tailEnd len="med" w="med" type="none"/>
          </a:ln>
        </p:spPr>
      </p:pic>
      <p:sp>
        <p:nvSpPr>
          <p:cNvPr id="108" name="Shape 108"/>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85875" y="1714500"/>
            <a:ext cx="8183700" cy="785700"/>
          </a:xfrm>
          <a:prstGeom prst="rect">
            <a:avLst/>
          </a:prstGeom>
        </p:spPr>
        <p:txBody>
          <a:bodyPr anchorCtr="0" anchor="b" bIns="91425" lIns="91425" rIns="91425" tIns="91425">
            <a:noAutofit/>
          </a:bodyPr>
          <a:lstStyle/>
          <a:p>
            <a:pPr lvl="0">
              <a:spcBef>
                <a:spcPts val="0"/>
              </a:spcBef>
              <a:buNone/>
            </a:pPr>
            <a:r>
              <a:rPr lang="en"/>
              <a:t>Example</a:t>
            </a:r>
          </a:p>
        </p:txBody>
      </p:sp>
      <p:sp>
        <p:nvSpPr>
          <p:cNvPr id="172" name="Shape 172"/>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
              <a:t>Example Recommendation Service</a:t>
            </a:r>
          </a:p>
        </p:txBody>
      </p:sp>
      <p:sp>
        <p:nvSpPr>
          <p:cNvPr id="178" name="Shape 17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Recommendation service </a:t>
            </a:r>
          </a:p>
          <a:p>
            <a:pPr indent="-228600" lvl="0" marL="457200">
              <a:spcBef>
                <a:spcPts val="0"/>
              </a:spcBef>
            </a:pPr>
            <a:r>
              <a:rPr lang="en"/>
              <a:t>Watch what user does, then suggest recommended items</a:t>
            </a:r>
          </a:p>
          <a:p>
            <a:pPr indent="-228600" lvl="0" marL="457200">
              <a:spcBef>
                <a:spcPts val="0"/>
              </a:spcBef>
            </a:pPr>
            <a:r>
              <a:rPr lang="en"/>
              <a:t>100 million users</a:t>
            </a:r>
          </a:p>
          <a:p>
            <a:pPr indent="-228600" lvl="0" marL="457200">
              <a:spcBef>
                <a:spcPts val="0"/>
              </a:spcBef>
            </a:pPr>
            <a:r>
              <a:rPr lang="en"/>
              <a:t>Recommendation engine can run about 30K recommendations per second per thread</a:t>
            </a:r>
          </a:p>
          <a:p>
            <a:pPr indent="-228600" lvl="0" marL="457200">
              <a:spcBef>
                <a:spcPts val="0"/>
              </a:spcBef>
            </a:pPr>
            <a:r>
              <a:rPr lang="en"/>
              <a:t>We run 8 to 16 recommendation engines per microservice (240K to 480K recommendations per second)</a:t>
            </a:r>
          </a:p>
          <a:p>
            <a:pPr indent="-228600" lvl="0" marL="457200" rtl="0">
              <a:spcBef>
                <a:spcPts val="0"/>
              </a:spcBef>
            </a:pPr>
            <a:r>
              <a:rPr lang="en"/>
              <a:t>Each recommendation service can handle 200K requests per second </a:t>
            </a:r>
          </a:p>
          <a:p>
            <a:pPr indent="-228600" lvl="1" marL="914400" rtl="0">
              <a:spcBef>
                <a:spcPts val="0"/>
              </a:spcBef>
            </a:pPr>
            <a:r>
              <a:rPr lang="en"/>
              <a:t>Does event tracking which is not CPU bound</a:t>
            </a:r>
          </a:p>
          <a:p>
            <a:pPr indent="-228600" lvl="1" marL="914400">
              <a:spcBef>
                <a:spcPts val="0"/>
              </a:spcBef>
            </a:pPr>
            <a:r>
              <a:rPr lang="en"/>
              <a:t>Does a large calculation which is a big N+1 * N+1 in memory comparison </a:t>
            </a:r>
          </a:p>
        </p:txBody>
      </p:sp>
      <p:sp>
        <p:nvSpPr>
          <p:cNvPr id="179" name="Shape 179"/>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180" name="Shape 180"/>
          <p:cNvPicPr preferRelativeResize="0"/>
          <p:nvPr/>
        </p:nvPicPr>
        <p:blipFill>
          <a:blip r:embed="rId3">
            <a:alphaModFix/>
          </a:blip>
          <a:stretch>
            <a:fillRect/>
          </a:stretch>
        </p:blipFill>
        <p:spPr>
          <a:xfrm>
            <a:off x="8498000" y="4844212"/>
            <a:ext cx="285750" cy="238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7050"/>
            <a:ext cx="8520600" cy="623400"/>
          </a:xfrm>
          <a:prstGeom prst="rect">
            <a:avLst/>
          </a:prstGeom>
        </p:spPr>
        <p:txBody>
          <a:bodyPr anchorCtr="0" anchor="t" bIns="91425" lIns="91425" rIns="91425" tIns="91425">
            <a:noAutofit/>
          </a:bodyPr>
          <a:lstStyle/>
          <a:p>
            <a:pPr lvl="0" rtl="0">
              <a:spcBef>
                <a:spcPts val="0"/>
              </a:spcBef>
              <a:buClr>
                <a:schemeClr val="dk2"/>
              </a:buClr>
              <a:buSzPct val="45833"/>
              <a:buFont typeface="Arial"/>
              <a:buNone/>
            </a:pPr>
            <a:r>
              <a:rPr lang="en"/>
              <a:t>Block diagram of a HSRM system we built</a:t>
            </a:r>
          </a:p>
          <a:p>
            <a:pPr lvl="0" rtl="0">
              <a:spcBef>
                <a:spcPts val="0"/>
              </a:spcBef>
              <a:buNone/>
            </a:pPr>
            <a:r>
              <a:t/>
            </a:r>
            <a:endParaRPr/>
          </a:p>
        </p:txBody>
      </p:sp>
      <p:pic>
        <p:nvPicPr>
          <p:cNvPr descr="pub" id="186" name="Shape 186"/>
          <p:cNvPicPr preferRelativeResize="0"/>
          <p:nvPr/>
        </p:nvPicPr>
        <p:blipFill>
          <a:blip r:embed="rId3">
            <a:alphaModFix/>
          </a:blip>
          <a:stretch>
            <a:fillRect/>
          </a:stretch>
        </p:blipFill>
        <p:spPr>
          <a:xfrm>
            <a:off x="544463" y="0"/>
            <a:ext cx="8055074" cy="5143500"/>
          </a:xfrm>
          <a:prstGeom prst="rect">
            <a:avLst/>
          </a:prstGeom>
          <a:noFill/>
          <a:ln>
            <a:noFill/>
          </a:ln>
        </p:spPr>
      </p:pic>
      <p:sp>
        <p:nvSpPr>
          <p:cNvPr id="187" name="Shape 18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188" name="Shape 188"/>
          <p:cNvPicPr preferRelativeResize="0"/>
          <p:nvPr/>
        </p:nvPicPr>
        <p:blipFill>
          <a:blip r:embed="rId4">
            <a:alphaModFix/>
          </a:blip>
          <a:stretch>
            <a:fillRect/>
          </a:stretch>
        </p:blipFill>
        <p:spPr>
          <a:xfrm>
            <a:off x="8498000" y="4844212"/>
            <a:ext cx="285750" cy="238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pic>
        <p:nvPicPr>
          <p:cNvPr descr="pub" id="193" name="Shape 193"/>
          <p:cNvPicPr preferRelativeResize="0"/>
          <p:nvPr/>
        </p:nvPicPr>
        <p:blipFill>
          <a:blip r:embed="rId3">
            <a:alphaModFix/>
          </a:blip>
          <a:stretch>
            <a:fillRect/>
          </a:stretch>
        </p:blipFill>
        <p:spPr>
          <a:xfrm>
            <a:off x="805522" y="0"/>
            <a:ext cx="8447355" cy="5143500"/>
          </a:xfrm>
          <a:prstGeom prst="rect">
            <a:avLst/>
          </a:prstGeom>
          <a:noFill/>
          <a:ln>
            <a:noFill/>
          </a:ln>
        </p:spPr>
      </p:pic>
      <p:sp>
        <p:nvSpPr>
          <p:cNvPr id="194" name="Shape 194"/>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195" name="Shape 195"/>
          <p:cNvSpPr txBox="1"/>
          <p:nvPr/>
        </p:nvSpPr>
        <p:spPr>
          <a:xfrm>
            <a:off x="7515875" y="2498975"/>
            <a:ext cx="1041300" cy="1287300"/>
          </a:xfrm>
          <a:prstGeom prst="rect">
            <a:avLst/>
          </a:prstGeom>
          <a:noFill/>
          <a:ln>
            <a:noFill/>
          </a:ln>
        </p:spPr>
        <p:txBody>
          <a:bodyPr anchorCtr="0" anchor="t" bIns="91425" lIns="91425" rIns="91425" tIns="91425">
            <a:noAutofit/>
          </a:bodyPr>
          <a:lstStyle/>
          <a:p>
            <a:pPr lvl="0">
              <a:spcBef>
                <a:spcPts val="0"/>
              </a:spcBef>
              <a:buNone/>
            </a:pPr>
            <a:r>
              <a:rPr lang="en"/>
              <a:t>Call to service is queued and replayed after user is loaded</a:t>
            </a:r>
          </a:p>
        </p:txBody>
      </p:sp>
      <p:pic>
        <p:nvPicPr>
          <p:cNvPr id="196" name="Shape 196"/>
          <p:cNvPicPr preferRelativeResize="0"/>
          <p:nvPr/>
        </p:nvPicPr>
        <p:blipFill>
          <a:blip r:embed="rId4">
            <a:alphaModFix/>
          </a:blip>
          <a:stretch>
            <a:fillRect/>
          </a:stretch>
        </p:blipFill>
        <p:spPr>
          <a:xfrm>
            <a:off x="8498000" y="4844212"/>
            <a:ext cx="285750" cy="238125"/>
          </a:xfrm>
          <a:prstGeom prst="rect">
            <a:avLst/>
          </a:prstGeom>
          <a:noFill/>
          <a:ln>
            <a:noFill/>
          </a:ln>
        </p:spPr>
      </p:pic>
      <p:sp>
        <p:nvSpPr>
          <p:cNvPr id="197" name="Shape 197"/>
          <p:cNvSpPr/>
          <p:nvPr/>
        </p:nvSpPr>
        <p:spPr>
          <a:xfrm>
            <a:off x="5863300" y="4438700"/>
            <a:ext cx="929725" cy="554850"/>
          </a:xfrm>
          <a:prstGeom prst="flowChartMagneticDisk">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200"/>
              <a:t>Service Store</a:t>
            </a:r>
          </a:p>
        </p:txBody>
      </p:sp>
      <p:cxnSp>
        <p:nvCxnSpPr>
          <p:cNvPr id="198" name="Shape 198"/>
          <p:cNvCxnSpPr>
            <a:endCxn id="197" idx="1"/>
          </p:cNvCxnSpPr>
          <p:nvPr/>
        </p:nvCxnSpPr>
        <p:spPr>
          <a:xfrm>
            <a:off x="6238162" y="4153700"/>
            <a:ext cx="90000" cy="2850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pic>
        <p:nvPicPr>
          <p:cNvPr id="203" name="Shape 203"/>
          <p:cNvPicPr preferRelativeResize="0"/>
          <p:nvPr/>
        </p:nvPicPr>
        <p:blipFill>
          <a:blip r:embed="rId3">
            <a:alphaModFix/>
          </a:blip>
          <a:stretch>
            <a:fillRect/>
          </a:stretch>
        </p:blipFill>
        <p:spPr>
          <a:xfrm>
            <a:off x="205275" y="190763"/>
            <a:ext cx="6359299" cy="4761974"/>
          </a:xfrm>
          <a:prstGeom prst="rect">
            <a:avLst/>
          </a:prstGeom>
          <a:noFill/>
          <a:ln>
            <a:noFill/>
          </a:ln>
        </p:spPr>
      </p:pic>
      <p:sp>
        <p:nvSpPr>
          <p:cNvPr id="204" name="Shape 204"/>
          <p:cNvSpPr txBox="1"/>
          <p:nvPr/>
        </p:nvSpPr>
        <p:spPr>
          <a:xfrm>
            <a:off x="6841225" y="616225"/>
            <a:ext cx="1836000" cy="2339100"/>
          </a:xfrm>
          <a:prstGeom prst="rect">
            <a:avLst/>
          </a:prstGeom>
          <a:noFill/>
          <a:ln>
            <a:noFill/>
          </a:ln>
        </p:spPr>
        <p:txBody>
          <a:bodyPr anchorCtr="0" anchor="t" bIns="91425" lIns="91425" rIns="91425" tIns="91425">
            <a:noAutofit/>
          </a:bodyPr>
          <a:lstStyle/>
          <a:p>
            <a:pPr lvl="0">
              <a:spcBef>
                <a:spcPts val="0"/>
              </a:spcBef>
              <a:buNone/>
            </a:pPr>
            <a:r>
              <a:rPr lang="en"/>
              <a:t>Async call </a:t>
            </a:r>
            <a:r>
              <a:rPr lang="en"/>
              <a:t>recommendation</a:t>
            </a:r>
            <a:r>
              <a:rPr lang="en"/>
              <a:t> engine if user present</a:t>
            </a:r>
          </a:p>
          <a:p>
            <a:pPr lvl="0">
              <a:spcBef>
                <a:spcPts val="0"/>
              </a:spcBef>
              <a:buNone/>
            </a:pPr>
            <a:r>
              <a:t/>
            </a:r>
            <a:endParaRPr/>
          </a:p>
          <a:p>
            <a:pPr lvl="0">
              <a:spcBef>
                <a:spcPts val="0"/>
              </a:spcBef>
              <a:buNone/>
            </a:pPr>
            <a:r>
              <a:rPr lang="en"/>
              <a:t>If not add user id to call batch, add to outstanding call for user.</a:t>
            </a:r>
          </a:p>
        </p:txBody>
      </p:sp>
      <p:sp>
        <p:nvSpPr>
          <p:cNvPr id="205" name="Shape 20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47050"/>
            <a:ext cx="8520600" cy="623400"/>
          </a:xfrm>
          <a:prstGeom prst="rect">
            <a:avLst/>
          </a:prstGeom>
        </p:spPr>
        <p:txBody>
          <a:bodyPr anchorCtr="0" anchor="t" bIns="91425" lIns="91425" rIns="91425" tIns="91425">
            <a:noAutofit/>
          </a:bodyPr>
          <a:lstStyle/>
          <a:p>
            <a:pPr lvl="0">
              <a:spcBef>
                <a:spcPts val="0"/>
              </a:spcBef>
              <a:buNone/>
            </a:pPr>
            <a:r>
              <a:rPr lang="en"/>
              <a:t>Adding an outstanding call (promise)</a:t>
            </a:r>
          </a:p>
        </p:txBody>
      </p:sp>
      <p:pic>
        <p:nvPicPr>
          <p:cNvPr id="211" name="Shape 211"/>
          <p:cNvPicPr preferRelativeResize="0"/>
          <p:nvPr/>
        </p:nvPicPr>
        <p:blipFill>
          <a:blip r:embed="rId3">
            <a:alphaModFix/>
          </a:blip>
          <a:stretch>
            <a:fillRect/>
          </a:stretch>
        </p:blipFill>
        <p:spPr>
          <a:xfrm>
            <a:off x="457200" y="952500"/>
            <a:ext cx="8229600" cy="3238500"/>
          </a:xfrm>
          <a:prstGeom prst="rect">
            <a:avLst/>
          </a:prstGeom>
          <a:noFill/>
          <a:ln>
            <a:noFill/>
          </a:ln>
        </p:spPr>
      </p:pic>
      <p:sp>
        <p:nvSpPr>
          <p:cNvPr id="212" name="Shape 212"/>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pic>
        <p:nvPicPr>
          <p:cNvPr id="217" name="Shape 217"/>
          <p:cNvPicPr preferRelativeResize="0"/>
          <p:nvPr/>
        </p:nvPicPr>
        <p:blipFill>
          <a:blip r:embed="rId3">
            <a:alphaModFix/>
          </a:blip>
          <a:stretch>
            <a:fillRect/>
          </a:stretch>
        </p:blipFill>
        <p:spPr>
          <a:xfrm>
            <a:off x="4" y="0"/>
            <a:ext cx="5476940" cy="5143499"/>
          </a:xfrm>
          <a:prstGeom prst="rect">
            <a:avLst/>
          </a:prstGeom>
          <a:noFill/>
          <a:ln>
            <a:noFill/>
          </a:ln>
        </p:spPr>
      </p:pic>
      <p:sp>
        <p:nvSpPr>
          <p:cNvPr id="218" name="Shape 218"/>
          <p:cNvSpPr txBox="1"/>
          <p:nvPr/>
        </p:nvSpPr>
        <p:spPr>
          <a:xfrm>
            <a:off x="5986075" y="176050"/>
            <a:ext cx="2754000" cy="4967400"/>
          </a:xfrm>
          <a:prstGeom prst="rect">
            <a:avLst/>
          </a:prstGeom>
          <a:noFill/>
          <a:ln>
            <a:noFill/>
          </a:ln>
        </p:spPr>
        <p:txBody>
          <a:bodyPr anchorCtr="0" anchor="t" bIns="91425" lIns="91425" rIns="91425" tIns="91425">
            <a:noAutofit/>
          </a:bodyPr>
          <a:lstStyle/>
          <a:p>
            <a:pPr lvl="0">
              <a:spcBef>
                <a:spcPts val="0"/>
              </a:spcBef>
              <a:buNone/>
            </a:pPr>
            <a:r>
              <a:rPr lang="en"/>
              <a:t>Every 50 ms check to see if the </a:t>
            </a:r>
          </a:p>
          <a:p>
            <a:pPr lvl="0">
              <a:spcBef>
                <a:spcPts val="0"/>
              </a:spcBef>
              <a:buNone/>
            </a:pPr>
            <a:r>
              <a:rPr lang="en"/>
              <a:t>userIdsToLoad is greater than 0,</a:t>
            </a:r>
          </a:p>
          <a:p>
            <a:pPr lvl="0">
              <a:spcBef>
                <a:spcPts val="0"/>
              </a:spcBef>
              <a:buNone/>
            </a:pPr>
            <a:r>
              <a:rPr lang="en"/>
              <a:t>I</a:t>
            </a:r>
            <a:r>
              <a:rPr lang="en"/>
              <a:t>f so request those users now.</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a:t>When a user is not found loadUserFromStoreService is called. If there are 100, outstanding requests, then load those users now. </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a:t>Listen to the userStoreService’s </a:t>
            </a:r>
          </a:p>
          <a:p>
            <a:pPr lvl="0">
              <a:spcBef>
                <a:spcPts val="0"/>
              </a:spcBef>
              <a:buNone/>
            </a:pPr>
            <a:r>
              <a:rPr lang="en"/>
              <a:t>userStream</a:t>
            </a:r>
          </a:p>
        </p:txBody>
      </p:sp>
      <p:sp>
        <p:nvSpPr>
          <p:cNvPr id="219" name="Shape 219"/>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nvSpPr>
        <p:spPr>
          <a:xfrm>
            <a:off x="6652600" y="176050"/>
            <a:ext cx="2087400" cy="4967400"/>
          </a:xfrm>
          <a:prstGeom prst="rect">
            <a:avLst/>
          </a:prstGeom>
          <a:noFill/>
          <a:ln>
            <a:noFill/>
          </a:ln>
        </p:spPr>
        <p:txBody>
          <a:bodyPr anchorCtr="0" anchor="t" bIns="91425" lIns="91425" rIns="91425" tIns="91425">
            <a:noAutofit/>
          </a:bodyPr>
          <a:lstStyle/>
          <a:p>
            <a:pPr lvl="0">
              <a:spcBef>
                <a:spcPts val="0"/>
              </a:spcBef>
              <a:buNone/>
            </a:pPr>
            <a:r>
              <a:rPr lang="en"/>
              <a:t>Process the stream result.</a:t>
            </a:r>
          </a:p>
          <a:p>
            <a:pPr lvl="0">
              <a:spcBef>
                <a:spcPts val="0"/>
              </a:spcBef>
              <a:buNone/>
            </a:pPr>
            <a:r>
              <a:t/>
            </a:r>
            <a:endParaRPr/>
          </a:p>
          <a:p>
            <a:pPr lvl="0" rtl="0">
              <a:spcBef>
                <a:spcPts val="0"/>
              </a:spcBef>
              <a:buNone/>
            </a:pPr>
            <a:r>
              <a:rPr lang="en"/>
              <a:t>Populate</a:t>
            </a:r>
            <a:r>
              <a:rPr lang="en"/>
              <a:t> the user map (or use a Simple cache with an expiry and a max number of users allowed to be in system).</a:t>
            </a:r>
          </a:p>
          <a:p>
            <a:pPr lvl="0" rtl="0">
              <a:spcBef>
                <a:spcPts val="0"/>
              </a:spcBef>
              <a:buNone/>
            </a:pPr>
            <a:r>
              <a:t/>
            </a:r>
            <a:endParaRPr/>
          </a:p>
          <a:p>
            <a:pPr lvl="0" rtl="0">
              <a:spcBef>
                <a:spcPts val="0"/>
              </a:spcBef>
              <a:buNone/>
            </a:pPr>
            <a:r>
              <a:rPr lang="en"/>
              <a:t>Since the user is now loaded, see if their are outstanding calls (promises) and resolve those calls.</a:t>
            </a:r>
          </a:p>
        </p:txBody>
      </p:sp>
      <p:pic>
        <p:nvPicPr>
          <p:cNvPr id="225" name="Shape 225"/>
          <p:cNvPicPr preferRelativeResize="0"/>
          <p:nvPr/>
        </p:nvPicPr>
        <p:blipFill>
          <a:blip r:embed="rId3">
            <a:alphaModFix/>
          </a:blip>
          <a:stretch>
            <a:fillRect/>
          </a:stretch>
        </p:blipFill>
        <p:spPr>
          <a:xfrm>
            <a:off x="59625" y="176047"/>
            <a:ext cx="5993424" cy="3320024"/>
          </a:xfrm>
          <a:prstGeom prst="rect">
            <a:avLst/>
          </a:prstGeom>
          <a:noFill/>
          <a:ln>
            <a:noFill/>
          </a:ln>
        </p:spPr>
      </p:pic>
      <p:sp>
        <p:nvSpPr>
          <p:cNvPr id="226" name="Shape 22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485875" y="1714500"/>
            <a:ext cx="8183700" cy="785700"/>
          </a:xfrm>
          <a:prstGeom prst="rect">
            <a:avLst/>
          </a:prstGeom>
        </p:spPr>
        <p:txBody>
          <a:bodyPr anchorCtr="0" anchor="b" bIns="91425" lIns="91425" rIns="91425" tIns="91425">
            <a:noAutofit/>
          </a:bodyPr>
          <a:lstStyle/>
          <a:p>
            <a:pPr lvl="0" rtl="0">
              <a:spcBef>
                <a:spcPts val="0"/>
              </a:spcBef>
              <a:buNone/>
            </a:pPr>
            <a:r>
              <a:rPr lang="en"/>
              <a:t>How we got here. Why High Speed Microservices?</a:t>
            </a:r>
          </a:p>
        </p:txBody>
      </p:sp>
      <p:sp>
        <p:nvSpPr>
          <p:cNvPr id="232" name="Shape 232"/>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
              <a:t>Our interests, background, experience</a:t>
            </a:r>
          </a:p>
        </p:txBody>
      </p:sp>
      <p:sp>
        <p:nvSpPr>
          <p:cNvPr id="238" name="Shape 238"/>
          <p:cNvSpPr txBox="1"/>
          <p:nvPr>
            <p:ph idx="1" type="body"/>
          </p:nvPr>
        </p:nvSpPr>
        <p:spPr>
          <a:xfrm>
            <a:off x="311693" y="1068412"/>
            <a:ext cx="8520600" cy="3416400"/>
          </a:xfrm>
          <a:prstGeom prst="rect">
            <a:avLst/>
          </a:prstGeom>
        </p:spPr>
        <p:txBody>
          <a:bodyPr anchorCtr="0" anchor="t" bIns="91425" lIns="91425" rIns="91425" tIns="91425">
            <a:noAutofit/>
          </a:bodyPr>
          <a:lstStyle/>
          <a:p>
            <a:pPr lvl="0">
              <a:spcBef>
                <a:spcPts val="0"/>
              </a:spcBef>
              <a:buNone/>
            </a:pPr>
            <a:r>
              <a:rPr lang="en"/>
              <a:t>Been studying high-speed computing (mechanical sympathy)</a:t>
            </a:r>
          </a:p>
          <a:p>
            <a:pPr lvl="0">
              <a:spcBef>
                <a:spcPts val="0"/>
              </a:spcBef>
              <a:buNone/>
            </a:pPr>
            <a:r>
              <a:rPr lang="en"/>
              <a:t>Working with a media company that built services that can have 100 million users</a:t>
            </a:r>
          </a:p>
          <a:p>
            <a:pPr lvl="0">
              <a:spcBef>
                <a:spcPts val="0"/>
              </a:spcBef>
              <a:buNone/>
            </a:pPr>
            <a:r>
              <a:rPr lang="en"/>
              <a:t>Worked with Actor systems before </a:t>
            </a:r>
          </a:p>
          <a:p>
            <a:pPr lvl="0">
              <a:spcBef>
                <a:spcPts val="0"/>
              </a:spcBef>
              <a:buNone/>
            </a:pPr>
            <a:r>
              <a:rPr lang="en"/>
              <a:t>Interest in creating bounded services which could be more accurately bid for fixed bid projects and/or just better project management </a:t>
            </a:r>
          </a:p>
          <a:p>
            <a:pPr lvl="0">
              <a:spcBef>
                <a:spcPts val="0"/>
              </a:spcBef>
              <a:buNone/>
            </a:pPr>
            <a:r>
              <a:rPr lang="en"/>
              <a:t>Remote, focused, disparate teams with different experiences and talents working on the same project.</a:t>
            </a:r>
          </a:p>
          <a:p>
            <a:pPr lvl="0">
              <a:spcBef>
                <a:spcPts val="0"/>
              </a:spcBef>
              <a:buNone/>
            </a:pPr>
            <a:r>
              <a:rPr lang="en"/>
              <a:t>Experience: We were key members on a team that built a 100 million users microservice</a:t>
            </a:r>
          </a:p>
        </p:txBody>
      </p:sp>
      <p:sp>
        <p:nvSpPr>
          <p:cNvPr id="239" name="Shape 239"/>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240" name="Shape 240"/>
          <p:cNvPicPr preferRelativeResize="0"/>
          <p:nvPr/>
        </p:nvPicPr>
        <p:blipFill>
          <a:blip r:embed="rId3">
            <a:alphaModFix/>
          </a:blip>
          <a:stretch>
            <a:fillRect/>
          </a:stretch>
        </p:blipFill>
        <p:spPr>
          <a:xfrm>
            <a:off x="8498000" y="4844212"/>
            <a:ext cx="285750" cy="238125"/>
          </a:xfrm>
          <a:prstGeom prst="rect">
            <a:avLst/>
          </a:prstGeom>
          <a:noFill/>
          <a:ln>
            <a:noFill/>
          </a:ln>
        </p:spPr>
      </p:pic>
      <p:pic>
        <p:nvPicPr>
          <p:cNvPr descr="... DIN insert 1 P5180281.JPG" id="241" name="Shape 241"/>
          <p:cNvPicPr preferRelativeResize="0"/>
          <p:nvPr/>
        </p:nvPicPr>
        <p:blipFill>
          <a:blip r:embed="rId4">
            <a:alphaModFix/>
          </a:blip>
          <a:stretch>
            <a:fillRect/>
          </a:stretch>
        </p:blipFill>
        <p:spPr>
          <a:xfrm>
            <a:off x="5093650" y="3048050"/>
            <a:ext cx="378799" cy="2840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ctrTitle"/>
          </p:nvPr>
        </p:nvSpPr>
        <p:spPr>
          <a:xfrm>
            <a:off x="485875" y="264475"/>
            <a:ext cx="8183700" cy="1473600"/>
          </a:xfrm>
          <a:prstGeom prst="rect">
            <a:avLst/>
          </a:prstGeom>
        </p:spPr>
        <p:txBody>
          <a:bodyPr anchorCtr="0" anchor="b" bIns="91425" lIns="91425" rIns="91425" tIns="91425">
            <a:noAutofit/>
          </a:bodyPr>
          <a:lstStyle/>
          <a:p>
            <a:pPr lvl="0">
              <a:spcBef>
                <a:spcPts val="0"/>
              </a:spcBef>
              <a:buNone/>
            </a:pPr>
            <a:r>
              <a:rPr lang="en"/>
              <a:t>High-Speed Reactive Microservices	</a:t>
            </a:r>
          </a:p>
        </p:txBody>
      </p:sp>
      <p:sp>
        <p:nvSpPr>
          <p:cNvPr id="114" name="Shape 114"/>
          <p:cNvSpPr txBox="1"/>
          <p:nvPr>
            <p:ph idx="1" type="subTitle"/>
          </p:nvPr>
        </p:nvSpPr>
        <p:spPr>
          <a:xfrm>
            <a:off x="485875" y="1738075"/>
            <a:ext cx="8183700" cy="861000"/>
          </a:xfrm>
          <a:prstGeom prst="rect">
            <a:avLst/>
          </a:prstGeom>
        </p:spPr>
        <p:txBody>
          <a:bodyPr anchorCtr="0" anchor="t" bIns="91425" lIns="91425" rIns="91425" tIns="91425">
            <a:noAutofit/>
          </a:bodyPr>
          <a:lstStyle/>
          <a:p>
            <a:pPr lvl="0">
              <a:spcBef>
                <a:spcPts val="0"/>
              </a:spcBef>
              <a:buNone/>
            </a:pPr>
            <a:r>
              <a:rPr lang="en"/>
              <a:t>Jason Daniel 					(TWITTER </a:t>
            </a:r>
            <a:r>
              <a:rPr lang="en" sz="1050" u="sng">
                <a:solidFill>
                  <a:srgbClr val="8899A6"/>
                </a:solidFill>
                <a:highlight>
                  <a:srgbClr val="F5F8FA"/>
                </a:highlight>
                <a:latin typeface="Arial"/>
                <a:ea typeface="Arial"/>
                <a:cs typeface="Arial"/>
                <a:sym typeface="Arial"/>
                <a:hlinkClick r:id="rId3"/>
              </a:rPr>
              <a:t>@JasonDaniel44</a:t>
            </a:r>
            <a:r>
              <a:rPr lang="en"/>
              <a:t>)</a:t>
            </a:r>
          </a:p>
          <a:p>
            <a:pPr lvl="0">
              <a:spcBef>
                <a:spcPts val="0"/>
              </a:spcBef>
              <a:buNone/>
            </a:pPr>
            <a:r>
              <a:rPr lang="en"/>
              <a:t>Rick Hightower 				(TWITTER </a:t>
            </a:r>
            <a:r>
              <a:rPr lang="en" sz="1050" u="sng">
                <a:solidFill>
                  <a:srgbClr val="8899A6"/>
                </a:solidFill>
                <a:highlight>
                  <a:srgbClr val="F5F8FA"/>
                </a:highlight>
                <a:latin typeface="Arial"/>
                <a:ea typeface="Arial"/>
                <a:cs typeface="Arial"/>
                <a:sym typeface="Arial"/>
                <a:hlinkClick r:id="rId4"/>
              </a:rPr>
              <a:t>@RickHigh</a:t>
            </a:r>
            <a:r>
              <a:rPr lang="en"/>
              <a:t>)</a:t>
            </a:r>
          </a:p>
        </p:txBody>
      </p:sp>
      <p:sp>
        <p:nvSpPr>
          <p:cNvPr id="115" name="Shape 11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Need for speed</a:t>
            </a:r>
          </a:p>
        </p:txBody>
      </p:sp>
      <p:sp>
        <p:nvSpPr>
          <p:cNvPr id="247" name="Shape 24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Large media company</a:t>
            </a:r>
          </a:p>
          <a:p>
            <a:pPr lvl="0" rtl="0">
              <a:spcBef>
                <a:spcPts val="0"/>
              </a:spcBef>
              <a:buNone/>
            </a:pPr>
            <a:r>
              <a:rPr lang="en"/>
              <a:t>Very spiky traffic </a:t>
            </a:r>
          </a:p>
          <a:p>
            <a:pPr lvl="0" rtl="0">
              <a:spcBef>
                <a:spcPts val="0"/>
              </a:spcBef>
              <a:buNone/>
            </a:pPr>
            <a:r>
              <a:rPr lang="en"/>
              <a:t>100 million users</a:t>
            </a:r>
          </a:p>
          <a:p>
            <a:pPr lvl="0" rtl="0">
              <a:spcBef>
                <a:spcPts val="0"/>
              </a:spcBef>
              <a:buNone/>
            </a:pPr>
            <a:r>
              <a:rPr lang="en"/>
              <a:t>Mobile (iOS, Android), game console, Tivo, AppleTV, etc.</a:t>
            </a:r>
          </a:p>
          <a:p>
            <a:pPr lvl="0">
              <a:spcBef>
                <a:spcPts val="0"/>
              </a:spcBef>
              <a:buNone/>
            </a:pPr>
            <a:r>
              <a:rPr lang="en"/>
              <a:t>Existing </a:t>
            </a:r>
            <a:r>
              <a:rPr lang="en"/>
              <a:t>services handling less traffic using 1,000 of servers</a:t>
            </a:r>
          </a:p>
          <a:p>
            <a:pPr lvl="0">
              <a:spcBef>
                <a:spcPts val="0"/>
              </a:spcBef>
              <a:buNone/>
            </a:pPr>
            <a:r>
              <a:rPr lang="en"/>
              <a:t>Many services hiding behind CDN (updates take a while)</a:t>
            </a:r>
          </a:p>
          <a:p>
            <a:pPr lvl="0" rtl="0">
              <a:spcBef>
                <a:spcPts val="0"/>
              </a:spcBef>
              <a:buNone/>
            </a:pPr>
            <a:r>
              <a:rPr lang="en"/>
              <a:t>Had mandate to deliver services that could stand up to load and not cost a fortune to run</a:t>
            </a:r>
          </a:p>
          <a:p>
            <a:pPr lvl="0" rtl="0">
              <a:spcBef>
                <a:spcPts val="0"/>
              </a:spcBef>
              <a:buNone/>
            </a:pPr>
            <a:r>
              <a:t/>
            </a:r>
            <a:endParaRPr/>
          </a:p>
          <a:p>
            <a:pPr lvl="0" rtl="0">
              <a:spcBef>
                <a:spcPts val="0"/>
              </a:spcBef>
              <a:buNone/>
            </a:pPr>
            <a:r>
              <a:t/>
            </a:r>
            <a:endParaRPr/>
          </a:p>
        </p:txBody>
      </p:sp>
      <p:sp>
        <p:nvSpPr>
          <p:cNvPr id="248" name="Shape 248"/>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249" name="Shape 249"/>
          <p:cNvPicPr preferRelativeResize="0"/>
          <p:nvPr/>
        </p:nvPicPr>
        <p:blipFill>
          <a:blip r:embed="rId3">
            <a:alphaModFix/>
          </a:blip>
          <a:stretch>
            <a:fillRect/>
          </a:stretch>
        </p:blipFill>
        <p:spPr>
          <a:xfrm>
            <a:off x="8498000" y="4844212"/>
            <a:ext cx="285750" cy="238125"/>
          </a:xfrm>
          <a:prstGeom prst="rect">
            <a:avLst/>
          </a:prstGeom>
          <a:noFill/>
          <a:ln>
            <a:noFill/>
          </a:ln>
        </p:spPr>
      </p:pic>
      <p:pic>
        <p:nvPicPr>
          <p:cNvPr descr="... DIN insert 1 P5180281.JPG" id="250" name="Shape 250"/>
          <p:cNvPicPr preferRelativeResize="0"/>
          <p:nvPr/>
        </p:nvPicPr>
        <p:blipFill>
          <a:blip r:embed="rId4">
            <a:alphaModFix/>
          </a:blip>
          <a:stretch>
            <a:fillRect/>
          </a:stretch>
        </p:blipFill>
        <p:spPr>
          <a:xfrm>
            <a:off x="6330825" y="3353600"/>
            <a:ext cx="378799" cy="2840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Reactor Pattern</a:t>
            </a:r>
          </a:p>
        </p:txBody>
      </p:sp>
      <p:sp>
        <p:nvSpPr>
          <p:cNvPr id="256" name="Shape 25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Reactor pattern: </a:t>
            </a:r>
          </a:p>
          <a:p>
            <a:pPr indent="-228600" lvl="0" marL="457200" rtl="0">
              <a:spcBef>
                <a:spcPts val="0"/>
              </a:spcBef>
            </a:pPr>
            <a:r>
              <a:rPr lang="en"/>
              <a:t>event-driven, </a:t>
            </a:r>
          </a:p>
          <a:p>
            <a:pPr indent="-228600" lvl="0" marL="457200" rtl="0">
              <a:spcBef>
                <a:spcPts val="0"/>
              </a:spcBef>
            </a:pPr>
            <a:r>
              <a:rPr lang="en"/>
              <a:t>handlers register for events, </a:t>
            </a:r>
          </a:p>
          <a:p>
            <a:pPr indent="-228600" lvl="0" marL="457200" rtl="0">
              <a:spcBef>
                <a:spcPts val="0"/>
              </a:spcBef>
            </a:pPr>
            <a:r>
              <a:rPr lang="en"/>
              <a:t>events can come from multiple sources, </a:t>
            </a:r>
          </a:p>
          <a:p>
            <a:pPr indent="-228600" lvl="0" marL="457200" rtl="0">
              <a:spcBef>
                <a:spcPts val="0"/>
              </a:spcBef>
            </a:pPr>
            <a:r>
              <a:rPr lang="en"/>
              <a:t>single-threaded system </a:t>
            </a:r>
          </a:p>
          <a:p>
            <a:pPr indent="-228600" lvl="0" marL="457200" rtl="0">
              <a:spcBef>
                <a:spcPts val="0"/>
              </a:spcBef>
            </a:pPr>
            <a:r>
              <a:rPr lang="en"/>
              <a:t>handles multiple event loops </a:t>
            </a:r>
          </a:p>
          <a:p>
            <a:pPr indent="-228600" lvl="0" marL="457200" rtl="0">
              <a:spcBef>
                <a:spcPts val="0"/>
              </a:spcBef>
            </a:pPr>
            <a:r>
              <a:rPr lang="en"/>
              <a:t>Can aggregate events from other IO threads</a:t>
            </a:r>
          </a:p>
          <a:p>
            <a:pPr lvl="0" rtl="0">
              <a:spcBef>
                <a:spcPts val="0"/>
              </a:spcBef>
              <a:buNone/>
            </a:pPr>
            <a:r>
              <a:t/>
            </a:r>
            <a:endParaRPr/>
          </a:p>
          <a:p>
            <a:pPr lvl="0" rtl="0">
              <a:spcBef>
                <a:spcPts val="0"/>
              </a:spcBef>
              <a:buNone/>
            </a:pPr>
            <a:r>
              <a:t/>
            </a:r>
            <a:endParaRPr/>
          </a:p>
        </p:txBody>
      </p:sp>
      <p:sp>
        <p:nvSpPr>
          <p:cNvPr id="257" name="Shape 25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Implementations of Reactor Pattern</a:t>
            </a:r>
          </a:p>
        </p:txBody>
      </p:sp>
      <p:sp>
        <p:nvSpPr>
          <p:cNvPr id="263" name="Shape 26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Browser DOM model and client side JavaScript</a:t>
            </a:r>
          </a:p>
          <a:p>
            <a:pPr indent="-228600" lvl="0" marL="457200" rtl="0">
              <a:spcBef>
                <a:spcPts val="0"/>
              </a:spcBef>
            </a:pPr>
            <a:r>
              <a:rPr lang="en"/>
              <a:t>Node.js - JavaScript</a:t>
            </a:r>
          </a:p>
          <a:p>
            <a:pPr indent="-228600" lvl="0" marL="457200" rtl="0">
              <a:spcBef>
                <a:spcPts val="0"/>
              </a:spcBef>
            </a:pPr>
            <a:r>
              <a:rPr b="1" i="1" lang="en"/>
              <a:t>Vert.x - Java  (Netty also Java)</a:t>
            </a:r>
          </a:p>
          <a:p>
            <a:pPr indent="-228600" lvl="0" marL="457200" rtl="0">
              <a:spcBef>
                <a:spcPts val="0"/>
              </a:spcBef>
            </a:pPr>
            <a:r>
              <a:rPr b="1" i="1" lang="en"/>
              <a:t>Spring 5 - Reactor (not then)</a:t>
            </a:r>
          </a:p>
          <a:p>
            <a:pPr indent="-228600" lvl="0" marL="457200" rtl="0">
              <a:spcBef>
                <a:spcPts val="0"/>
              </a:spcBef>
            </a:pPr>
            <a:r>
              <a:rPr b="1" i="1" lang="en"/>
              <a:t>Java EE - Reactive/Microservice focus</a:t>
            </a:r>
          </a:p>
          <a:p>
            <a:pPr indent="-228600" lvl="0" marL="457200" rtl="0">
              <a:spcBef>
                <a:spcPts val="0"/>
              </a:spcBef>
            </a:pPr>
            <a:r>
              <a:rPr lang="en"/>
              <a:t>Twisted - Python</a:t>
            </a:r>
          </a:p>
          <a:p>
            <a:pPr indent="-228600" lvl="0" marL="457200" rtl="0">
              <a:spcBef>
                <a:spcPts val="0"/>
              </a:spcBef>
            </a:pPr>
            <a:r>
              <a:rPr lang="en"/>
              <a:t>Akka's I/O Layer Architecture - Scala</a:t>
            </a:r>
          </a:p>
          <a:p>
            <a:pPr indent="-228600" lvl="0" marL="457200" rtl="0">
              <a:spcBef>
                <a:spcPts val="0"/>
              </a:spcBef>
            </a:pPr>
            <a:r>
              <a:rPr lang="en"/>
              <a:t>Swing/GTK+/Windows C API</a:t>
            </a:r>
          </a:p>
          <a:p>
            <a:pPr lvl="0" rtl="0">
              <a:spcBef>
                <a:spcPts val="0"/>
              </a:spcBef>
              <a:buNone/>
            </a:pPr>
            <a:r>
              <a:rPr lang="en"/>
              <a:t>Reactor pattern frameworks do good in the IO performance wars and are typically at the top of the </a:t>
            </a:r>
            <a:r>
              <a:rPr lang="en" u="sng">
                <a:solidFill>
                  <a:schemeClr val="hlink"/>
                </a:solidFill>
                <a:hlinkClick r:id="rId3"/>
              </a:rPr>
              <a:t>Techempower benchmarks</a:t>
            </a:r>
          </a:p>
          <a:p>
            <a:pPr lvl="0" rtl="0">
              <a:spcBef>
                <a:spcPts val="0"/>
              </a:spcBef>
              <a:buNone/>
            </a:pPr>
            <a:r>
              <a:t/>
            </a:r>
            <a:endParaRPr/>
          </a:p>
        </p:txBody>
      </p:sp>
      <p:pic>
        <p:nvPicPr>
          <p:cNvPr id="264" name="Shape 264"/>
          <p:cNvPicPr preferRelativeResize="0"/>
          <p:nvPr/>
        </p:nvPicPr>
        <p:blipFill>
          <a:blip r:embed="rId4">
            <a:alphaModFix/>
          </a:blip>
          <a:stretch>
            <a:fillRect/>
          </a:stretch>
        </p:blipFill>
        <p:spPr>
          <a:xfrm>
            <a:off x="4541299" y="1631099"/>
            <a:ext cx="4291000" cy="1511425"/>
          </a:xfrm>
          <a:prstGeom prst="rect">
            <a:avLst/>
          </a:prstGeom>
          <a:noFill/>
          <a:ln>
            <a:noFill/>
          </a:ln>
        </p:spPr>
      </p:pic>
      <p:sp>
        <p:nvSpPr>
          <p:cNvPr id="265" name="Shape 26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266" name="Shape 266"/>
          <p:cNvPicPr preferRelativeResize="0"/>
          <p:nvPr/>
        </p:nvPicPr>
        <p:blipFill>
          <a:blip r:embed="rId5">
            <a:alphaModFix/>
          </a:blip>
          <a:stretch>
            <a:fillRect/>
          </a:stretch>
        </p:blipFill>
        <p:spPr>
          <a:xfrm>
            <a:off x="4627750" y="3701819"/>
            <a:ext cx="4291000" cy="986930"/>
          </a:xfrm>
          <a:prstGeom prst="rect">
            <a:avLst/>
          </a:prstGeom>
          <a:noFill/>
          <a:ln cap="flat" cmpd="sng" w="9525">
            <a:solidFill>
              <a:schemeClr val="dk2"/>
            </a:solidFill>
            <a:prstDash val="solid"/>
            <a:round/>
            <a:headEnd len="med" w="med" type="none"/>
            <a:tailEnd len="med" w="med" type="none"/>
          </a:ln>
        </p:spPr>
      </p:pic>
      <p:pic>
        <p:nvPicPr>
          <p:cNvPr id="267" name="Shape 267"/>
          <p:cNvPicPr preferRelativeResize="0"/>
          <p:nvPr/>
        </p:nvPicPr>
        <p:blipFill>
          <a:blip r:embed="rId6">
            <a:alphaModFix/>
          </a:blip>
          <a:stretch>
            <a:fillRect/>
          </a:stretch>
        </p:blipFill>
        <p:spPr>
          <a:xfrm>
            <a:off x="4541462" y="1534537"/>
            <a:ext cx="4463574" cy="2074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485875" y="1714500"/>
            <a:ext cx="8183700" cy="785700"/>
          </a:xfrm>
          <a:prstGeom prst="rect">
            <a:avLst/>
          </a:prstGeom>
        </p:spPr>
        <p:txBody>
          <a:bodyPr anchorCtr="0" anchor="b" bIns="91425" lIns="91425" rIns="91425" tIns="91425">
            <a:noAutofit/>
          </a:bodyPr>
          <a:lstStyle/>
          <a:p>
            <a:pPr lvl="0">
              <a:spcBef>
                <a:spcPts val="0"/>
              </a:spcBef>
              <a:buNone/>
            </a:pPr>
            <a:r>
              <a:rPr lang="en"/>
              <a:t>Why High-speed reactive microservices?</a:t>
            </a:r>
          </a:p>
        </p:txBody>
      </p:sp>
      <p:sp>
        <p:nvSpPr>
          <p:cNvPr id="273" name="Shape 27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
              <a:t>Scale out model / Cloud model </a:t>
            </a:r>
          </a:p>
        </p:txBody>
      </p:sp>
      <p:sp>
        <p:nvSpPr>
          <p:cNvPr id="279" name="Shape 27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Performance issue, run more instances</a:t>
            </a:r>
          </a:p>
          <a:p>
            <a:pPr indent="-228600" lvl="1" marL="914400" rtl="0">
              <a:spcBef>
                <a:spcPts val="0"/>
              </a:spcBef>
            </a:pPr>
            <a:r>
              <a:rPr lang="en"/>
              <a:t>Knee jerk reaction for some is to address every performance issue with adding more nodes, more cache, more resources</a:t>
            </a:r>
          </a:p>
          <a:p>
            <a:pPr indent="-228600" lvl="1" marL="914400" rtl="0">
              <a:spcBef>
                <a:spcPts val="0"/>
              </a:spcBef>
            </a:pPr>
            <a:r>
              <a:rPr lang="en"/>
              <a:t>Every perf issue can be addressed with same hammer</a:t>
            </a:r>
          </a:p>
          <a:p>
            <a:pPr indent="-228600" lvl="1" marL="914400" rtl="0">
              <a:spcBef>
                <a:spcPts val="0"/>
              </a:spcBef>
            </a:pPr>
            <a:r>
              <a:rPr lang="en"/>
              <a:t>But 2,000 boxes are harder to support than 20 or 10 not to mention costs</a:t>
            </a:r>
          </a:p>
          <a:p>
            <a:pPr indent="-228600" lvl="0" marL="457200" rtl="0">
              <a:spcBef>
                <a:spcPts val="0"/>
              </a:spcBef>
            </a:pPr>
            <a:r>
              <a:rPr lang="en"/>
              <a:t>Scale issue, run more instances</a:t>
            </a:r>
          </a:p>
          <a:p>
            <a:pPr indent="-228600" lvl="0" marL="457200" rtl="0">
              <a:spcBef>
                <a:spcPts val="0"/>
              </a:spcBef>
            </a:pPr>
            <a:r>
              <a:rPr lang="en"/>
              <a:t>This works but at what cost?</a:t>
            </a:r>
          </a:p>
          <a:p>
            <a:pPr indent="-228600" lvl="1" marL="914400" rtl="0">
              <a:spcBef>
                <a:spcPts val="0"/>
              </a:spcBef>
            </a:pPr>
            <a:r>
              <a:rPr lang="en"/>
              <a:t>More cost</a:t>
            </a:r>
          </a:p>
          <a:p>
            <a:pPr indent="-228600" lvl="1" marL="914400" rtl="0">
              <a:spcBef>
                <a:spcPts val="0"/>
              </a:spcBef>
            </a:pPr>
            <a:r>
              <a:rPr lang="en"/>
              <a:t>More reliability, but more complexity</a:t>
            </a:r>
          </a:p>
          <a:p>
            <a:pPr indent="-228600" lvl="0" marL="457200" rtl="0">
              <a:spcBef>
                <a:spcPts val="0"/>
              </a:spcBef>
            </a:pPr>
            <a:r>
              <a:rPr lang="en"/>
              <a:t>Move towards scale up and out (more with less)</a:t>
            </a:r>
          </a:p>
          <a:p>
            <a:pPr lvl="0" rtl="0">
              <a:spcBef>
                <a:spcPts val="0"/>
              </a:spcBef>
              <a:buNone/>
            </a:pPr>
            <a:r>
              <a:t/>
            </a:r>
            <a:endParaRPr/>
          </a:p>
          <a:p>
            <a:pPr lvl="0" rtl="0">
              <a:spcBef>
                <a:spcPts val="0"/>
              </a:spcBef>
              <a:buNone/>
            </a:pPr>
            <a:r>
              <a:t/>
            </a:r>
            <a:endParaRPr/>
          </a:p>
        </p:txBody>
      </p:sp>
      <p:sp>
        <p:nvSpPr>
          <p:cNvPr id="280" name="Shape 28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descr="Open ..." id="281" name="Shape 281"/>
          <p:cNvPicPr preferRelativeResize="0"/>
          <p:nvPr/>
        </p:nvPicPr>
        <p:blipFill>
          <a:blip r:embed="rId3">
            <a:alphaModFix/>
          </a:blip>
          <a:stretch>
            <a:fillRect/>
          </a:stretch>
        </p:blipFill>
        <p:spPr>
          <a:xfrm>
            <a:off x="6403125" y="2534375"/>
            <a:ext cx="2429175" cy="2429175"/>
          </a:xfrm>
          <a:prstGeom prst="rect">
            <a:avLst/>
          </a:prstGeom>
          <a:noFill/>
          <a:ln>
            <a:noFill/>
          </a:ln>
        </p:spPr>
      </p:pic>
      <p:pic>
        <p:nvPicPr>
          <p:cNvPr id="282" name="Shape 282"/>
          <p:cNvPicPr preferRelativeResize="0"/>
          <p:nvPr/>
        </p:nvPicPr>
        <p:blipFill>
          <a:blip r:embed="rId4">
            <a:alphaModFix/>
          </a:blip>
          <a:stretch>
            <a:fillRect/>
          </a:stretch>
        </p:blipFill>
        <p:spPr>
          <a:xfrm>
            <a:off x="8498000" y="4844212"/>
            <a:ext cx="285750" cy="238125"/>
          </a:xfrm>
          <a:prstGeom prst="rect">
            <a:avLst/>
          </a:prstGeom>
          <a:noFill/>
          <a:ln>
            <a:noFill/>
          </a:ln>
        </p:spPr>
      </p:pic>
      <p:pic>
        <p:nvPicPr>
          <p:cNvPr descr="... DIN insert 1 P5180281.JPG" id="283" name="Shape 283"/>
          <p:cNvPicPr preferRelativeResize="0"/>
          <p:nvPr/>
        </p:nvPicPr>
        <p:blipFill>
          <a:blip r:embed="rId5">
            <a:alphaModFix/>
          </a:blip>
          <a:stretch>
            <a:fillRect/>
          </a:stretch>
        </p:blipFill>
        <p:spPr>
          <a:xfrm>
            <a:off x="6208051" y="4808400"/>
            <a:ext cx="317503" cy="23812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
              <a:t>Advantages of high-speed microservices</a:t>
            </a:r>
          </a:p>
        </p:txBody>
      </p:sp>
      <p:sp>
        <p:nvSpPr>
          <p:cNvPr id="289" name="Shape 28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Observed </a:t>
            </a:r>
          </a:p>
          <a:p>
            <a:pPr indent="-228600" lvl="0" marL="457200">
              <a:spcBef>
                <a:spcPts val="0"/>
              </a:spcBef>
            </a:pPr>
            <a:r>
              <a:rPr lang="en"/>
              <a:t>Less developer resources</a:t>
            </a:r>
          </a:p>
          <a:p>
            <a:pPr indent="-228600" lvl="0" marL="457200">
              <a:spcBef>
                <a:spcPts val="0"/>
              </a:spcBef>
            </a:pPr>
            <a:r>
              <a:rPr lang="en"/>
              <a:t>Less hardware/cloud resources</a:t>
            </a:r>
          </a:p>
          <a:p>
            <a:pPr indent="-228600" lvl="0" marL="457200">
              <a:spcBef>
                <a:spcPts val="0"/>
              </a:spcBef>
            </a:pPr>
            <a:r>
              <a:rPr lang="en"/>
              <a:t>Handle more traffic</a:t>
            </a:r>
          </a:p>
          <a:p>
            <a:pPr indent="-228600" lvl="0" marL="457200" rtl="0">
              <a:spcBef>
                <a:spcPts val="0"/>
              </a:spcBef>
            </a:pPr>
            <a:r>
              <a:rPr lang="en"/>
              <a:t>Cheaper operation costs</a:t>
            </a:r>
          </a:p>
          <a:p>
            <a:pPr lvl="0">
              <a:spcBef>
                <a:spcPts val="0"/>
              </a:spcBef>
              <a:buNone/>
            </a:pPr>
            <a:r>
              <a:rPr lang="en" sz="1400"/>
              <a:t>100 million user service. Using a </a:t>
            </a:r>
            <a:r>
              <a:rPr b="1" i="1" lang="en" sz="1400"/>
              <a:t>high-speed microservice architecture design</a:t>
            </a:r>
            <a:r>
              <a:rPr lang="en" sz="1400"/>
              <a:t>, we created a system that handled more load on 13 servers than another similar system at the same company that used 2,000 servers (and needed a costly team to monitor and tweak), and another company in the same industry used 150 servers to handle less traffic with a similar system. Our dev team was smaller. The project had a quicker turnaround time. </a:t>
            </a:r>
          </a:p>
        </p:txBody>
      </p:sp>
      <p:sp>
        <p:nvSpPr>
          <p:cNvPr id="290" name="Shape 29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descr="Group, Interaction, Social ..." id="291" name="Shape 291"/>
          <p:cNvPicPr preferRelativeResize="0"/>
          <p:nvPr/>
        </p:nvPicPr>
        <p:blipFill>
          <a:blip r:embed="rId3">
            <a:alphaModFix/>
          </a:blip>
          <a:stretch>
            <a:fillRect/>
          </a:stretch>
        </p:blipFill>
        <p:spPr>
          <a:xfrm>
            <a:off x="7891499" y="4652924"/>
            <a:ext cx="348361" cy="306624"/>
          </a:xfrm>
          <a:prstGeom prst="rect">
            <a:avLst/>
          </a:prstGeom>
          <a:noFill/>
          <a:ln>
            <a:noFill/>
          </a:ln>
        </p:spPr>
      </p:pic>
      <p:pic>
        <p:nvPicPr>
          <p:cNvPr id="292" name="Shape 292"/>
          <p:cNvPicPr preferRelativeResize="0"/>
          <p:nvPr/>
        </p:nvPicPr>
        <p:blipFill>
          <a:blip r:embed="rId4">
            <a:alphaModFix/>
          </a:blip>
          <a:stretch>
            <a:fillRect/>
          </a:stretch>
        </p:blipFill>
        <p:spPr>
          <a:xfrm>
            <a:off x="8498000" y="4844212"/>
            <a:ext cx="285750" cy="238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485875" y="1714500"/>
            <a:ext cx="8183700" cy="785700"/>
          </a:xfrm>
          <a:prstGeom prst="rect">
            <a:avLst/>
          </a:prstGeom>
        </p:spPr>
        <p:txBody>
          <a:bodyPr anchorCtr="0" anchor="b" bIns="91425" lIns="91425" rIns="91425" tIns="91425">
            <a:noAutofit/>
          </a:bodyPr>
          <a:lstStyle/>
          <a:p>
            <a:pPr lvl="0">
              <a:spcBef>
                <a:spcPts val="0"/>
              </a:spcBef>
              <a:buNone/>
            </a:pPr>
            <a:r>
              <a:rPr lang="en"/>
              <a:t>Reliability vs. operational predictability</a:t>
            </a:r>
          </a:p>
        </p:txBody>
      </p:sp>
      <p:sp>
        <p:nvSpPr>
          <p:cNvPr id="298" name="Shape 298"/>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
              <a:t>Reliability</a:t>
            </a:r>
          </a:p>
        </p:txBody>
      </p:sp>
      <p:sp>
        <p:nvSpPr>
          <p:cNvPr id="304" name="Shape 30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Replication, fault tolerance, number of nodes</a:t>
            </a:r>
          </a:p>
          <a:p>
            <a:pPr indent="-228600" lvl="1" marL="914400" rtl="0">
              <a:spcBef>
                <a:spcPts val="0"/>
              </a:spcBef>
            </a:pPr>
            <a:r>
              <a:rPr lang="en"/>
              <a:t>More nodes equates to more reliability but at a cost</a:t>
            </a:r>
          </a:p>
          <a:p>
            <a:pPr indent="-228600" lvl="1" marL="914400" rtl="0">
              <a:spcBef>
                <a:spcPts val="0"/>
              </a:spcBef>
            </a:pPr>
            <a:r>
              <a:rPr lang="en"/>
              <a:t>How much? Are there diminishing returns?</a:t>
            </a:r>
          </a:p>
          <a:p>
            <a:pPr indent="-228600" lvl="0" marL="457200" rtl="0">
              <a:spcBef>
                <a:spcPts val="0"/>
              </a:spcBef>
            </a:pPr>
            <a:r>
              <a:rPr lang="en"/>
              <a:t>Reliability is also a function of  simplicity and operational predictability</a:t>
            </a:r>
          </a:p>
          <a:p>
            <a:pPr lvl="0">
              <a:spcBef>
                <a:spcPts val="0"/>
              </a:spcBef>
              <a:buNone/>
            </a:pPr>
            <a:r>
              <a:t/>
            </a:r>
            <a:endParaRPr/>
          </a:p>
        </p:txBody>
      </p:sp>
      <p:sp>
        <p:nvSpPr>
          <p:cNvPr id="305" name="Shape 30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
              <a:t>Cloud myth more nodes = more reliable</a:t>
            </a:r>
          </a:p>
          <a:p>
            <a:pPr lvl="0">
              <a:spcBef>
                <a:spcPts val="0"/>
              </a:spcBef>
              <a:buNone/>
            </a:pPr>
            <a:r>
              <a:t/>
            </a:r>
            <a:endParaRPr/>
          </a:p>
        </p:txBody>
      </p:sp>
      <p:sp>
        <p:nvSpPr>
          <p:cNvPr id="311" name="Shape 31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True but less nodes also equals more operational predictability and there is diminishing returns with more nodes = more reliability</a:t>
            </a:r>
          </a:p>
          <a:p>
            <a:pPr lvl="0">
              <a:spcBef>
                <a:spcPts val="0"/>
              </a:spcBef>
              <a:buNone/>
            </a:pPr>
            <a:r>
              <a:rPr lang="en"/>
              <a:t>3 servers with 99% reliability</a:t>
            </a:r>
          </a:p>
          <a:p>
            <a:pPr indent="-228600" lvl="0" marL="457200">
              <a:spcBef>
                <a:spcPts val="0"/>
              </a:spcBef>
            </a:pPr>
            <a:r>
              <a:rPr lang="en"/>
              <a:t>1 in a million chance all go down (1 in 1,000,000)</a:t>
            </a:r>
          </a:p>
          <a:p>
            <a:pPr lvl="0">
              <a:spcBef>
                <a:spcPts val="0"/>
              </a:spcBef>
              <a:buNone/>
            </a:pPr>
            <a:r>
              <a:rPr lang="en"/>
              <a:t>5 servers with 99% reliability </a:t>
            </a:r>
          </a:p>
          <a:p>
            <a:pPr indent="-228600" lvl="0" marL="457200" rtl="0">
              <a:spcBef>
                <a:spcPts val="0"/>
              </a:spcBef>
            </a:pPr>
            <a:r>
              <a:rPr lang="en"/>
              <a:t>1 in a 10 billion chance all go down</a:t>
            </a:r>
          </a:p>
          <a:p>
            <a:pPr lvl="0">
              <a:spcBef>
                <a:spcPts val="0"/>
              </a:spcBef>
              <a:buNone/>
            </a:pPr>
            <a:r>
              <a:rPr lang="en"/>
              <a:t>Amazon EC2 offers 99.95% SLA. Other clouds offer much higher SLA. Chances are near astronomical that all instances go down at the same time.  </a:t>
            </a:r>
          </a:p>
        </p:txBody>
      </p:sp>
      <p:sp>
        <p:nvSpPr>
          <p:cNvPr id="312" name="Shape 312"/>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x="0" y="0"/>
          <a:ext cx="0" cy="0"/>
          <a:chOff x="0" y="0"/>
          <a:chExt cx="0" cy="0"/>
        </a:xfrm>
      </p:grpSpPr>
      <p:sp>
        <p:nvSpPr>
          <p:cNvPr id="317" name="Shape 317"/>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
              <a:t>If you can handle all traffic on 1 or 2 nodes</a:t>
            </a:r>
          </a:p>
        </p:txBody>
      </p:sp>
      <p:sp>
        <p:nvSpPr>
          <p:cNvPr id="318" name="Shape 31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rPr lang="en"/>
              <a:t>If you can handle all traffic on a few nodes, then you need three to five nodes max for reliability. </a:t>
            </a:r>
          </a:p>
          <a:p>
            <a:pPr lvl="0">
              <a:spcBef>
                <a:spcPts val="0"/>
              </a:spcBef>
              <a:buNone/>
            </a:pPr>
            <a:r>
              <a:rPr lang="en"/>
              <a:t>If you app is mission critical, this might mean 3 to five nodes in two geographic regions or availability zones.</a:t>
            </a:r>
          </a:p>
          <a:p>
            <a:pPr lvl="0">
              <a:spcBef>
                <a:spcPts val="0"/>
              </a:spcBef>
              <a:buNone/>
            </a:pPr>
            <a:r>
              <a:rPr lang="en"/>
              <a:t>It never means you need 1,000. </a:t>
            </a:r>
          </a:p>
        </p:txBody>
      </p:sp>
      <p:sp>
        <p:nvSpPr>
          <p:cNvPr id="319" name="Shape 319"/>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
              <a:t>Introduction</a:t>
            </a:r>
          </a:p>
        </p:txBody>
      </p:sp>
      <p:sp>
        <p:nvSpPr>
          <p:cNvPr id="121" name="Shape 12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2"/>
              </a:buClr>
              <a:buSzPct val="61111"/>
              <a:buFont typeface="Arial"/>
              <a:buNone/>
            </a:pPr>
            <a:r>
              <a:rPr lang="en"/>
              <a:t>Jason Daniel</a:t>
            </a:r>
          </a:p>
          <a:p>
            <a:pPr lvl="0">
              <a:spcBef>
                <a:spcPts val="0"/>
              </a:spcBef>
              <a:buClr>
                <a:schemeClr val="dk2"/>
              </a:buClr>
              <a:buSzPct val="61111"/>
              <a:buFont typeface="Arial"/>
              <a:buNone/>
            </a:pPr>
            <a:r>
              <a:rPr lang="en"/>
              <a:t>Rick Hightower</a:t>
            </a:r>
          </a:p>
          <a:p>
            <a:pPr lvl="0">
              <a:spcBef>
                <a:spcPts val="0"/>
              </a:spcBef>
              <a:buNone/>
            </a:pPr>
            <a:r>
              <a:rPr lang="en"/>
              <a:t>Background project we worked</a:t>
            </a:r>
          </a:p>
          <a:p>
            <a:pPr lvl="0">
              <a:spcBef>
                <a:spcPts val="0"/>
              </a:spcBef>
              <a:buNone/>
            </a:pPr>
            <a:r>
              <a:rPr lang="en"/>
              <a:t>What we are working on now</a:t>
            </a:r>
          </a:p>
          <a:p>
            <a:pPr lvl="0">
              <a:spcBef>
                <a:spcPts val="0"/>
              </a:spcBef>
              <a:buNone/>
            </a:pPr>
            <a:r>
              <a:t/>
            </a:r>
            <a:endParaRPr/>
          </a:p>
        </p:txBody>
      </p:sp>
      <p:sp>
        <p:nvSpPr>
          <p:cNvPr id="122" name="Shape 122"/>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title"/>
          </p:nvPr>
        </p:nvSpPr>
        <p:spPr>
          <a:xfrm>
            <a:off x="485875" y="1714500"/>
            <a:ext cx="8183700" cy="785700"/>
          </a:xfrm>
          <a:prstGeom prst="rect">
            <a:avLst/>
          </a:prstGeom>
        </p:spPr>
        <p:txBody>
          <a:bodyPr anchorCtr="0" anchor="b" bIns="91425" lIns="91425" rIns="91425" tIns="91425">
            <a:noAutofit/>
          </a:bodyPr>
          <a:lstStyle/>
          <a:p>
            <a:pPr lvl="0">
              <a:spcBef>
                <a:spcPts val="0"/>
              </a:spcBef>
              <a:buNone/>
            </a:pPr>
            <a:r>
              <a:rPr lang="en"/>
              <a:t>Reactive, Reactor and Reactive streams</a:t>
            </a:r>
          </a:p>
        </p:txBody>
      </p:sp>
      <p:sp>
        <p:nvSpPr>
          <p:cNvPr id="325" name="Shape 32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
              <a:t>HSRM need reactive programming</a:t>
            </a:r>
          </a:p>
        </p:txBody>
      </p:sp>
      <p:sp>
        <p:nvSpPr>
          <p:cNvPr id="331" name="Shape 33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Reactive frameworks</a:t>
            </a:r>
          </a:p>
          <a:p>
            <a:pPr indent="457200" lvl="0">
              <a:spcBef>
                <a:spcPts val="0"/>
              </a:spcBef>
              <a:buNone/>
            </a:pPr>
            <a:r>
              <a:rPr lang="en" u="sng">
                <a:solidFill>
                  <a:schemeClr val="hlink"/>
                </a:solidFill>
                <a:hlinkClick r:id="rId3"/>
              </a:rPr>
              <a:t>Reakt</a:t>
            </a:r>
            <a:r>
              <a:rPr lang="en"/>
              <a:t>, </a:t>
            </a:r>
            <a:r>
              <a:rPr lang="en" u="sng">
                <a:solidFill>
                  <a:schemeClr val="hlink"/>
                </a:solidFill>
                <a:hlinkClick r:id="rId4"/>
              </a:rPr>
              <a:t>Streams</a:t>
            </a:r>
            <a:r>
              <a:rPr lang="en"/>
              <a:t>, </a:t>
            </a:r>
            <a:r>
              <a:rPr lang="en" u="sng">
                <a:solidFill>
                  <a:schemeClr val="hlink"/>
                </a:solidFill>
                <a:hlinkClick r:id="rId5"/>
              </a:rPr>
              <a:t>Vert.x</a:t>
            </a:r>
            <a:r>
              <a:rPr lang="en"/>
              <a:t>, </a:t>
            </a:r>
            <a:r>
              <a:rPr lang="en" u="sng">
                <a:solidFill>
                  <a:schemeClr val="hlink"/>
                </a:solidFill>
                <a:hlinkClick r:id="rId6"/>
              </a:rPr>
              <a:t>Baratine</a:t>
            </a:r>
            <a:r>
              <a:rPr lang="en"/>
              <a:t>, </a:t>
            </a:r>
            <a:r>
              <a:rPr lang="en" u="sng">
                <a:solidFill>
                  <a:schemeClr val="hlink"/>
                </a:solidFill>
                <a:hlinkClick r:id="rId7"/>
              </a:rPr>
              <a:t>Akka</a:t>
            </a:r>
            <a:r>
              <a:rPr lang="en"/>
              <a:t>, Netty, Node.js, Go Channels, Twisted, </a:t>
            </a:r>
            <a:r>
              <a:rPr lang="en" u="sng">
                <a:solidFill>
                  <a:schemeClr val="hlink"/>
                </a:solidFill>
                <a:hlinkClick r:id="rId8"/>
              </a:rPr>
              <a:t>QBit</a:t>
            </a:r>
            <a:r>
              <a:rPr lang="en"/>
              <a:t> Java Microservice Lib, Spring 5 reactive, Java 9 Flow, RxJava, Java EE (Java-RS, Servlet Async, WebSocket), JavaOne Keynote: JavaEE getting reactive,  etc.</a:t>
            </a:r>
          </a:p>
          <a:p>
            <a:pPr lvl="0">
              <a:spcBef>
                <a:spcPts val="0"/>
              </a:spcBef>
              <a:buNone/>
            </a:pPr>
            <a:r>
              <a:rPr lang="en"/>
              <a:t>Tools that can really help</a:t>
            </a:r>
          </a:p>
          <a:p>
            <a:pPr indent="457200" lvl="0">
              <a:spcBef>
                <a:spcPts val="0"/>
              </a:spcBef>
              <a:buNone/>
            </a:pPr>
            <a:r>
              <a:rPr lang="en"/>
              <a:t>Kafka, Kinesis, JMS, Sockets, Streams</a:t>
            </a:r>
          </a:p>
          <a:p>
            <a:pPr lvl="0">
              <a:spcBef>
                <a:spcPts val="0"/>
              </a:spcBef>
              <a:buNone/>
            </a:pPr>
            <a:r>
              <a:rPr lang="en"/>
              <a:t>12 factor services, Monitoring and alerting, containers, Mesos/Kubernetes, CI, etc. but that is just normal microservice accompaniments.</a:t>
            </a:r>
          </a:p>
        </p:txBody>
      </p:sp>
      <p:sp>
        <p:nvSpPr>
          <p:cNvPr id="332" name="Shape 332"/>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333" name="Shape 333"/>
          <p:cNvPicPr preferRelativeResize="0"/>
          <p:nvPr/>
        </p:nvPicPr>
        <p:blipFill>
          <a:blip r:embed="rId9">
            <a:alphaModFix/>
          </a:blip>
          <a:stretch>
            <a:fillRect/>
          </a:stretch>
        </p:blipFill>
        <p:spPr>
          <a:xfrm>
            <a:off x="8305500" y="4766475"/>
            <a:ext cx="285750" cy="238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Reactive programming</a:t>
            </a:r>
          </a:p>
        </p:txBody>
      </p:sp>
      <p:sp>
        <p:nvSpPr>
          <p:cNvPr id="339" name="Shape 33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Reactive Manifesto - what is it and why it matters</a:t>
            </a:r>
          </a:p>
          <a:p>
            <a:pPr lvl="0" rtl="0">
              <a:spcBef>
                <a:spcPts val="0"/>
              </a:spcBef>
              <a:buNone/>
            </a:pPr>
            <a:r>
              <a:rPr lang="en"/>
              <a:t>Reactor Pattern</a:t>
            </a:r>
          </a:p>
          <a:p>
            <a:pPr lvl="0" rtl="0">
              <a:spcBef>
                <a:spcPts val="0"/>
              </a:spcBef>
              <a:buNone/>
            </a:pPr>
            <a:r>
              <a:rPr lang="en"/>
              <a:t>Microservices </a:t>
            </a:r>
          </a:p>
          <a:p>
            <a:pPr lvl="0" rtl="0">
              <a:spcBef>
                <a:spcPts val="0"/>
              </a:spcBef>
              <a:buNone/>
            </a:pPr>
            <a:r>
              <a:rPr lang="en"/>
              <a:t>	Async programming prefered for resiliency </a:t>
            </a:r>
          </a:p>
          <a:p>
            <a:pPr lvl="0" rtl="0">
              <a:spcBef>
                <a:spcPts val="0"/>
              </a:spcBef>
              <a:buNone/>
            </a:pPr>
            <a:r>
              <a:rPr lang="en"/>
              <a:t>	Avoiding cascading failures (“</a:t>
            </a:r>
            <a:r>
              <a:rPr b="1" i="1" lang="en"/>
              <a:t>synchronous calls considered harmful</a:t>
            </a:r>
            <a:r>
              <a:rPr lang="en"/>
              <a:t>”)</a:t>
            </a:r>
          </a:p>
          <a:p>
            <a:pPr lvl="0" rtl="0">
              <a:spcBef>
                <a:spcPts val="0"/>
              </a:spcBef>
              <a:buNone/>
            </a:pPr>
            <a:r>
              <a:rPr lang="en"/>
              <a:t>Async programming - key to all</a:t>
            </a:r>
          </a:p>
          <a:p>
            <a:pPr lvl="0" rtl="0">
              <a:spcBef>
                <a:spcPts val="0"/>
              </a:spcBef>
              <a:buNone/>
            </a:pPr>
            <a:r>
              <a:rPr lang="en"/>
              <a:t>Even </a:t>
            </a:r>
            <a:r>
              <a:rPr b="1" i="1" lang="en"/>
              <a:t>method calls</a:t>
            </a:r>
            <a:r>
              <a:rPr lang="en"/>
              <a:t> and results can be streamed</a:t>
            </a:r>
          </a:p>
          <a:p>
            <a:pPr lvl="0" rtl="0">
              <a:spcBef>
                <a:spcPts val="0"/>
              </a:spcBef>
              <a:buNone/>
            </a:pPr>
            <a:r>
              <a:t/>
            </a:r>
            <a:endParaRPr/>
          </a:p>
        </p:txBody>
      </p:sp>
      <p:sp>
        <p:nvSpPr>
          <p:cNvPr id="340" name="Shape 34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Streams vs Async Service Calls</a:t>
            </a:r>
          </a:p>
        </p:txBody>
      </p:sp>
      <p:sp>
        <p:nvSpPr>
          <p:cNvPr id="346" name="Shape 34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Microservices / RESTful services / SOA services</a:t>
            </a:r>
          </a:p>
          <a:p>
            <a:pPr lvl="0" rtl="0">
              <a:spcBef>
                <a:spcPts val="0"/>
              </a:spcBef>
              <a:buNone/>
            </a:pPr>
            <a:r>
              <a:rPr lang="en"/>
              <a:t>	REST / HTTP calls common denominator</a:t>
            </a:r>
          </a:p>
          <a:p>
            <a:pPr lvl="0" rtl="0">
              <a:spcBef>
                <a:spcPts val="0"/>
              </a:spcBef>
              <a:buNone/>
            </a:pPr>
            <a:r>
              <a:rPr lang="en"/>
              <a:t>	Even messaging can be request/reply</a:t>
            </a:r>
          </a:p>
          <a:p>
            <a:pPr lvl="0" rtl="0">
              <a:spcBef>
                <a:spcPts val="0"/>
              </a:spcBef>
              <a:buNone/>
            </a:pPr>
            <a:r>
              <a:rPr lang="en"/>
              <a:t>Streams vs. Service Calls</a:t>
            </a:r>
          </a:p>
          <a:p>
            <a:pPr indent="-228600" lvl="0" marL="457200" rtl="0">
              <a:spcBef>
                <a:spcPts val="0"/>
              </a:spcBef>
            </a:pPr>
            <a:r>
              <a:rPr lang="en"/>
              <a:t>Level of abstraction differences, </a:t>
            </a:r>
          </a:p>
          <a:p>
            <a:pPr indent="-228600" lvl="0" marL="457200" rtl="0">
              <a:spcBef>
                <a:spcPts val="0"/>
              </a:spcBef>
            </a:pPr>
            <a:r>
              <a:rPr lang="en"/>
              <a:t>Calls can be streamed, Results can be streamed</a:t>
            </a:r>
          </a:p>
          <a:p>
            <a:pPr indent="-228600" lvl="0" marL="457200" rtl="0">
              <a:spcBef>
                <a:spcPts val="0"/>
              </a:spcBef>
            </a:pPr>
            <a:r>
              <a:rPr lang="en"/>
              <a:t>What level of abstraction fits the problem you are trying to solve</a:t>
            </a:r>
          </a:p>
          <a:p>
            <a:pPr indent="-228600" lvl="0" marL="457200" rtl="0">
              <a:spcBef>
                <a:spcPts val="0"/>
              </a:spcBef>
            </a:pPr>
            <a:r>
              <a:rPr lang="en"/>
              <a:t>Are streams a implementation details or a direct concept?</a:t>
            </a:r>
          </a:p>
        </p:txBody>
      </p:sp>
      <p:sp>
        <p:nvSpPr>
          <p:cNvPr id="347" name="Shape 34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485875" y="1714500"/>
            <a:ext cx="8183700" cy="785700"/>
          </a:xfrm>
          <a:prstGeom prst="rect">
            <a:avLst/>
          </a:prstGeom>
        </p:spPr>
        <p:txBody>
          <a:bodyPr anchorCtr="0" anchor="b" bIns="91425" lIns="91425" rIns="91425" tIns="91425">
            <a:noAutofit/>
          </a:bodyPr>
          <a:lstStyle/>
          <a:p>
            <a:pPr lvl="0">
              <a:spcBef>
                <a:spcPts val="0"/>
              </a:spcBef>
              <a:buNone/>
            </a:pPr>
            <a:r>
              <a:rPr lang="en"/>
              <a:t>Rules of the Road for HSRM</a:t>
            </a:r>
          </a:p>
        </p:txBody>
      </p:sp>
      <p:sp>
        <p:nvSpPr>
          <p:cNvPr id="353" name="Shape 35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x="0" y="0"/>
          <a:ext cx="0" cy="0"/>
          <a:chOff x="0" y="0"/>
          <a:chExt cx="0" cy="0"/>
        </a:xfrm>
      </p:grpSpPr>
      <p:sp>
        <p:nvSpPr>
          <p:cNvPr id="358" name="Shape 358"/>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Clr>
                <a:srgbClr val="000000"/>
              </a:buClr>
              <a:buSzPct val="36666"/>
              <a:buFont typeface="Arial"/>
              <a:buNone/>
            </a:pPr>
            <a:r>
              <a:rPr lang="en"/>
              <a:t>Single writer rule - in-memory</a:t>
            </a:r>
          </a:p>
        </p:txBody>
      </p:sp>
      <p:sp>
        <p:nvSpPr>
          <p:cNvPr id="359" name="Shape 35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Data ownership (or lease) </a:t>
            </a:r>
          </a:p>
          <a:p>
            <a:pPr indent="-228600" lvl="1" marL="914400" rtl="0">
              <a:spcBef>
                <a:spcPts val="0"/>
              </a:spcBef>
            </a:pPr>
            <a:r>
              <a:rPr lang="en"/>
              <a:t>Ownership update data</a:t>
            </a:r>
          </a:p>
          <a:p>
            <a:pPr indent="-228600" lvl="1" marL="914400" rtl="0">
              <a:spcBef>
                <a:spcPts val="0"/>
              </a:spcBef>
            </a:pPr>
            <a:r>
              <a:rPr lang="en"/>
              <a:t>Services own data for a period of time (lease)</a:t>
            </a:r>
          </a:p>
          <a:p>
            <a:pPr indent="-228600" lvl="0" marL="457200">
              <a:spcBef>
                <a:spcPts val="0"/>
              </a:spcBef>
            </a:pPr>
            <a:r>
              <a:rPr lang="en"/>
              <a:t>Only one service can write data to a domain object (or set of domain objects)</a:t>
            </a:r>
          </a:p>
          <a:p>
            <a:pPr indent="-228600" lvl="1" marL="914400">
              <a:spcBef>
                <a:spcPts val="0"/>
              </a:spcBef>
            </a:pPr>
            <a:r>
              <a:rPr lang="en"/>
              <a:t>Reduces Cache inconsistencies (root of evil and complexity)</a:t>
            </a:r>
          </a:p>
          <a:p>
            <a:pPr indent="-228600" lvl="1" marL="914400">
              <a:spcBef>
                <a:spcPts val="0"/>
              </a:spcBef>
            </a:pPr>
            <a:r>
              <a:rPr lang="en"/>
              <a:t>Best way to keep data in sync is do not use cache for operational data</a:t>
            </a:r>
          </a:p>
          <a:p>
            <a:pPr indent="-228600" lvl="1" marL="914400">
              <a:spcBef>
                <a:spcPts val="0"/>
              </a:spcBef>
            </a:pPr>
            <a:r>
              <a:rPr lang="en"/>
              <a:t>Caches are used but for caching data from other services (if needed)</a:t>
            </a:r>
          </a:p>
          <a:p>
            <a:pPr indent="-228600" lvl="0" marL="457200" rtl="0">
              <a:spcBef>
                <a:spcPts val="0"/>
              </a:spcBef>
            </a:pPr>
            <a:r>
              <a:rPr lang="en"/>
              <a:t>Uses a service store (which is a streaming store for service domain data)</a:t>
            </a:r>
          </a:p>
          <a:p>
            <a:pPr indent="-228600" lvl="0" marL="457200" rtl="0">
              <a:spcBef>
                <a:spcPts val="0"/>
              </a:spcBef>
            </a:pPr>
            <a:r>
              <a:rPr lang="en"/>
              <a:t>Data lease</a:t>
            </a:r>
          </a:p>
          <a:p>
            <a:pPr indent="-228600" lvl="1" marL="914400" rtl="0">
              <a:spcBef>
                <a:spcPts val="0"/>
              </a:spcBef>
            </a:pPr>
            <a:r>
              <a:rPr lang="en"/>
              <a:t>User not edited after ½ hour evicted (configurable)</a:t>
            </a:r>
          </a:p>
          <a:p>
            <a:pPr indent="-228600" lvl="1" marL="914400" rtl="0">
              <a:spcBef>
                <a:spcPts val="0"/>
              </a:spcBef>
            </a:pPr>
            <a:r>
              <a:rPr lang="en"/>
              <a:t>Every update renews lease </a:t>
            </a:r>
          </a:p>
          <a:p>
            <a:pPr indent="-228600" lvl="1" marL="914400" rtl="0">
              <a:spcBef>
                <a:spcPts val="0"/>
              </a:spcBef>
            </a:pPr>
            <a:r>
              <a:rPr lang="en"/>
              <a:t>Each node has max number of users store LRU (for reshuffle)</a:t>
            </a:r>
          </a:p>
          <a:p>
            <a:pPr indent="-228600" lvl="1" marL="914400">
              <a:spcBef>
                <a:spcPts val="0"/>
              </a:spcBef>
            </a:pPr>
            <a:r>
              <a:rPr lang="en"/>
              <a:t>Users are batch requests and then batch streamed into Service</a:t>
            </a:r>
          </a:p>
        </p:txBody>
      </p:sp>
      <p:sp>
        <p:nvSpPr>
          <p:cNvPr id="360" name="Shape 36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361" name="Shape 361"/>
          <p:cNvPicPr preferRelativeResize="0"/>
          <p:nvPr/>
        </p:nvPicPr>
        <p:blipFill>
          <a:blip r:embed="rId3">
            <a:alphaModFix/>
          </a:blip>
          <a:stretch>
            <a:fillRect/>
          </a:stretch>
        </p:blipFill>
        <p:spPr>
          <a:xfrm>
            <a:off x="8305500" y="4766475"/>
            <a:ext cx="285750" cy="2381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
              <a:t>Avoid the following for High-Speed</a:t>
            </a:r>
          </a:p>
        </p:txBody>
      </p:sp>
      <p:sp>
        <p:nvSpPr>
          <p:cNvPr id="367" name="Shape 3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2"/>
              </a:buClr>
              <a:buSzPct val="61111"/>
              <a:buFont typeface="Arial"/>
              <a:buNone/>
            </a:pPr>
            <a:r>
              <a:t/>
            </a:r>
            <a:endParaRPr/>
          </a:p>
          <a:p>
            <a:pPr indent="-228600" lvl="0" marL="457200">
              <a:spcBef>
                <a:spcPts val="0"/>
              </a:spcBef>
            </a:pPr>
            <a:r>
              <a:rPr lang="en"/>
              <a:t>Caching (use sparingly)</a:t>
            </a:r>
          </a:p>
          <a:p>
            <a:pPr indent="-228600" lvl="0" marL="457200">
              <a:spcBef>
                <a:spcPts val="0"/>
              </a:spcBef>
            </a:pPr>
            <a:r>
              <a:rPr lang="en"/>
              <a:t>Blocking</a:t>
            </a:r>
          </a:p>
          <a:p>
            <a:pPr indent="-228600" lvl="0" marL="457200">
              <a:spcBef>
                <a:spcPts val="0"/>
              </a:spcBef>
            </a:pPr>
            <a:r>
              <a:rPr lang="en"/>
              <a:t>Transactions</a:t>
            </a:r>
          </a:p>
          <a:p>
            <a:pPr indent="-228600" lvl="0" marL="457200" rtl="0">
              <a:spcBef>
                <a:spcPts val="0"/>
              </a:spcBef>
            </a:pPr>
            <a:r>
              <a:rPr lang="en"/>
              <a:t>Databases for operational data (in direct line of fire)</a:t>
            </a:r>
          </a:p>
          <a:p>
            <a:pPr indent="-228600" lvl="1" marL="914400" rtl="0">
              <a:spcBef>
                <a:spcPts val="0"/>
              </a:spcBef>
            </a:pPr>
            <a:r>
              <a:rPr lang="en"/>
              <a:t>Operation data is user and data we are tracking for recommendations </a:t>
            </a:r>
          </a:p>
          <a:p>
            <a:pPr indent="-228600" lvl="1" marL="914400" rtl="0">
              <a:spcBef>
                <a:spcPts val="0"/>
              </a:spcBef>
            </a:pPr>
            <a:r>
              <a:rPr lang="en"/>
              <a:t>Operation is data to run the service</a:t>
            </a:r>
          </a:p>
          <a:p>
            <a:pPr indent="-228600" lvl="1" marL="914400">
              <a:spcBef>
                <a:spcPts val="0"/>
              </a:spcBef>
            </a:pPr>
            <a:r>
              <a:rPr lang="en"/>
              <a:t>Operation data is not data for reports, offline analytics</a:t>
            </a:r>
          </a:p>
          <a:p>
            <a:pPr lvl="0">
              <a:spcBef>
                <a:spcPts val="0"/>
              </a:spcBef>
              <a:buNone/>
            </a:pPr>
            <a:r>
              <a:t/>
            </a:r>
            <a:endParaRPr/>
          </a:p>
        </p:txBody>
      </p:sp>
      <p:sp>
        <p:nvSpPr>
          <p:cNvPr id="368" name="Shape 368"/>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369" name="Shape 369"/>
          <p:cNvPicPr preferRelativeResize="0"/>
          <p:nvPr/>
        </p:nvPicPr>
        <p:blipFill>
          <a:blip r:embed="rId3">
            <a:alphaModFix/>
          </a:blip>
          <a:stretch>
            <a:fillRect/>
          </a:stretch>
        </p:blipFill>
        <p:spPr>
          <a:xfrm>
            <a:off x="8305500" y="4766475"/>
            <a:ext cx="285750" cy="2381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sp>
        <p:nvSpPr>
          <p:cNvPr id="374" name="Shape 374"/>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
              <a:t>Embrace the following for High-Speed</a:t>
            </a:r>
          </a:p>
        </p:txBody>
      </p:sp>
      <p:sp>
        <p:nvSpPr>
          <p:cNvPr id="375" name="Shape 37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In-memory service data and data faulting</a:t>
            </a:r>
          </a:p>
          <a:p>
            <a:pPr indent="-228600" lvl="0" marL="457200">
              <a:spcBef>
                <a:spcPts val="0"/>
              </a:spcBef>
            </a:pPr>
            <a:r>
              <a:rPr lang="en"/>
              <a:t>Sharding</a:t>
            </a:r>
          </a:p>
          <a:p>
            <a:pPr indent="-228600" lvl="0" marL="457200">
              <a:spcBef>
                <a:spcPts val="0"/>
              </a:spcBef>
            </a:pPr>
            <a:r>
              <a:rPr lang="en"/>
              <a:t>Async callbacks</a:t>
            </a:r>
          </a:p>
          <a:p>
            <a:pPr indent="-228600" lvl="0" marL="457200" rtl="0">
              <a:spcBef>
                <a:spcPts val="0"/>
              </a:spcBef>
            </a:pPr>
            <a:r>
              <a:rPr lang="en"/>
              <a:t>Replication </a:t>
            </a:r>
          </a:p>
          <a:p>
            <a:pPr indent="-228600" lvl="0" marL="457200" rtl="0">
              <a:spcBef>
                <a:spcPts val="0"/>
              </a:spcBef>
            </a:pPr>
            <a:r>
              <a:rPr lang="en"/>
              <a:t>Batching / Streaming</a:t>
            </a:r>
          </a:p>
          <a:p>
            <a:pPr indent="-228600" lvl="0" marL="457200" rtl="0">
              <a:spcBef>
                <a:spcPts val="0"/>
              </a:spcBef>
            </a:pPr>
            <a:r>
              <a:rPr lang="en"/>
              <a:t>Remediations </a:t>
            </a:r>
          </a:p>
          <a:p>
            <a:pPr indent="-228600" lvl="0" marL="457200">
              <a:spcBef>
                <a:spcPts val="0"/>
              </a:spcBef>
            </a:pPr>
            <a:r>
              <a:rPr lang="en"/>
              <a:t>Messaging/Streaming data(Kafka, Kinesis, etc.)</a:t>
            </a:r>
          </a:p>
          <a:p>
            <a:pPr indent="-228600" lvl="0" marL="457200" rtl="0">
              <a:spcBef>
                <a:spcPts val="0"/>
              </a:spcBef>
            </a:pPr>
            <a:r>
              <a:rPr lang="en"/>
              <a:t>Service Stores for operational data</a:t>
            </a:r>
          </a:p>
          <a:p>
            <a:pPr indent="-228600" lvl="0" marL="457200" rtl="0">
              <a:spcBef>
                <a:spcPts val="0"/>
              </a:spcBef>
            </a:pPr>
            <a:r>
              <a:rPr lang="en"/>
              <a:t>Transaction alternatives</a:t>
            </a:r>
          </a:p>
          <a:p>
            <a:pPr indent="-228600" lvl="1" marL="914400" rtl="0">
              <a:spcBef>
                <a:spcPts val="0"/>
              </a:spcBef>
            </a:pPr>
            <a:r>
              <a:rPr lang="en"/>
              <a:t>Async, Pre-ack, then execute (async)</a:t>
            </a:r>
          </a:p>
          <a:p>
            <a:pPr indent="-228600" lvl="1" marL="914400" rtl="0">
              <a:spcBef>
                <a:spcPts val="0"/>
              </a:spcBef>
            </a:pPr>
            <a:r>
              <a:rPr lang="en"/>
              <a:t>Remediation queue</a:t>
            </a:r>
          </a:p>
          <a:p>
            <a:pPr indent="-228600" lvl="1" marL="914400">
              <a:spcBef>
                <a:spcPts val="0"/>
              </a:spcBef>
            </a:pPr>
            <a:r>
              <a:rPr lang="en"/>
              <a:t>Bundle request in persistent queue and run transaction out of process</a:t>
            </a:r>
          </a:p>
          <a:p>
            <a:pPr lvl="0">
              <a:spcBef>
                <a:spcPts val="0"/>
              </a:spcBef>
              <a:buNone/>
            </a:pPr>
            <a:r>
              <a:t/>
            </a:r>
            <a:endParaRPr/>
          </a:p>
        </p:txBody>
      </p:sp>
      <p:sp>
        <p:nvSpPr>
          <p:cNvPr id="376" name="Shape 37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Clr>
                <a:schemeClr val="dk2"/>
              </a:buClr>
              <a:buSzPct val="36666"/>
              <a:buFont typeface="Arial"/>
              <a:buNone/>
            </a:pPr>
            <a:r>
              <a:rPr lang="en"/>
              <a:t>Service Sharding / Service Routing</a:t>
            </a:r>
          </a:p>
          <a:p>
            <a:pPr lvl="0">
              <a:spcBef>
                <a:spcPts val="0"/>
              </a:spcBef>
              <a:buNone/>
            </a:pPr>
            <a:r>
              <a:t/>
            </a:r>
            <a:endParaRPr/>
          </a:p>
        </p:txBody>
      </p:sp>
      <p:sp>
        <p:nvSpPr>
          <p:cNvPr id="382" name="Shape 38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Elasticity is achieved through leasing and sharding </a:t>
            </a:r>
          </a:p>
          <a:p>
            <a:pPr indent="-228600" lvl="0" marL="457200" rtl="0">
              <a:spcBef>
                <a:spcPts val="0"/>
              </a:spcBef>
            </a:pPr>
            <a:r>
              <a:rPr lang="en"/>
              <a:t>A service server node owns service data for a period of time</a:t>
            </a:r>
          </a:p>
          <a:p>
            <a:pPr indent="-228600" lvl="0" marL="457200" rtl="0">
              <a:spcBef>
                <a:spcPts val="0"/>
              </a:spcBef>
            </a:pPr>
            <a:r>
              <a:rPr lang="en"/>
              <a:t>All calls for that user’s data is made to that server</a:t>
            </a:r>
          </a:p>
          <a:p>
            <a:pPr indent="-228600" lvl="0" marL="457200" rtl="0">
              <a:spcBef>
                <a:spcPts val="0"/>
              </a:spcBef>
            </a:pPr>
            <a:r>
              <a:rPr lang="en"/>
              <a:t>In front of a series of service servers is a </a:t>
            </a:r>
            <a:r>
              <a:rPr b="1" i="1" lang="en"/>
              <a:t>service router</a:t>
            </a:r>
          </a:p>
          <a:p>
            <a:pPr indent="-228600" lvl="0" marL="457200" rtl="0">
              <a:spcBef>
                <a:spcPts val="0"/>
              </a:spcBef>
            </a:pPr>
            <a:r>
              <a:rPr lang="en"/>
              <a:t>A </a:t>
            </a:r>
            <a:r>
              <a:rPr b="1" i="1" lang="en"/>
              <a:t>service router</a:t>
            </a:r>
            <a:r>
              <a:rPr lang="en"/>
              <a:t> could use a sticky simple round robin, consistent hash affinity based on a header or a more complex approach with more knowledge about back end services</a:t>
            </a:r>
          </a:p>
          <a:p>
            <a:pPr indent="-228600" lvl="1" marL="914400" rtl="0">
              <a:spcBef>
                <a:spcPts val="0"/>
              </a:spcBef>
            </a:pPr>
            <a:r>
              <a:rPr lang="en"/>
              <a:t>Important part is you can add more back end services if needed and rely on lease expiration or an event to notify the service which data set/shard it is handling</a:t>
            </a:r>
          </a:p>
          <a:p>
            <a:pPr indent="-228600" lvl="1" marL="914400">
              <a:spcBef>
                <a:spcPts val="0"/>
              </a:spcBef>
            </a:pPr>
            <a:r>
              <a:rPr lang="en"/>
              <a:t>Sticky IP round robin for a simple case or userId in HTTP header (sticky)</a:t>
            </a:r>
          </a:p>
        </p:txBody>
      </p:sp>
      <p:sp>
        <p:nvSpPr>
          <p:cNvPr id="383" name="Shape 38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384" name="Shape 384"/>
          <p:cNvPicPr preferRelativeResize="0"/>
          <p:nvPr/>
        </p:nvPicPr>
        <p:blipFill>
          <a:blip r:embed="rId3">
            <a:alphaModFix/>
          </a:blip>
          <a:stretch>
            <a:fillRect/>
          </a:stretch>
        </p:blipFill>
        <p:spPr>
          <a:xfrm>
            <a:off x="8305500" y="4766475"/>
            <a:ext cx="285750" cy="2381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sp>
        <p:nvSpPr>
          <p:cNvPr id="389" name="Shape 389"/>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Clr>
                <a:srgbClr val="000000"/>
              </a:buClr>
              <a:buSzPct val="36666"/>
              <a:buFont typeface="Arial"/>
              <a:buNone/>
            </a:pPr>
            <a:r>
              <a:rPr lang="en"/>
              <a:t>Fault tolerance</a:t>
            </a:r>
          </a:p>
        </p:txBody>
      </p:sp>
      <p:sp>
        <p:nvSpPr>
          <p:cNvPr id="390" name="Shape 39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More important the data and the more replication and synchronization that needs to be done</a:t>
            </a:r>
          </a:p>
          <a:p>
            <a:pPr indent="-228600" lvl="0" marL="457200">
              <a:spcBef>
                <a:spcPts val="0"/>
              </a:spcBef>
            </a:pPr>
            <a:r>
              <a:rPr lang="en"/>
              <a:t>More important the data the more resources that are needed to ensure data safety</a:t>
            </a:r>
          </a:p>
          <a:p>
            <a:pPr indent="-228600" lvl="0" marL="457200">
              <a:spcBef>
                <a:spcPts val="0"/>
              </a:spcBef>
            </a:pPr>
            <a:r>
              <a:rPr lang="en"/>
              <a:t>If a service node goes down, a service router can select another service node to do that work from service discovery</a:t>
            </a:r>
          </a:p>
          <a:p>
            <a:pPr indent="-228600" lvl="0" marL="457200">
              <a:spcBef>
                <a:spcPts val="0"/>
              </a:spcBef>
            </a:pPr>
            <a:r>
              <a:rPr lang="en"/>
              <a:t>Service data can be data faulted  loaded in an async/data faulting/batch to new service</a:t>
            </a:r>
          </a:p>
          <a:p>
            <a:pPr indent="-228600" lvl="0" marL="457200" rtl="0">
              <a:spcBef>
                <a:spcPts val="0"/>
              </a:spcBef>
            </a:pPr>
            <a:r>
              <a:rPr lang="en"/>
              <a:t>Updates to data can be sent in a persistent streaming/messaging (Kafka, Kinesis, JMS) </a:t>
            </a:r>
          </a:p>
        </p:txBody>
      </p:sp>
      <p:sp>
        <p:nvSpPr>
          <p:cNvPr id="391" name="Shape 391"/>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descr="... DIN insert 1 P5180281.JPG" id="392" name="Shape 392"/>
          <p:cNvPicPr preferRelativeResize="0"/>
          <p:nvPr/>
        </p:nvPicPr>
        <p:blipFill>
          <a:blip r:embed="rId3">
            <a:alphaModFix/>
          </a:blip>
          <a:stretch>
            <a:fillRect/>
          </a:stretch>
        </p:blipFill>
        <p:spPr>
          <a:xfrm>
            <a:off x="7909349" y="4487619"/>
            <a:ext cx="548695" cy="4115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
              <a:t>Overview</a:t>
            </a:r>
          </a:p>
        </p:txBody>
      </p:sp>
      <p:sp>
        <p:nvSpPr>
          <p:cNvPr id="128" name="Shape 12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Based on Microservices and Reactive programming</a:t>
            </a:r>
          </a:p>
          <a:p>
            <a:pPr indent="-228600" lvl="0" marL="457200" rtl="0">
              <a:spcBef>
                <a:spcPts val="0"/>
              </a:spcBef>
            </a:pPr>
            <a:r>
              <a:rPr lang="en"/>
              <a:t>Attributes of high speed reactive microservices</a:t>
            </a:r>
          </a:p>
          <a:p>
            <a:pPr indent="-228600" lvl="0" marL="457200" rtl="0">
              <a:spcBef>
                <a:spcPts val="0"/>
              </a:spcBef>
            </a:pPr>
            <a:r>
              <a:rPr lang="en"/>
              <a:t>Example</a:t>
            </a:r>
          </a:p>
          <a:p>
            <a:pPr indent="-228600" lvl="0" marL="457200" rtl="0">
              <a:spcBef>
                <a:spcPts val="0"/>
              </a:spcBef>
            </a:pPr>
            <a:r>
              <a:rPr lang="en"/>
              <a:t>How we got here</a:t>
            </a:r>
          </a:p>
          <a:p>
            <a:pPr indent="-228600" lvl="0" marL="457200">
              <a:spcBef>
                <a:spcPts val="0"/>
              </a:spcBef>
            </a:pPr>
            <a:r>
              <a:rPr lang="en"/>
              <a:t>Single writer</a:t>
            </a:r>
          </a:p>
          <a:p>
            <a:pPr indent="-228600" lvl="0" marL="457200" rtl="0">
              <a:spcBef>
                <a:spcPts val="0"/>
              </a:spcBef>
            </a:pPr>
            <a:r>
              <a:rPr lang="en"/>
              <a:t>Data ownership and leasing</a:t>
            </a:r>
          </a:p>
          <a:p>
            <a:pPr indent="-228600" lvl="0" marL="457200" rtl="0">
              <a:spcBef>
                <a:spcPts val="0"/>
              </a:spcBef>
            </a:pPr>
            <a:r>
              <a:rPr lang="en"/>
              <a:t>Service Store</a:t>
            </a:r>
          </a:p>
          <a:p>
            <a:pPr indent="-228600" lvl="0" marL="457200" rtl="0">
              <a:spcBef>
                <a:spcPts val="0"/>
              </a:spcBef>
            </a:pPr>
            <a:r>
              <a:rPr lang="en"/>
              <a:t>Related tools</a:t>
            </a:r>
          </a:p>
          <a:p>
            <a:pPr lvl="0" rtl="0">
              <a:spcBef>
                <a:spcPts val="0"/>
              </a:spcBef>
              <a:buNone/>
            </a:pPr>
            <a:r>
              <a:rPr lang="en"/>
              <a:t>(HSRM - High-speed reactive microservices)</a:t>
            </a:r>
          </a:p>
          <a:p>
            <a:pPr lvl="0">
              <a:spcBef>
                <a:spcPts val="0"/>
              </a:spcBef>
              <a:buNone/>
            </a:pPr>
            <a:r>
              <a:t/>
            </a:r>
            <a:endParaRPr/>
          </a:p>
          <a:p>
            <a:pPr lvl="0">
              <a:spcBef>
                <a:spcPts val="0"/>
              </a:spcBef>
              <a:buNone/>
            </a:pPr>
            <a:r>
              <a:t/>
            </a:r>
            <a:endParaRPr/>
          </a:p>
          <a:p>
            <a:pPr lvl="0">
              <a:spcBef>
                <a:spcPts val="0"/>
              </a:spcBef>
              <a:buNone/>
            </a:pPr>
            <a:r>
              <a:t/>
            </a:r>
            <a:endParaRPr/>
          </a:p>
        </p:txBody>
      </p:sp>
      <p:sp>
        <p:nvSpPr>
          <p:cNvPr id="129" name="Shape 129"/>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6" name="Shape 396"/>
        <p:cNvGrpSpPr/>
        <p:nvPr/>
      </p:nvGrpSpPr>
      <p:grpSpPr>
        <a:xfrm>
          <a:off x="0" y="0"/>
          <a:ext cx="0" cy="0"/>
          <a:chOff x="0" y="0"/>
          <a:chExt cx="0" cy="0"/>
        </a:xfrm>
      </p:grpSpPr>
      <p:sp>
        <p:nvSpPr>
          <p:cNvPr id="397" name="Shape 397"/>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
              <a:t>Data ownership</a:t>
            </a:r>
          </a:p>
        </p:txBody>
      </p:sp>
      <p:sp>
        <p:nvSpPr>
          <p:cNvPr id="398" name="Shape 39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More data you can have in-memory in the service the faster your services can run</a:t>
            </a:r>
          </a:p>
          <a:p>
            <a:pPr indent="-228600" lvl="0" marL="457200">
              <a:spcBef>
                <a:spcPts val="0"/>
              </a:spcBef>
            </a:pPr>
            <a:r>
              <a:rPr lang="en"/>
              <a:t>Data ownership means at a given point in time one instance of a service owns a particular domain model object (user, artist, partner, song) or data model object tree (user’s preferences)</a:t>
            </a:r>
          </a:p>
          <a:p>
            <a:pPr indent="-228600" lvl="0" marL="457200">
              <a:spcBef>
                <a:spcPts val="0"/>
              </a:spcBef>
            </a:pPr>
            <a:r>
              <a:rPr lang="en"/>
              <a:t>Data faulting, and data leasing help services own data and use the single writer rule</a:t>
            </a:r>
          </a:p>
          <a:p>
            <a:pPr lvl="0">
              <a:spcBef>
                <a:spcPts val="0"/>
              </a:spcBef>
              <a:buNone/>
            </a:pPr>
            <a:r>
              <a:t/>
            </a:r>
            <a:endParaRPr/>
          </a:p>
        </p:txBody>
      </p:sp>
      <p:sp>
        <p:nvSpPr>
          <p:cNvPr id="399" name="Shape 399"/>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400" name="Shape 400"/>
          <p:cNvPicPr preferRelativeResize="0"/>
          <p:nvPr/>
        </p:nvPicPr>
        <p:blipFill>
          <a:blip r:embed="rId3">
            <a:alphaModFix/>
          </a:blip>
          <a:stretch>
            <a:fillRect/>
          </a:stretch>
        </p:blipFill>
        <p:spPr>
          <a:xfrm>
            <a:off x="8305500" y="4766475"/>
            <a:ext cx="285750" cy="2381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x="0" y="0"/>
          <a:ext cx="0" cy="0"/>
          <a:chOff x="0" y="0"/>
          <a:chExt cx="0" cy="0"/>
        </a:xfrm>
      </p:grpSpPr>
      <p:sp>
        <p:nvSpPr>
          <p:cNvPr id="405" name="Shape 405"/>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
              <a:t>Why lease?</a:t>
            </a:r>
          </a:p>
        </p:txBody>
      </p:sp>
      <p:sp>
        <p:nvSpPr>
          <p:cNvPr id="406" name="Shape 40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17500" lvl="0" marL="457200" rtl="0">
              <a:spcBef>
                <a:spcPts val="0"/>
              </a:spcBef>
              <a:buSzPct val="100000"/>
            </a:pPr>
            <a:r>
              <a:rPr lang="en" sz="1400"/>
              <a:t>If data is small enough one service can own it all, but if that does not make sense</a:t>
            </a:r>
          </a:p>
          <a:p>
            <a:pPr indent="-317500" lvl="0" marL="457200" rtl="0">
              <a:spcBef>
                <a:spcPts val="0"/>
              </a:spcBef>
              <a:buSzPct val="100000"/>
            </a:pPr>
            <a:r>
              <a:rPr lang="en" sz="1400"/>
              <a:t>Leasing data provides a level of elasticity</a:t>
            </a:r>
          </a:p>
          <a:p>
            <a:pPr indent="-317500" lvl="0" marL="457200" rtl="0">
              <a:spcBef>
                <a:spcPts val="0"/>
              </a:spcBef>
              <a:buSzPct val="100000"/>
            </a:pPr>
            <a:r>
              <a:rPr lang="en" sz="1400"/>
              <a:t>Leasing allows you to spin up more nodes</a:t>
            </a:r>
          </a:p>
          <a:p>
            <a:pPr indent="-317500" lvl="0" marL="457200" rtl="0">
              <a:spcBef>
                <a:spcPts val="0"/>
              </a:spcBef>
              <a:buSzPct val="100000"/>
            </a:pPr>
            <a:r>
              <a:rPr lang="en" sz="1400"/>
              <a:t>Data must be loaded from the service store quickly and usually in batches and streams</a:t>
            </a:r>
          </a:p>
          <a:p>
            <a:pPr indent="-317500" lvl="0" marL="457200" rtl="0">
              <a:spcBef>
                <a:spcPts val="0"/>
              </a:spcBef>
              <a:buSzPct val="100000"/>
            </a:pPr>
            <a:r>
              <a:rPr lang="en" sz="1400"/>
              <a:t>The Faster you can move data into service, the shorter you can keep a lease</a:t>
            </a:r>
          </a:p>
          <a:p>
            <a:pPr indent="-317500" lvl="0" marL="457200">
              <a:spcBef>
                <a:spcPts val="0"/>
              </a:spcBef>
              <a:buSzPct val="100000"/>
            </a:pPr>
            <a:r>
              <a:rPr lang="en" sz="1400"/>
              <a:t>Services can save data periodically to the service store or even stream updates if needed</a:t>
            </a:r>
          </a:p>
          <a:p>
            <a:pPr indent="-317500" lvl="0" marL="457200" rtl="0">
              <a:spcBef>
                <a:spcPts val="0"/>
              </a:spcBef>
              <a:buSzPct val="100000"/>
            </a:pPr>
            <a:r>
              <a:rPr lang="en" sz="1400"/>
              <a:t>Expired leases means data has to be reloaded from service store</a:t>
            </a:r>
          </a:p>
          <a:p>
            <a:pPr indent="-317500" lvl="0" marL="457200" rtl="0">
              <a:spcBef>
                <a:spcPts val="0"/>
              </a:spcBef>
              <a:buSzPct val="100000"/>
            </a:pPr>
            <a:r>
              <a:rPr lang="en" sz="1400"/>
              <a:t>Expired lease can be like a cache expiry (except lease relies on single writer rule)</a:t>
            </a:r>
          </a:p>
          <a:p>
            <a:pPr lvl="0" rtl="0">
              <a:spcBef>
                <a:spcPts val="0"/>
              </a:spcBef>
              <a:buClr>
                <a:srgbClr val="000000"/>
              </a:buClr>
              <a:buSzPct val="78571"/>
              <a:buFont typeface="Arial"/>
              <a:buNone/>
            </a:pPr>
            <a:r>
              <a:t/>
            </a:r>
            <a:endParaRPr sz="1400"/>
          </a:p>
        </p:txBody>
      </p:sp>
      <p:sp>
        <p:nvSpPr>
          <p:cNvPr id="407" name="Shape 40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408" name="Shape 408"/>
          <p:cNvPicPr preferRelativeResize="0"/>
          <p:nvPr/>
        </p:nvPicPr>
        <p:blipFill>
          <a:blip r:embed="rId3">
            <a:alphaModFix/>
          </a:blip>
          <a:stretch>
            <a:fillRect/>
          </a:stretch>
        </p:blipFill>
        <p:spPr>
          <a:xfrm>
            <a:off x="8305500" y="4766475"/>
            <a:ext cx="285750" cy="2381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2" name="Shape 412"/>
        <p:cNvGrpSpPr/>
        <p:nvPr/>
      </p:nvGrpSpPr>
      <p:grpSpPr>
        <a:xfrm>
          <a:off x="0" y="0"/>
          <a:ext cx="0" cy="0"/>
          <a:chOff x="0" y="0"/>
          <a:chExt cx="0" cy="0"/>
        </a:xfrm>
      </p:grpSpPr>
      <p:sp>
        <p:nvSpPr>
          <p:cNvPr id="413" name="Shape 413"/>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
              <a:t>Service Store</a:t>
            </a:r>
          </a:p>
        </p:txBody>
      </p:sp>
      <p:sp>
        <p:nvSpPr>
          <p:cNvPr id="414" name="Shape 41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Vend data quickly</a:t>
            </a:r>
          </a:p>
          <a:p>
            <a:pPr indent="-228600" lvl="0" marL="457200">
              <a:spcBef>
                <a:spcPts val="0"/>
              </a:spcBef>
            </a:pPr>
            <a:r>
              <a:rPr lang="en"/>
              <a:t>Vend data in streams</a:t>
            </a:r>
          </a:p>
          <a:p>
            <a:pPr indent="-228600" lvl="0" marL="457200">
              <a:spcBef>
                <a:spcPts val="0"/>
              </a:spcBef>
            </a:pPr>
            <a:r>
              <a:rPr lang="en"/>
              <a:t>Keep most data in-memory</a:t>
            </a:r>
          </a:p>
          <a:p>
            <a:pPr indent="-228600" lvl="0" marL="457200">
              <a:spcBef>
                <a:spcPts val="0"/>
              </a:spcBef>
            </a:pPr>
            <a:r>
              <a:rPr lang="en"/>
              <a:t>Accept data requests in streams</a:t>
            </a:r>
          </a:p>
          <a:p>
            <a:pPr indent="-228600" lvl="0" marL="457200">
              <a:spcBef>
                <a:spcPts val="0"/>
              </a:spcBef>
            </a:pPr>
            <a:r>
              <a:rPr lang="en"/>
              <a:t>Service Store is about storing and vending service data</a:t>
            </a:r>
          </a:p>
          <a:p>
            <a:pPr indent="-228600" lvl="0" marL="457200">
              <a:spcBef>
                <a:spcPts val="0"/>
              </a:spcBef>
            </a:pPr>
            <a:r>
              <a:rPr lang="en"/>
              <a:t>Updates can be in streams</a:t>
            </a:r>
          </a:p>
          <a:p>
            <a:pPr indent="-228600" lvl="0" marL="457200">
              <a:spcBef>
                <a:spcPts val="0"/>
              </a:spcBef>
            </a:pPr>
            <a:r>
              <a:rPr lang="en"/>
              <a:t>Only for Service operational data</a:t>
            </a:r>
          </a:p>
        </p:txBody>
      </p:sp>
      <p:sp>
        <p:nvSpPr>
          <p:cNvPr id="415" name="Shape 41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x="0" y="0"/>
          <a:ext cx="0" cy="0"/>
          <a:chOff x="0" y="0"/>
          <a:chExt cx="0" cy="0"/>
        </a:xfrm>
      </p:grpSpPr>
      <p:sp>
        <p:nvSpPr>
          <p:cNvPr id="420" name="Shape 420"/>
          <p:cNvSpPr txBox="1"/>
          <p:nvPr>
            <p:ph type="title"/>
          </p:nvPr>
        </p:nvSpPr>
        <p:spPr>
          <a:xfrm>
            <a:off x="485875" y="1714500"/>
            <a:ext cx="8183700" cy="785700"/>
          </a:xfrm>
          <a:prstGeom prst="rect">
            <a:avLst/>
          </a:prstGeom>
        </p:spPr>
        <p:txBody>
          <a:bodyPr anchorCtr="0" anchor="b" bIns="91425" lIns="91425" rIns="91425" tIns="91425">
            <a:noAutofit/>
          </a:bodyPr>
          <a:lstStyle/>
          <a:p>
            <a:pPr lvl="0">
              <a:spcBef>
                <a:spcPts val="0"/>
              </a:spcBef>
              <a:buNone/>
            </a:pPr>
            <a:r>
              <a:rPr lang="en"/>
              <a:t>Service Actors and streams of calls</a:t>
            </a:r>
          </a:p>
        </p:txBody>
      </p:sp>
      <p:sp>
        <p:nvSpPr>
          <p:cNvPr id="421" name="Shape 421"/>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5" name="Shape 425"/>
        <p:cNvGrpSpPr/>
        <p:nvPr/>
      </p:nvGrpSpPr>
      <p:grpSpPr>
        <a:xfrm>
          <a:off x="0" y="0"/>
          <a:ext cx="0" cy="0"/>
          <a:chOff x="0" y="0"/>
          <a:chExt cx="0" cy="0"/>
        </a:xfrm>
      </p:grpSpPr>
      <p:sp>
        <p:nvSpPr>
          <p:cNvPr id="426" name="Shape 426"/>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
              <a:t>Active Objects / Threading model</a:t>
            </a:r>
          </a:p>
        </p:txBody>
      </p:sp>
      <p:sp>
        <p:nvSpPr>
          <p:cNvPr id="427" name="Shape 42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2"/>
              </a:buClr>
              <a:buSzPct val="61111"/>
              <a:buFont typeface="Arial"/>
              <a:buNone/>
            </a:pPr>
            <a:r>
              <a:rPr lang="en"/>
              <a:t>Active object pattern </a:t>
            </a:r>
          </a:p>
          <a:p>
            <a:pPr indent="-228600" lvl="0" marL="457200" rtl="0">
              <a:spcBef>
                <a:spcPts val="0"/>
              </a:spcBef>
            </a:pPr>
            <a:r>
              <a:rPr lang="en"/>
              <a:t>separates method execution from method invocation</a:t>
            </a:r>
          </a:p>
          <a:p>
            <a:pPr lvl="0">
              <a:spcBef>
                <a:spcPts val="0"/>
              </a:spcBef>
              <a:buNone/>
            </a:pPr>
            <a:r>
              <a:rPr lang="en"/>
              <a:t>Minimize complex synchronization code </a:t>
            </a:r>
          </a:p>
          <a:p>
            <a:pPr indent="-228600" lvl="0" marL="457200" rtl="0">
              <a:spcBef>
                <a:spcPts val="0"/>
              </a:spcBef>
            </a:pPr>
            <a:r>
              <a:rPr lang="en"/>
              <a:t>Each active object resides in their own thread of control</a:t>
            </a:r>
          </a:p>
          <a:p>
            <a:pPr indent="-228600" lvl="0" marL="457200" rtl="0">
              <a:spcBef>
                <a:spcPts val="0"/>
              </a:spcBef>
            </a:pPr>
            <a:r>
              <a:rPr lang="en"/>
              <a:t>Method calls are queued</a:t>
            </a:r>
          </a:p>
          <a:p>
            <a:pPr lvl="0" rtl="0">
              <a:spcBef>
                <a:spcPts val="0"/>
              </a:spcBef>
              <a:buNone/>
            </a:pPr>
            <a:r>
              <a:rPr lang="en"/>
              <a:t>Akka </a:t>
            </a:r>
            <a:r>
              <a:rPr b="1" i="1" lang="en"/>
              <a:t>typed actor model </a:t>
            </a:r>
            <a:r>
              <a:rPr lang="en"/>
              <a:t>(close)  / QBit implements </a:t>
            </a:r>
            <a:r>
              <a:rPr b="1" i="1" lang="en"/>
              <a:t>service actors</a:t>
            </a:r>
            <a:r>
              <a:rPr lang="en"/>
              <a:t> </a:t>
            </a:r>
          </a:p>
          <a:p>
            <a:pPr lvl="0" rtl="0">
              <a:spcBef>
                <a:spcPts val="0"/>
              </a:spcBef>
              <a:buNone/>
            </a:pPr>
            <a:r>
              <a:rPr lang="en"/>
              <a:t>Queues/messaging are essential to handle back pressure and create reactive services</a:t>
            </a:r>
          </a:p>
        </p:txBody>
      </p:sp>
      <p:sp>
        <p:nvSpPr>
          <p:cNvPr id="428" name="Shape 428"/>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x="0" y="0"/>
          <a:ext cx="0" cy="0"/>
          <a:chOff x="0" y="0"/>
          <a:chExt cx="0" cy="0"/>
        </a:xfrm>
      </p:grpSpPr>
      <p:sp>
        <p:nvSpPr>
          <p:cNvPr id="433" name="Shape 433"/>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
              <a:t>Active Objects consist of six element</a:t>
            </a:r>
          </a:p>
        </p:txBody>
      </p:sp>
      <p:sp>
        <p:nvSpPr>
          <p:cNvPr id="434" name="Shape 43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A client proxy to provide an interface for clients.</a:t>
            </a:r>
          </a:p>
          <a:p>
            <a:pPr indent="-228600" lvl="1" marL="914400">
              <a:spcBef>
                <a:spcPts val="0"/>
              </a:spcBef>
            </a:pPr>
            <a:r>
              <a:rPr lang="en"/>
              <a:t>Client proxy can be local (local client proxy) or remote (remote client proxy)</a:t>
            </a:r>
          </a:p>
          <a:p>
            <a:pPr indent="-228600" lvl="0" marL="457200">
              <a:spcBef>
                <a:spcPts val="0"/>
              </a:spcBef>
            </a:pPr>
            <a:r>
              <a:rPr lang="en"/>
              <a:t>An interface which defines the method request on an active object</a:t>
            </a:r>
          </a:p>
          <a:p>
            <a:pPr indent="-228600" lvl="0" marL="457200">
              <a:spcBef>
                <a:spcPts val="0"/>
              </a:spcBef>
            </a:pPr>
            <a:r>
              <a:rPr lang="en"/>
              <a:t>A queue of pending method requests from clients</a:t>
            </a:r>
          </a:p>
          <a:p>
            <a:pPr indent="-228600" lvl="0" marL="457200">
              <a:spcBef>
                <a:spcPts val="0"/>
              </a:spcBef>
            </a:pPr>
            <a:r>
              <a:rPr lang="en"/>
              <a:t>A scheduler, which decides which request to execute next which could for example delay invocation until service data if faulted in or which could reorder method calls based on priority or which could work with several related services from one scheduler allowing said services to make local non-enqueued calls to each other</a:t>
            </a:r>
          </a:p>
          <a:p>
            <a:pPr indent="-228600" lvl="0" marL="457200">
              <a:spcBef>
                <a:spcPts val="0"/>
              </a:spcBef>
            </a:pPr>
            <a:r>
              <a:rPr lang="en"/>
              <a:t>Implementation of the active object methods. Contains your code.</a:t>
            </a:r>
          </a:p>
          <a:p>
            <a:pPr indent="-228600" lvl="0" marL="457200">
              <a:spcBef>
                <a:spcPts val="0"/>
              </a:spcBef>
            </a:pPr>
            <a:r>
              <a:rPr lang="en"/>
              <a:t>A service callback for the client to receive the result</a:t>
            </a:r>
          </a:p>
          <a:p>
            <a:pPr lvl="0">
              <a:spcBef>
                <a:spcPts val="0"/>
              </a:spcBef>
              <a:buNone/>
            </a:pPr>
            <a:r>
              <a:t/>
            </a:r>
            <a:endParaRPr/>
          </a:p>
        </p:txBody>
      </p:sp>
      <p:sp>
        <p:nvSpPr>
          <p:cNvPr id="435" name="Shape 43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9" name="Shape 439"/>
        <p:cNvGrpSpPr/>
        <p:nvPr/>
      </p:nvGrpSpPr>
      <p:grpSpPr>
        <a:xfrm>
          <a:off x="0" y="0"/>
          <a:ext cx="0" cy="0"/>
          <a:chOff x="0" y="0"/>
          <a:chExt cx="0" cy="0"/>
        </a:xfrm>
      </p:grpSpPr>
      <p:sp>
        <p:nvSpPr>
          <p:cNvPr id="440" name="Shape 440"/>
          <p:cNvSpPr txBox="1"/>
          <p:nvPr>
            <p:ph type="title"/>
          </p:nvPr>
        </p:nvSpPr>
        <p:spPr>
          <a:xfrm>
            <a:off x="485875" y="1714500"/>
            <a:ext cx="8183700" cy="785700"/>
          </a:xfrm>
          <a:prstGeom prst="rect">
            <a:avLst/>
          </a:prstGeom>
        </p:spPr>
        <p:txBody>
          <a:bodyPr anchorCtr="0" anchor="b" bIns="91425" lIns="91425" rIns="91425" tIns="91425">
            <a:noAutofit/>
          </a:bodyPr>
          <a:lstStyle/>
          <a:p>
            <a:pPr lvl="0">
              <a:spcBef>
                <a:spcPts val="0"/>
              </a:spcBef>
              <a:buNone/>
            </a:pPr>
            <a:r>
              <a:rPr lang="en"/>
              <a:t>What came from this experience</a:t>
            </a:r>
          </a:p>
        </p:txBody>
      </p:sp>
      <p:sp>
        <p:nvSpPr>
          <p:cNvPr id="441" name="Shape 441"/>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5" name="Shape 445"/>
        <p:cNvGrpSpPr/>
        <p:nvPr/>
      </p:nvGrpSpPr>
      <p:grpSpPr>
        <a:xfrm>
          <a:off x="0" y="0"/>
          <a:ext cx="0" cy="0"/>
          <a:chOff x="0" y="0"/>
          <a:chExt cx="0" cy="0"/>
        </a:xfrm>
      </p:grpSpPr>
      <p:sp>
        <p:nvSpPr>
          <p:cNvPr id="446" name="Shape 446"/>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Proposed Version 2</a:t>
            </a:r>
          </a:p>
        </p:txBody>
      </p:sp>
      <p:pic>
        <p:nvPicPr>
          <p:cNvPr descr="pe_2.png" id="447" name="Shape 447"/>
          <p:cNvPicPr preferRelativeResize="0"/>
          <p:nvPr/>
        </p:nvPicPr>
        <p:blipFill>
          <a:blip r:embed="rId3">
            <a:alphaModFix/>
          </a:blip>
          <a:stretch>
            <a:fillRect/>
          </a:stretch>
        </p:blipFill>
        <p:spPr>
          <a:xfrm>
            <a:off x="444674" y="996724"/>
            <a:ext cx="6930849" cy="4113325"/>
          </a:xfrm>
          <a:prstGeom prst="rect">
            <a:avLst/>
          </a:prstGeom>
          <a:noFill/>
          <a:ln>
            <a:noFill/>
          </a:ln>
        </p:spPr>
      </p:pic>
      <p:sp>
        <p:nvSpPr>
          <p:cNvPr id="448" name="Shape 448"/>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449" name="Shape 449"/>
          <p:cNvPicPr preferRelativeResize="0"/>
          <p:nvPr/>
        </p:nvPicPr>
        <p:blipFill>
          <a:blip r:embed="rId4">
            <a:alphaModFix/>
          </a:blip>
          <a:stretch>
            <a:fillRect/>
          </a:stretch>
        </p:blipFill>
        <p:spPr>
          <a:xfrm>
            <a:off x="8305500" y="4766475"/>
            <a:ext cx="285750" cy="2381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3" name="Shape 453"/>
        <p:cNvGrpSpPr/>
        <p:nvPr/>
      </p:nvGrpSpPr>
      <p:grpSpPr>
        <a:xfrm>
          <a:off x="0" y="0"/>
          <a:ext cx="0" cy="0"/>
          <a:chOff x="0" y="0"/>
          <a:chExt cx="0" cy="0"/>
        </a:xfrm>
      </p:grpSpPr>
      <p:sp>
        <p:nvSpPr>
          <p:cNvPr id="454" name="Shape 454"/>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
              <a:t>What came out of it?</a:t>
            </a:r>
          </a:p>
        </p:txBody>
      </p:sp>
      <p:sp>
        <p:nvSpPr>
          <p:cNvPr id="455" name="Shape 45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We both work with reactive programming on a daily basis</a:t>
            </a:r>
          </a:p>
          <a:p>
            <a:pPr lvl="0">
              <a:spcBef>
                <a:spcPts val="0"/>
              </a:spcBef>
              <a:buClr>
                <a:schemeClr val="dk2"/>
              </a:buClr>
              <a:buSzPct val="61111"/>
              <a:buFont typeface="Arial"/>
              <a:buNone/>
            </a:pPr>
            <a:r>
              <a:rPr lang="en"/>
              <a:t>Went on to create other high-speed microservice</a:t>
            </a:r>
          </a:p>
          <a:p>
            <a:pPr lvl="0">
              <a:spcBef>
                <a:spcPts val="0"/>
              </a:spcBef>
              <a:buNone/>
            </a:pPr>
            <a:r>
              <a:rPr lang="en"/>
              <a:t>Implemented a </a:t>
            </a:r>
            <a:r>
              <a:rPr b="1" i="1" lang="en"/>
              <a:t>OAuth</a:t>
            </a:r>
            <a:r>
              <a:rPr lang="en"/>
              <a:t> rate limiter to limit service calls from partners that sits in front of thousands of backend services</a:t>
            </a:r>
          </a:p>
          <a:p>
            <a:pPr lvl="0">
              <a:spcBef>
                <a:spcPts val="0"/>
              </a:spcBef>
              <a:buNone/>
            </a:pPr>
            <a:r>
              <a:rPr lang="en" u="sng">
                <a:solidFill>
                  <a:schemeClr val="hlink"/>
                </a:solidFill>
                <a:hlinkClick r:id="rId3"/>
              </a:rPr>
              <a:t>QBit, a microservice service actor framework lib</a:t>
            </a:r>
          </a:p>
          <a:p>
            <a:pPr lvl="0">
              <a:spcBef>
                <a:spcPts val="0"/>
              </a:spcBef>
              <a:buNone/>
            </a:pPr>
            <a:r>
              <a:rPr lang="en" u="sng">
                <a:solidFill>
                  <a:schemeClr val="hlink"/>
                </a:solidFill>
                <a:hlinkClick r:id="rId4"/>
              </a:rPr>
              <a:t>Reakt,  reactive Java promises and stream handling for async call coordination and stream handling</a:t>
            </a:r>
            <a:r>
              <a:rPr lang="en"/>
              <a:t>. </a:t>
            </a:r>
          </a:p>
        </p:txBody>
      </p:sp>
      <p:sp>
        <p:nvSpPr>
          <p:cNvPr id="456" name="Shape 45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0" name="Shape 460"/>
        <p:cNvGrpSpPr/>
        <p:nvPr/>
      </p:nvGrpSpPr>
      <p:grpSpPr>
        <a:xfrm>
          <a:off x="0" y="0"/>
          <a:ext cx="0" cy="0"/>
          <a:chOff x="0" y="0"/>
          <a:chExt cx="0" cy="0"/>
        </a:xfrm>
      </p:grpSpPr>
      <p:sp>
        <p:nvSpPr>
          <p:cNvPr id="461" name="Shape 461"/>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Related projects</a:t>
            </a:r>
          </a:p>
        </p:txBody>
      </p:sp>
      <p:sp>
        <p:nvSpPr>
          <p:cNvPr id="462" name="Shape 46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u="sng">
                <a:solidFill>
                  <a:schemeClr val="hlink"/>
                </a:solidFill>
                <a:hlinkClick r:id="rId3"/>
              </a:rPr>
              <a:t>QBit Java Microservice</a:t>
            </a:r>
            <a:r>
              <a:rPr lang="en"/>
              <a:t> (built on top of Vert.x for IO)</a:t>
            </a:r>
          </a:p>
          <a:p>
            <a:pPr indent="-228600" lvl="1" marL="914400" rtl="0">
              <a:spcBef>
                <a:spcPts val="0"/>
              </a:spcBef>
            </a:pPr>
            <a:r>
              <a:rPr lang="en"/>
              <a:t>Using Reakt reactor to manage callbacks, </a:t>
            </a:r>
          </a:p>
          <a:p>
            <a:pPr indent="-228600" lvl="1" marL="914400" rtl="0">
              <a:spcBef>
                <a:spcPts val="0"/>
              </a:spcBef>
            </a:pPr>
            <a:r>
              <a:rPr lang="en"/>
              <a:t>REST and WebSocket services (WebSocket RPC) use Reakt Promises and Reakt Callbacks </a:t>
            </a:r>
          </a:p>
          <a:p>
            <a:pPr indent="-228600" lvl="0" marL="457200" rtl="0">
              <a:spcBef>
                <a:spcPts val="0"/>
              </a:spcBef>
            </a:pPr>
            <a:r>
              <a:rPr lang="en" u="sng">
                <a:solidFill>
                  <a:schemeClr val="hlink"/>
                </a:solidFill>
                <a:hlinkClick r:id="rId4"/>
              </a:rPr>
              <a:t>Lokate</a:t>
            </a:r>
            <a:r>
              <a:rPr lang="en"/>
              <a:t> - service discovery lib for DNS-A, DNS-SRV, Consul, </a:t>
            </a:r>
            <a:r>
              <a:rPr lang="en" u="sng">
                <a:solidFill>
                  <a:schemeClr val="hlink"/>
                </a:solidFill>
                <a:hlinkClick r:id="rId5"/>
              </a:rPr>
              <a:t>Mesos, Marathon</a:t>
            </a:r>
          </a:p>
          <a:p>
            <a:pPr indent="-228600" lvl="1" marL="914400" rtl="0">
              <a:spcBef>
                <a:spcPts val="0"/>
              </a:spcBef>
            </a:pPr>
            <a:r>
              <a:rPr lang="en"/>
              <a:t>Uses Reakt invokeable promises (Vert.x for IO)</a:t>
            </a:r>
          </a:p>
          <a:p>
            <a:pPr indent="-228600" lvl="0" marL="457200" rtl="0">
              <a:spcBef>
                <a:spcPts val="0"/>
              </a:spcBef>
            </a:pPr>
            <a:r>
              <a:rPr lang="en" u="sng">
                <a:solidFill>
                  <a:schemeClr val="hlink"/>
                </a:solidFill>
                <a:hlinkClick r:id="rId6"/>
              </a:rPr>
              <a:t>Elekt</a:t>
            </a:r>
            <a:r>
              <a:rPr lang="en"/>
              <a:t> - leadership lib that uses tools like </a:t>
            </a:r>
            <a:r>
              <a:rPr lang="en" u="sng">
                <a:solidFill>
                  <a:schemeClr val="hlink"/>
                </a:solidFill>
                <a:hlinkClick r:id="rId7"/>
              </a:rPr>
              <a:t>Consul</a:t>
            </a:r>
            <a:r>
              <a:rPr lang="en"/>
              <a:t> to do leadership election (uses promises)</a:t>
            </a:r>
          </a:p>
          <a:p>
            <a:pPr indent="-228600" lvl="0" marL="457200" rtl="0">
              <a:spcBef>
                <a:spcPts val="0"/>
              </a:spcBef>
            </a:pPr>
            <a:r>
              <a:rPr lang="en" u="sng">
                <a:solidFill>
                  <a:schemeClr val="hlink"/>
                </a:solidFill>
                <a:hlinkClick r:id="rId8"/>
              </a:rPr>
              <a:t>Reakt-Guava</a:t>
            </a:r>
            <a:r>
              <a:rPr lang="en"/>
              <a:t> - Reakt Bridge to Guava listable futures</a:t>
            </a:r>
          </a:p>
          <a:p>
            <a:pPr indent="-228600" lvl="0" marL="457200" rtl="0">
              <a:spcBef>
                <a:spcPts val="0"/>
              </a:spcBef>
            </a:pPr>
            <a:r>
              <a:rPr lang="en" u="sng">
                <a:solidFill>
                  <a:schemeClr val="hlink"/>
                </a:solidFill>
                <a:hlinkClick r:id="rId9"/>
              </a:rPr>
              <a:t>Reakt-Vertx</a:t>
            </a:r>
            <a:r>
              <a:rPr lang="en"/>
              <a:t>  - Reakt Bridge for Vert.x AsyncCallbackHandler</a:t>
            </a:r>
          </a:p>
          <a:p>
            <a:pPr indent="-228600" lvl="0" marL="457200" rtl="0">
              <a:spcBef>
                <a:spcPts val="0"/>
              </a:spcBef>
            </a:pPr>
            <a:r>
              <a:rPr lang="en" u="sng">
                <a:solidFill>
                  <a:schemeClr val="hlink"/>
                </a:solidFill>
                <a:hlinkClick r:id="rId10"/>
              </a:rPr>
              <a:t>Reakt-DynamoDB</a:t>
            </a:r>
            <a:r>
              <a:rPr lang="en"/>
              <a:t> - Reakt wrapper for async DynamoDB </a:t>
            </a:r>
          </a:p>
          <a:p>
            <a:pPr indent="-228600" lvl="0" marL="457200" rtl="0">
              <a:spcBef>
                <a:spcPts val="0"/>
              </a:spcBef>
            </a:pPr>
            <a:r>
              <a:rPr lang="en" u="sng">
                <a:solidFill>
                  <a:schemeClr val="hlink"/>
                </a:solidFill>
                <a:hlinkClick r:id="rId11"/>
              </a:rPr>
              <a:t>Reakt-Cassandra</a:t>
            </a:r>
            <a:r>
              <a:rPr lang="en"/>
              <a:t> - Reakt wrapper for async Cassandra access</a:t>
            </a:r>
          </a:p>
          <a:p>
            <a:pPr indent="-228600" lvl="0" marL="457200" rtl="0">
              <a:spcBef>
                <a:spcPts val="0"/>
              </a:spcBef>
            </a:pPr>
            <a:r>
              <a:rPr lang="en" u="sng">
                <a:solidFill>
                  <a:schemeClr val="hlink"/>
                </a:solidFill>
                <a:hlinkClick r:id="rId12"/>
              </a:rPr>
              <a:t>Reakt-Kinesis</a:t>
            </a:r>
            <a:r>
              <a:rPr lang="en"/>
              <a:t> - Reakt wrapper for async Kinesis (under development) </a:t>
            </a:r>
          </a:p>
          <a:p>
            <a:pPr lvl="0" rtl="0">
              <a:spcBef>
                <a:spcPts val="0"/>
              </a:spcBef>
              <a:buNone/>
            </a:pPr>
            <a:r>
              <a:t/>
            </a:r>
            <a:endParaRPr/>
          </a:p>
          <a:p>
            <a:pPr indent="0" lvl="0" marL="457200" rtl="0">
              <a:spcBef>
                <a:spcPts val="0"/>
              </a:spcBef>
              <a:buNone/>
            </a:pPr>
            <a:r>
              <a:t/>
            </a:r>
            <a:endParaRPr/>
          </a:p>
        </p:txBody>
      </p:sp>
      <p:sp>
        <p:nvSpPr>
          <p:cNvPr id="463" name="Shape 46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
              <a:t>Attributes of HSRM</a:t>
            </a:r>
          </a:p>
        </p:txBody>
      </p:sp>
      <p:sp>
        <p:nvSpPr>
          <p:cNvPr id="135" name="Shape 13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HRSM = (H)igh-(S)peed (R)eactive (M)icroservices</a:t>
            </a:r>
          </a:p>
          <a:p>
            <a:pPr indent="-228600" lvl="0" marL="457200" rtl="0">
              <a:spcBef>
                <a:spcPts val="0"/>
              </a:spcBef>
            </a:pPr>
            <a:r>
              <a:rPr lang="en"/>
              <a:t>in-memory services</a:t>
            </a:r>
          </a:p>
          <a:p>
            <a:pPr indent="-228600" lvl="0" marL="457200" rtl="0">
              <a:spcBef>
                <a:spcPts val="0"/>
              </a:spcBef>
            </a:pPr>
            <a:r>
              <a:rPr lang="en"/>
              <a:t>non-blocking</a:t>
            </a:r>
          </a:p>
          <a:p>
            <a:pPr indent="-228600" lvl="0" marL="457200" rtl="0">
              <a:spcBef>
                <a:spcPts val="0"/>
              </a:spcBef>
            </a:pPr>
            <a:r>
              <a:rPr lang="en"/>
              <a:t>own their data (or lease it)</a:t>
            </a:r>
          </a:p>
          <a:p>
            <a:pPr indent="-228600" lvl="0" marL="457200" rtl="0">
              <a:spcBef>
                <a:spcPts val="0"/>
              </a:spcBef>
            </a:pPr>
            <a:r>
              <a:rPr lang="en"/>
              <a:t>Scale out often involves sharding services</a:t>
            </a:r>
          </a:p>
          <a:p>
            <a:pPr indent="-228600" lvl="0" marL="457200" rtl="0">
              <a:spcBef>
                <a:spcPts val="0"/>
              </a:spcBef>
            </a:pPr>
            <a:r>
              <a:rPr lang="en"/>
              <a:t>Reliability is achieved by replicating service stores</a:t>
            </a:r>
          </a:p>
          <a:p>
            <a:pPr indent="-228600" lvl="0" marL="457200" rtl="0">
              <a:spcBef>
                <a:spcPts val="0"/>
              </a:spcBef>
            </a:pPr>
            <a:r>
              <a:rPr lang="en"/>
              <a:t>Calls to other services and service stores are streamed and/or batched</a:t>
            </a:r>
          </a:p>
          <a:p>
            <a:pPr indent="-228600" lvl="0" marL="457200" rtl="0">
              <a:spcBef>
                <a:spcPts val="0"/>
              </a:spcBef>
            </a:pPr>
            <a:r>
              <a:rPr lang="en"/>
              <a:t>Implement bulkheads and circuit breakers</a:t>
            </a:r>
          </a:p>
          <a:p>
            <a:pPr indent="-228600" lvl="0" marL="457200" rtl="0">
              <a:spcBef>
                <a:spcPts val="0"/>
              </a:spcBef>
            </a:pPr>
            <a:r>
              <a:rPr lang="en"/>
              <a:t>Handle back pressure</a:t>
            </a:r>
          </a:p>
          <a:p>
            <a:pPr lvl="0">
              <a:spcBef>
                <a:spcPts val="0"/>
              </a:spcBef>
              <a:buNone/>
            </a:pPr>
            <a:r>
              <a:t/>
            </a:r>
            <a:endParaRPr/>
          </a:p>
        </p:txBody>
      </p:sp>
      <p:sp>
        <p:nvSpPr>
          <p:cNvPr id="136" name="Shape 13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137" name="Shape 137"/>
          <p:cNvPicPr preferRelativeResize="0"/>
          <p:nvPr/>
        </p:nvPicPr>
        <p:blipFill>
          <a:blip r:embed="rId3">
            <a:alphaModFix/>
          </a:blip>
          <a:stretch>
            <a:fillRect/>
          </a:stretch>
        </p:blipFill>
        <p:spPr>
          <a:xfrm>
            <a:off x="8498000" y="4844212"/>
            <a:ext cx="285750" cy="2381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7" name="Shape 467"/>
        <p:cNvGrpSpPr/>
        <p:nvPr/>
      </p:nvGrpSpPr>
      <p:grpSpPr>
        <a:xfrm>
          <a:off x="0" y="0"/>
          <a:ext cx="0" cy="0"/>
          <a:chOff x="0" y="0"/>
          <a:chExt cx="0" cy="0"/>
        </a:xfrm>
      </p:grpSpPr>
      <p:sp>
        <p:nvSpPr>
          <p:cNvPr id="468" name="Shape 468"/>
          <p:cNvSpPr txBox="1"/>
          <p:nvPr>
            <p:ph type="title"/>
          </p:nvPr>
        </p:nvSpPr>
        <p:spPr>
          <a:xfrm>
            <a:off x="30600" y="0"/>
            <a:ext cx="8520600" cy="623400"/>
          </a:xfrm>
          <a:prstGeom prst="rect">
            <a:avLst/>
          </a:prstGeom>
        </p:spPr>
        <p:txBody>
          <a:bodyPr anchorCtr="0" anchor="t" bIns="91425" lIns="91425" rIns="91425" tIns="91425">
            <a:noAutofit/>
          </a:bodyPr>
          <a:lstStyle/>
          <a:p>
            <a:pPr lvl="0" rtl="0">
              <a:spcBef>
                <a:spcPts val="0"/>
              </a:spcBef>
              <a:buNone/>
            </a:pPr>
            <a:r>
              <a:rPr lang="en"/>
              <a:t>Related Talks</a:t>
            </a:r>
          </a:p>
        </p:txBody>
      </p:sp>
      <p:pic>
        <p:nvPicPr>
          <p:cNvPr id="469" name="Shape 469"/>
          <p:cNvPicPr preferRelativeResize="0"/>
          <p:nvPr/>
        </p:nvPicPr>
        <p:blipFill>
          <a:blip r:embed="rId3">
            <a:alphaModFix/>
          </a:blip>
          <a:stretch>
            <a:fillRect/>
          </a:stretch>
        </p:blipFill>
        <p:spPr>
          <a:xfrm>
            <a:off x="2805199" y="2897900"/>
            <a:ext cx="5882324" cy="2127824"/>
          </a:xfrm>
          <a:prstGeom prst="rect">
            <a:avLst/>
          </a:prstGeom>
          <a:noFill/>
          <a:ln cap="flat" cmpd="sng" w="9525">
            <a:solidFill>
              <a:schemeClr val="dk2"/>
            </a:solidFill>
            <a:prstDash val="solid"/>
            <a:round/>
            <a:headEnd len="med" w="med" type="none"/>
            <a:tailEnd len="med" w="med" type="none"/>
          </a:ln>
        </p:spPr>
      </p:pic>
      <p:pic>
        <p:nvPicPr>
          <p:cNvPr id="470" name="Shape 470"/>
          <p:cNvPicPr preferRelativeResize="0"/>
          <p:nvPr/>
        </p:nvPicPr>
        <p:blipFill>
          <a:blip r:embed="rId4">
            <a:alphaModFix/>
          </a:blip>
          <a:stretch>
            <a:fillRect/>
          </a:stretch>
        </p:blipFill>
        <p:spPr>
          <a:xfrm>
            <a:off x="138550" y="606275"/>
            <a:ext cx="5257800" cy="2228850"/>
          </a:xfrm>
          <a:prstGeom prst="rect">
            <a:avLst/>
          </a:prstGeom>
          <a:noFill/>
          <a:ln cap="flat" cmpd="sng" w="9525">
            <a:solidFill>
              <a:schemeClr val="dk2"/>
            </a:solidFill>
            <a:prstDash val="solid"/>
            <a:round/>
            <a:headEnd len="med" w="med" type="none"/>
            <a:tailEnd len="med" w="med" type="none"/>
          </a:ln>
        </p:spPr>
      </p:pic>
      <p:sp>
        <p:nvSpPr>
          <p:cNvPr id="471" name="Shape 471"/>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5" name="Shape 475"/>
        <p:cNvGrpSpPr/>
        <p:nvPr/>
      </p:nvGrpSpPr>
      <p:grpSpPr>
        <a:xfrm>
          <a:off x="0" y="0"/>
          <a:ext cx="0" cy="0"/>
          <a:chOff x="0" y="0"/>
          <a:chExt cx="0" cy="0"/>
        </a:xfrm>
      </p:grpSpPr>
      <p:sp>
        <p:nvSpPr>
          <p:cNvPr id="476" name="Shape 476"/>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
              <a:t>Conclusion</a:t>
            </a:r>
          </a:p>
        </p:txBody>
      </p:sp>
      <p:sp>
        <p:nvSpPr>
          <p:cNvPr id="477" name="Shape 47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Streams and Batches to reduce thread hand-off and improve IO throughput</a:t>
            </a:r>
          </a:p>
          <a:p>
            <a:pPr lvl="0">
              <a:spcBef>
                <a:spcPts val="0"/>
              </a:spcBef>
              <a:buNone/>
            </a:pPr>
            <a:r>
              <a:rPr lang="en"/>
              <a:t>In-Memory, data-lease/ownership to increase throughput</a:t>
            </a:r>
          </a:p>
          <a:p>
            <a:pPr lvl="0">
              <a:spcBef>
                <a:spcPts val="0"/>
              </a:spcBef>
              <a:buNone/>
            </a:pPr>
            <a:r>
              <a:rPr lang="en"/>
              <a:t>	Single writer</a:t>
            </a:r>
          </a:p>
          <a:p>
            <a:pPr lvl="0">
              <a:spcBef>
                <a:spcPts val="0"/>
              </a:spcBef>
              <a:buNone/>
            </a:pPr>
            <a:r>
              <a:rPr lang="en"/>
              <a:t>	Lease with streams for failover and elasticity</a:t>
            </a:r>
          </a:p>
          <a:p>
            <a:pPr lvl="0">
              <a:spcBef>
                <a:spcPts val="0"/>
              </a:spcBef>
              <a:buNone/>
            </a:pPr>
            <a:r>
              <a:t/>
            </a:r>
            <a:endParaRPr/>
          </a:p>
        </p:txBody>
      </p:sp>
      <p:sp>
        <p:nvSpPr>
          <p:cNvPr id="478" name="Shape 478"/>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
              <a:t>Questions</a:t>
            </a:r>
          </a:p>
        </p:txBody>
      </p:sp>
      <p:sp>
        <p:nvSpPr>
          <p:cNvPr id="484" name="Shape 48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6000"/>
              <a:t>?</a:t>
            </a:r>
          </a:p>
        </p:txBody>
      </p:sp>
      <p:sp>
        <p:nvSpPr>
          <p:cNvPr id="485" name="Shape 48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9" name="Shape 489"/>
        <p:cNvGrpSpPr/>
        <p:nvPr/>
      </p:nvGrpSpPr>
      <p:grpSpPr>
        <a:xfrm>
          <a:off x="0" y="0"/>
          <a:ext cx="0" cy="0"/>
          <a:chOff x="0" y="0"/>
          <a:chExt cx="0" cy="0"/>
        </a:xfrm>
      </p:grpSpPr>
      <p:sp>
        <p:nvSpPr>
          <p:cNvPr id="490" name="Shape 490"/>
          <p:cNvSpPr txBox="1"/>
          <p:nvPr>
            <p:ph type="title"/>
          </p:nvPr>
        </p:nvSpPr>
        <p:spPr>
          <a:xfrm>
            <a:off x="485875" y="1714500"/>
            <a:ext cx="8183700" cy="785700"/>
          </a:xfrm>
          <a:prstGeom prst="rect">
            <a:avLst/>
          </a:prstGeom>
        </p:spPr>
        <p:txBody>
          <a:bodyPr anchorCtr="0" anchor="b" bIns="91425" lIns="91425" rIns="91425" tIns="91425">
            <a:noAutofit/>
          </a:bodyPr>
          <a:lstStyle/>
          <a:p>
            <a:pPr lvl="0">
              <a:spcBef>
                <a:spcPts val="0"/>
              </a:spcBef>
              <a:buNone/>
            </a:pPr>
            <a:r>
              <a:rPr lang="en"/>
              <a:t>Author Bio</a:t>
            </a:r>
          </a:p>
        </p:txBody>
      </p:sp>
      <p:sp>
        <p:nvSpPr>
          <p:cNvPr id="491" name="Shape 491"/>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5" name="Shape 495"/>
        <p:cNvGrpSpPr/>
        <p:nvPr/>
      </p:nvGrpSpPr>
      <p:grpSpPr>
        <a:xfrm>
          <a:off x="0" y="0"/>
          <a:ext cx="0" cy="0"/>
          <a:chOff x="0" y="0"/>
          <a:chExt cx="0" cy="0"/>
        </a:xfrm>
      </p:grpSpPr>
      <p:sp>
        <p:nvSpPr>
          <p:cNvPr id="496" name="Shape 496"/>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
              <a:t>Author Jason Daniel</a:t>
            </a:r>
          </a:p>
        </p:txBody>
      </p:sp>
      <p:sp>
        <p:nvSpPr>
          <p:cNvPr id="497" name="Shape 49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Senior Director of Engineering NBC. Works with Spark, Kafka, Mesos, and reactive programming. Early contributor to QBit’s rough starts. Expert in RxJava and Vert.x.</a:t>
            </a:r>
          </a:p>
          <a:p>
            <a:pPr lvl="0">
              <a:spcBef>
                <a:spcPts val="0"/>
              </a:spcBef>
              <a:buNone/>
            </a:pPr>
            <a:r>
              <a:t/>
            </a:r>
            <a:endParaRPr/>
          </a:p>
        </p:txBody>
      </p:sp>
      <p:sp>
        <p:nvSpPr>
          <p:cNvPr id="498" name="Shape 498"/>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2" name="Shape 502"/>
        <p:cNvGrpSpPr/>
        <p:nvPr/>
      </p:nvGrpSpPr>
      <p:grpSpPr>
        <a:xfrm>
          <a:off x="0" y="0"/>
          <a:ext cx="0" cy="0"/>
          <a:chOff x="0" y="0"/>
          <a:chExt cx="0" cy="0"/>
        </a:xfrm>
      </p:grpSpPr>
      <p:sp>
        <p:nvSpPr>
          <p:cNvPr id="503" name="Shape 503"/>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
              <a:t>Author Bio Rick Hightower</a:t>
            </a:r>
          </a:p>
        </p:txBody>
      </p:sp>
      <p:sp>
        <p:nvSpPr>
          <p:cNvPr id="504" name="Shape 50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Rick frequently writes about and develops high-speed microservices.  He focuses on streaming, monitoring, alerting, and deploying microservices. He was the founding developer of QBit and Reakt as well as Boon. </a:t>
            </a:r>
          </a:p>
        </p:txBody>
      </p:sp>
      <p:sp>
        <p:nvSpPr>
          <p:cNvPr id="505" name="Shape 50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
              <a:t>Advantages HSRM</a:t>
            </a:r>
          </a:p>
        </p:txBody>
      </p:sp>
      <p:sp>
        <p:nvSpPr>
          <p:cNvPr id="143" name="Shape 14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Cost - less servers or less cloud resources</a:t>
            </a:r>
          </a:p>
          <a:p>
            <a:pPr lvl="0">
              <a:spcBef>
                <a:spcPts val="0"/>
              </a:spcBef>
              <a:buNone/>
            </a:pPr>
            <a:r>
              <a:rPr lang="en"/>
              <a:t>Deliver more with same amount of developers</a:t>
            </a:r>
          </a:p>
          <a:p>
            <a:pPr lvl="0">
              <a:spcBef>
                <a:spcPts val="0"/>
              </a:spcBef>
              <a:buNone/>
            </a:pPr>
            <a:r>
              <a:rPr lang="en"/>
              <a:t>Embrace OOP, data and logic live together</a:t>
            </a:r>
          </a:p>
          <a:p>
            <a:pPr lvl="0">
              <a:spcBef>
                <a:spcPts val="0"/>
              </a:spcBef>
              <a:buNone/>
            </a:pPr>
            <a:r>
              <a:rPr lang="en"/>
              <a:t>	Cohesive code base</a:t>
            </a:r>
          </a:p>
          <a:p>
            <a:pPr lvl="0">
              <a:spcBef>
                <a:spcPts val="0"/>
              </a:spcBef>
              <a:buNone/>
            </a:pPr>
            <a:r>
              <a:rPr lang="en"/>
              <a:t>	Ability to react to service calls</a:t>
            </a:r>
          </a:p>
          <a:p>
            <a:pPr lvl="0">
              <a:spcBef>
                <a:spcPts val="0"/>
              </a:spcBef>
              <a:buNone/>
            </a:pPr>
            <a:r>
              <a:rPr lang="en"/>
              <a:t>Expect to write less code and for it to run faster</a:t>
            </a:r>
          </a:p>
        </p:txBody>
      </p:sp>
      <p:sp>
        <p:nvSpPr>
          <p:cNvPr id="144" name="Shape 144"/>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
              <a:t>High speed services employ the following</a:t>
            </a:r>
          </a:p>
        </p:txBody>
      </p:sp>
      <p:sp>
        <p:nvSpPr>
          <p:cNvPr id="150" name="Shape 15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Timed/Size Batching </a:t>
            </a:r>
          </a:p>
          <a:p>
            <a:pPr indent="-228600" lvl="1" marL="914400" rtl="0">
              <a:spcBef>
                <a:spcPts val="0"/>
              </a:spcBef>
            </a:pPr>
            <a:r>
              <a:rPr lang="en"/>
              <a:t>Reduce thread hand-off, sync., </a:t>
            </a:r>
          </a:p>
          <a:p>
            <a:pPr indent="-228600" lvl="1" marL="914400">
              <a:spcBef>
                <a:spcPts val="0"/>
              </a:spcBef>
            </a:pPr>
            <a:r>
              <a:rPr lang="en"/>
              <a:t>Optimize IO throughput</a:t>
            </a:r>
          </a:p>
          <a:p>
            <a:pPr indent="-228600" lvl="0" marL="457200">
              <a:spcBef>
                <a:spcPts val="0"/>
              </a:spcBef>
            </a:pPr>
            <a:r>
              <a:rPr lang="en"/>
              <a:t>Streams</a:t>
            </a:r>
          </a:p>
          <a:p>
            <a:pPr indent="-228600" lvl="0" marL="457200">
              <a:spcBef>
                <a:spcPts val="0"/>
              </a:spcBef>
            </a:pPr>
            <a:r>
              <a:rPr lang="en"/>
              <a:t>Callbacks / Promises / Async call coordination</a:t>
            </a:r>
          </a:p>
          <a:p>
            <a:pPr indent="-228600" lvl="0" marL="457200">
              <a:spcBef>
                <a:spcPts val="0"/>
              </a:spcBef>
            </a:pPr>
            <a:r>
              <a:rPr lang="en"/>
              <a:t>Call interception to enable data faulting from the service store</a:t>
            </a:r>
          </a:p>
          <a:p>
            <a:pPr indent="-228600" lvl="0" marL="457200" rtl="0">
              <a:spcBef>
                <a:spcPts val="0"/>
              </a:spcBef>
            </a:pPr>
            <a:r>
              <a:rPr lang="en"/>
              <a:t>Data faulting for elasticity (like memory paging)</a:t>
            </a:r>
          </a:p>
          <a:p>
            <a:pPr indent="-228600" lvl="1" marL="914400" rtl="0">
              <a:spcBef>
                <a:spcPts val="0"/>
              </a:spcBef>
            </a:pPr>
            <a:r>
              <a:rPr lang="en"/>
              <a:t>like OS virtual memory (loads parts of file into RAM when it finds it is not loaded)</a:t>
            </a:r>
          </a:p>
          <a:p>
            <a:pPr indent="-228600" lvl="1" marL="914400">
              <a:spcBef>
                <a:spcPts val="0"/>
              </a:spcBef>
            </a:pPr>
            <a:r>
              <a:rPr lang="en"/>
              <a:t>Call comes in, call queued, user not loaded, user loaded from service store in next batch, call continues</a:t>
            </a:r>
          </a:p>
          <a:p>
            <a:pPr lvl="0">
              <a:spcBef>
                <a:spcPts val="0"/>
              </a:spcBef>
              <a:buNone/>
            </a:pPr>
            <a:r>
              <a:t/>
            </a:r>
            <a:endParaRPr/>
          </a:p>
        </p:txBody>
      </p:sp>
      <p:sp>
        <p:nvSpPr>
          <p:cNvPr id="151" name="Shape 151"/>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152" name="Shape 152"/>
          <p:cNvPicPr preferRelativeResize="0"/>
          <p:nvPr/>
        </p:nvPicPr>
        <p:blipFill>
          <a:blip r:embed="rId3">
            <a:alphaModFix/>
          </a:blip>
          <a:stretch>
            <a:fillRect/>
          </a:stretch>
        </p:blipFill>
        <p:spPr>
          <a:xfrm>
            <a:off x="8498000" y="4844212"/>
            <a:ext cx="285750" cy="238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
              <a:t>Call speed, non-blocking calls</a:t>
            </a:r>
          </a:p>
        </p:txBody>
      </p:sp>
      <p:sp>
        <p:nvSpPr>
          <p:cNvPr id="158" name="Shape 15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Streams, pipes, sockets</a:t>
            </a:r>
          </a:p>
          <a:p>
            <a:pPr indent="-228600" lvl="0" marL="457200" rtl="0">
              <a:spcBef>
                <a:spcPts val="0"/>
              </a:spcBef>
            </a:pPr>
            <a:r>
              <a:rPr lang="en"/>
              <a:t>Bi-directional async communication</a:t>
            </a:r>
          </a:p>
          <a:p>
            <a:pPr indent="-228600" lvl="0" marL="457200" rtl="0">
              <a:spcBef>
                <a:spcPts val="0"/>
              </a:spcBef>
            </a:pPr>
            <a:r>
              <a:rPr lang="en"/>
              <a:t>For speed, prefer RPC calls that are non-blocking and can be sent in batches (POST or WebSocket or Streams)</a:t>
            </a:r>
          </a:p>
          <a:p>
            <a:pPr indent="-228600" lvl="0" marL="457200" rtl="0">
              <a:spcBef>
                <a:spcPts val="0"/>
              </a:spcBef>
            </a:pPr>
            <a:r>
              <a:rPr lang="en"/>
              <a:t>Dumb fast pipes and batching calls or streams of calls</a:t>
            </a:r>
          </a:p>
          <a:p>
            <a:pPr indent="-228600" lvl="0" marL="457200">
              <a:spcBef>
                <a:spcPts val="0"/>
              </a:spcBef>
            </a:pPr>
            <a:r>
              <a:rPr lang="en"/>
              <a:t>Reactive programming</a:t>
            </a:r>
          </a:p>
        </p:txBody>
      </p:sp>
      <p:sp>
        <p:nvSpPr>
          <p:cNvPr id="159" name="Shape 159"/>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623400"/>
          </a:xfrm>
          <a:prstGeom prst="rect">
            <a:avLst/>
          </a:prstGeom>
        </p:spPr>
        <p:txBody>
          <a:bodyPr anchorCtr="0" anchor="t" bIns="91425" lIns="91425" rIns="91425" tIns="91425">
            <a:noAutofit/>
          </a:bodyPr>
          <a:lstStyle/>
          <a:p>
            <a:pPr lvl="0">
              <a:spcBef>
                <a:spcPts val="0"/>
              </a:spcBef>
              <a:buNone/>
            </a:pPr>
            <a:r>
              <a:rPr lang="en"/>
              <a:t> Reactive Manifesto and HSRM</a:t>
            </a:r>
          </a:p>
        </p:txBody>
      </p:sp>
      <p:sp>
        <p:nvSpPr>
          <p:cNvPr id="165" name="Shape 16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Responsiveness</a:t>
            </a:r>
          </a:p>
          <a:p>
            <a:pPr indent="-228600" lvl="1" marL="914400" rtl="0">
              <a:spcBef>
                <a:spcPts val="0"/>
              </a:spcBef>
            </a:pPr>
            <a:r>
              <a:rPr lang="en"/>
              <a:t>No hanging, no cascascading failures</a:t>
            </a:r>
          </a:p>
          <a:p>
            <a:pPr indent="-228600" lvl="0" marL="457200" rtl="0">
              <a:spcBef>
                <a:spcPts val="0"/>
              </a:spcBef>
            </a:pPr>
            <a:r>
              <a:rPr lang="en"/>
              <a:t>Resilience</a:t>
            </a:r>
          </a:p>
          <a:p>
            <a:pPr indent="-228600" lvl="1" marL="914400" rtl="0">
              <a:spcBef>
                <a:spcPts val="0"/>
              </a:spcBef>
            </a:pPr>
            <a:r>
              <a:rPr lang="en"/>
              <a:t>Service Discovery, Health checks , Reconnect, Recover (Mesos), no SPOF</a:t>
            </a:r>
          </a:p>
          <a:p>
            <a:pPr indent="-228600" lvl="0" marL="457200" rtl="0">
              <a:spcBef>
                <a:spcPts val="0"/>
              </a:spcBef>
            </a:pPr>
            <a:r>
              <a:rPr lang="en"/>
              <a:t>Elasticity</a:t>
            </a:r>
          </a:p>
          <a:p>
            <a:pPr indent="-228600" lvl="1" marL="914400" rtl="0">
              <a:spcBef>
                <a:spcPts val="0"/>
              </a:spcBef>
            </a:pPr>
            <a:r>
              <a:rPr lang="en"/>
              <a:t>Find new services, scale, shard, discovery, grow</a:t>
            </a:r>
          </a:p>
          <a:p>
            <a:pPr indent="-228600" lvl="0" marL="457200" rtl="0">
              <a:spcBef>
                <a:spcPts val="0"/>
              </a:spcBef>
            </a:pPr>
            <a:r>
              <a:rPr lang="en"/>
              <a:t>Message driven</a:t>
            </a:r>
          </a:p>
          <a:p>
            <a:pPr indent="-228600" lvl="1" marL="914400" rtl="0">
              <a:spcBef>
                <a:spcPts val="0"/>
              </a:spcBef>
            </a:pPr>
            <a:r>
              <a:rPr lang="en"/>
              <a:t>Streams, back pressure, async</a:t>
            </a:r>
          </a:p>
          <a:p>
            <a:pPr indent="0" lvl="0" marL="457200">
              <a:spcBef>
                <a:spcPts val="0"/>
              </a:spcBef>
              <a:buNone/>
            </a:pPr>
            <a:r>
              <a:rPr lang="en"/>
              <a:t>		</a:t>
            </a:r>
          </a:p>
        </p:txBody>
      </p:sp>
      <p:sp>
        <p:nvSpPr>
          <p:cNvPr id="166" name="Shape 16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