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71" r:id="rId5"/>
    <p:sldId id="262" r:id="rId6"/>
    <p:sldId id="261" r:id="rId7"/>
    <p:sldId id="257" r:id="rId8"/>
    <p:sldId id="264" r:id="rId9"/>
    <p:sldId id="275" r:id="rId10"/>
    <p:sldId id="260" r:id="rId11"/>
    <p:sldId id="274" r:id="rId12"/>
    <p:sldId id="273" r:id="rId13"/>
    <p:sldId id="265" r:id="rId14"/>
    <p:sldId id="266" r:id="rId15"/>
    <p:sldId id="268" r:id="rId16"/>
    <p:sldId id="269" r:id="rId17"/>
    <p:sldId id="270" r:id="rId18"/>
    <p:sldId id="267" r:id="rId19"/>
    <p:sldId id="263" r:id="rId20"/>
    <p:sldId id="272"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92004" autoAdjust="0"/>
  </p:normalViewPr>
  <p:slideViewPr>
    <p:cSldViewPr snapToGrid="0">
      <p:cViewPr varScale="1">
        <p:scale>
          <a:sx n="70" d="100"/>
          <a:sy n="70" d="100"/>
        </p:scale>
        <p:origin x="84"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C7B2C-F4F0-4800-8DB4-291A65DD4820}" type="datetimeFigureOut">
              <a:rPr lang="ko-KR" altLang="en-US" smtClean="0"/>
              <a:t>2021-09-29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AE9FF-6B4E-4614-B3BF-1685A7843021}" type="slidenum">
              <a:rPr lang="ko-KR" altLang="en-US" smtClean="0"/>
              <a:t>‹#›</a:t>
            </a:fld>
            <a:endParaRPr lang="ko-KR" altLang="en-US"/>
          </a:p>
        </p:txBody>
      </p:sp>
    </p:spTree>
    <p:extLst>
      <p:ext uri="{BB962C8B-B14F-4D97-AF65-F5344CB8AC3E}">
        <p14:creationId xmlns:p14="http://schemas.microsoft.com/office/powerpoint/2010/main" val="38695995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atk.broadinstitute.org/hc/en-us/articles/360035890531-Base-Quality-Score-Recalibration-BQS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ioinformatics.stackexchange.com/questions/2820/what-is-local-realignment-and-what-is-the-problem-it-solv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goal of germline DNA</a:t>
            </a:r>
            <a:r>
              <a:rPr lang="en-US" altLang="ko-KR" sz="1200" b="0" i="0" kern="1200" baseline="0" dirty="0">
                <a:solidFill>
                  <a:schemeClr val="tx1"/>
                </a:solidFill>
                <a:effectLst/>
                <a:latin typeface="+mn-lt"/>
                <a:ea typeface="+mn-ea"/>
                <a:cs typeface="+mn-cs"/>
              </a:rPr>
              <a:t> sequencing :  identifying germline mutation. germline mutation: DNA mutation inherited from parents. Common in whole cells of body.</a:t>
            </a:r>
          </a:p>
          <a:p>
            <a:r>
              <a:rPr lang="en-US" altLang="ko-KR" sz="1200" b="0" i="0" kern="1200" baseline="0" dirty="0">
                <a:solidFill>
                  <a:schemeClr val="tx1"/>
                </a:solidFill>
                <a:effectLst/>
                <a:latin typeface="+mn-lt"/>
                <a:ea typeface="+mn-ea"/>
                <a:cs typeface="+mn-cs"/>
              </a:rPr>
              <a:t>SNP </a:t>
            </a:r>
            <a:r>
              <a:rPr lang="en-US" altLang="ko-KR" sz="1200" b="0" i="0" kern="1200" baseline="0" dirty="0" err="1">
                <a:solidFill>
                  <a:schemeClr val="tx1"/>
                </a:solidFill>
                <a:effectLst/>
                <a:latin typeface="+mn-lt"/>
                <a:ea typeface="+mn-ea"/>
                <a:cs typeface="+mn-cs"/>
              </a:rPr>
              <a:t>Indels</a:t>
            </a:r>
            <a:r>
              <a:rPr lang="en-US" altLang="ko-KR" sz="1200" b="0" i="0" kern="1200" baseline="0" dirty="0">
                <a:solidFill>
                  <a:schemeClr val="tx1"/>
                </a:solidFill>
                <a:effectLst/>
                <a:latin typeface="+mn-lt"/>
                <a:ea typeface="+mn-ea"/>
                <a:cs typeface="+mn-cs"/>
              </a:rPr>
              <a:t> are based on reference sequence. Reference sequence is a standard sequence assembled by scientists.</a:t>
            </a:r>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Typically the error rate is assessed by comparison of results across different platforms with multiple replicates</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2</a:t>
            </a:fld>
            <a:endParaRPr lang="ko-KR" altLang="en-US"/>
          </a:p>
        </p:txBody>
      </p:sp>
    </p:spTree>
    <p:extLst>
      <p:ext uri="{BB962C8B-B14F-4D97-AF65-F5344CB8AC3E}">
        <p14:creationId xmlns:p14="http://schemas.microsoft.com/office/powerpoint/2010/main" val="2172209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hlinkClick r:id="rId3"/>
              </a:rPr>
              <a:t>Base Quality Score Recalibration (BQSR) – GATK (broadinstitute.org)</a:t>
            </a:r>
            <a:endParaRPr lang="en-US" altLang="ko-KR" dirty="0"/>
          </a:p>
          <a:p>
            <a:r>
              <a:rPr lang="en-US" altLang="ko-KR" dirty="0"/>
              <a:t>base </a:t>
            </a:r>
            <a:r>
              <a:rPr lang="en-US" altLang="ko-KR" dirty="0" err="1"/>
              <a:t>recalibrator</a:t>
            </a:r>
            <a:r>
              <a:rPr lang="en-US" altLang="ko-KR" dirty="0"/>
              <a:t> builds a model based on input data &amp; known variants.</a:t>
            </a:r>
            <a:r>
              <a:rPr lang="en-US" altLang="ko-KR" baseline="0" dirty="0"/>
              <a:t> </a:t>
            </a:r>
          </a:p>
          <a:p>
            <a:endParaRPr lang="en-US" altLang="ko-KR" baseline="0" dirty="0"/>
          </a:p>
          <a:p>
            <a:r>
              <a:rPr lang="en-US" altLang="ko-KR" baseline="0" dirty="0"/>
              <a:t>adjacent base: repeating sequence such as AAAA : the quality goes down following the sequence. </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13</a:t>
            </a:fld>
            <a:endParaRPr lang="ko-KR" altLang="en-US"/>
          </a:p>
        </p:txBody>
      </p:sp>
    </p:spTree>
    <p:extLst>
      <p:ext uri="{BB962C8B-B14F-4D97-AF65-F5344CB8AC3E}">
        <p14:creationId xmlns:p14="http://schemas.microsoft.com/office/powerpoint/2010/main" val="293989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Haplotype caller:</a:t>
            </a:r>
            <a:r>
              <a:rPr lang="en-US" altLang="ko-KR" baseline="0" dirty="0"/>
              <a:t> GATK tool.</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14</a:t>
            </a:fld>
            <a:endParaRPr lang="ko-KR" altLang="en-US"/>
          </a:p>
        </p:txBody>
      </p:sp>
    </p:spTree>
    <p:extLst>
      <p:ext uri="{BB962C8B-B14F-4D97-AF65-F5344CB8AC3E}">
        <p14:creationId xmlns:p14="http://schemas.microsoft.com/office/powerpoint/2010/main" val="29436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whether each variant</a:t>
            </a:r>
            <a:r>
              <a:rPr lang="en-US" altLang="ko-KR" baseline="0" dirty="0"/>
              <a:t> if maternal or paternal.</a:t>
            </a:r>
          </a:p>
          <a:p>
            <a:endParaRPr lang="en-US" altLang="ko-KR" baseline="0" dirty="0"/>
          </a:p>
          <a:p>
            <a:r>
              <a:rPr lang="en-US" altLang="ko-KR" baseline="0" dirty="0"/>
              <a:t>pair hmm: hmm for sequence alignment   (conditional probability)</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15</a:t>
            </a:fld>
            <a:endParaRPr lang="ko-KR" altLang="en-US"/>
          </a:p>
        </p:txBody>
      </p:sp>
    </p:spTree>
    <p:extLst>
      <p:ext uri="{BB962C8B-B14F-4D97-AF65-F5344CB8AC3E}">
        <p14:creationId xmlns:p14="http://schemas.microsoft.com/office/powerpoint/2010/main" val="58250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whether each variant</a:t>
            </a:r>
            <a:r>
              <a:rPr lang="en-US" altLang="ko-KR" baseline="0" dirty="0"/>
              <a:t> if maternal or paternal.</a:t>
            </a:r>
          </a:p>
          <a:p>
            <a:endParaRPr lang="en-US" altLang="ko-KR" baseline="0" dirty="0"/>
          </a:p>
          <a:p>
            <a:r>
              <a:rPr lang="en-US" altLang="ko-KR" baseline="0" dirty="0"/>
              <a:t>pair hmm: hmm for sequence alignment   (conditional probability)</a:t>
            </a:r>
          </a:p>
          <a:p>
            <a:r>
              <a:rPr lang="en-US" altLang="ko-KR" baseline="0" dirty="0"/>
              <a:t>read haplotype likelihood: result from pair HMM step. likelihood that each read was derived from each haplotype </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16</a:t>
            </a:fld>
            <a:endParaRPr lang="ko-KR" altLang="en-US"/>
          </a:p>
        </p:txBody>
      </p:sp>
    </p:spTree>
    <p:extLst>
      <p:ext uri="{BB962C8B-B14F-4D97-AF65-F5344CB8AC3E}">
        <p14:creationId xmlns:p14="http://schemas.microsoft.com/office/powerpoint/2010/main" val="208703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a:t>
            </a:r>
            <a:r>
              <a:rPr lang="en-US" altLang="ko-KR" baseline="0" dirty="0"/>
              <a:t> not be confused with BQSR. this step is refining initial </a:t>
            </a:r>
            <a:r>
              <a:rPr lang="en-US" altLang="ko-KR" baseline="0" dirty="0" err="1"/>
              <a:t>callset</a:t>
            </a:r>
            <a:r>
              <a:rPr lang="en-US" altLang="ko-KR" baseline="0" dirty="0"/>
              <a:t> &amp; making final </a:t>
            </a:r>
            <a:r>
              <a:rPr lang="en-US" altLang="ko-KR" baseline="0" dirty="0" err="1"/>
              <a:t>callset</a:t>
            </a:r>
            <a:r>
              <a:rPr lang="en-US" altLang="ko-KR" baseline="0" dirty="0"/>
              <a:t>. </a:t>
            </a:r>
          </a:p>
          <a:p>
            <a:endParaRPr lang="en-US" altLang="ko-KR" baseline="0" dirty="0"/>
          </a:p>
          <a:p>
            <a:r>
              <a:rPr lang="en-US" altLang="ko-KR" baseline="0" dirty="0"/>
              <a:t>All the external information integrated with raw </a:t>
            </a:r>
            <a:r>
              <a:rPr lang="en-US" altLang="ko-KR" baseline="0" dirty="0" err="1"/>
              <a:t>vcf</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18</a:t>
            </a:fld>
            <a:endParaRPr lang="ko-KR" altLang="en-US"/>
          </a:p>
        </p:txBody>
      </p:sp>
    </p:spTree>
    <p:extLst>
      <p:ext uri="{BB962C8B-B14F-4D97-AF65-F5344CB8AC3E}">
        <p14:creationId xmlns:p14="http://schemas.microsoft.com/office/powerpoint/2010/main" val="479963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a:t>
            </a:r>
            <a:r>
              <a:rPr lang="en-US" altLang="ko-KR" dirty="0" err="1"/>
              <a:t>indel</a:t>
            </a:r>
            <a:r>
              <a:rPr lang="en-US" altLang="ko-KR" dirty="0"/>
              <a:t>: GATK</a:t>
            </a:r>
            <a:r>
              <a:rPr lang="en-US" altLang="ko-KR" baseline="0" dirty="0"/>
              <a:t> HC much better performance than other caller. </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19</a:t>
            </a:fld>
            <a:endParaRPr lang="ko-KR" altLang="en-US"/>
          </a:p>
        </p:txBody>
      </p:sp>
    </p:spTree>
    <p:extLst>
      <p:ext uri="{BB962C8B-B14F-4D97-AF65-F5344CB8AC3E}">
        <p14:creationId xmlns:p14="http://schemas.microsoft.com/office/powerpoint/2010/main" val="142546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2: We need overlapping</a:t>
            </a:r>
            <a:r>
              <a:rPr lang="en-US" altLang="ko-KR" baseline="0" dirty="0"/>
              <a:t> reads, because</a:t>
            </a:r>
            <a:r>
              <a:rPr lang="en-US" altLang="ko-KR" dirty="0"/>
              <a:t> </a:t>
            </a:r>
            <a:r>
              <a:rPr lang="en-US" altLang="ko-KR" baseline="0" dirty="0"/>
              <a:t>Human genome is very large that there will be a significant number of sequencing errors Even though sequencing machine is highly accurate. So overlapping reads are needed to distinguish between sequencing errors and true SNPs. But we don’t need the whole information of reads for genomic analysis. We need processed / integrated data.</a:t>
            </a:r>
          </a:p>
          <a:p>
            <a:endParaRPr lang="en-US" altLang="ko-KR" baseline="0" dirty="0"/>
          </a:p>
          <a:p>
            <a:r>
              <a:rPr lang="en-US" altLang="ko-KR" baseline="0" dirty="0"/>
              <a:t>Illumina: one of commonly used sequencing </a:t>
            </a:r>
            <a:r>
              <a:rPr lang="en-US" altLang="ko-KR" baseline="0" dirty="0" smtClean="0"/>
              <a:t>platform</a:t>
            </a:r>
          </a:p>
          <a:p>
            <a:r>
              <a:rPr lang="en-US" altLang="ko-KR" baseline="0" dirty="0" smtClean="0"/>
              <a:t>symbol</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3</a:t>
            </a:fld>
            <a:endParaRPr lang="ko-KR" altLang="en-US"/>
          </a:p>
        </p:txBody>
      </p:sp>
    </p:spTree>
    <p:extLst>
      <p:ext uri="{BB962C8B-B14F-4D97-AF65-F5344CB8AC3E}">
        <p14:creationId xmlns:p14="http://schemas.microsoft.com/office/powerpoint/2010/main" val="157935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I explain GATK, I will explain what are reads and what is mapping (or alignment)</a:t>
            </a:r>
          </a:p>
          <a:p>
            <a:r>
              <a:rPr lang="en-US" altLang="ko-KR" dirty="0"/>
              <a:t>compare reads data from sequencing machine  (</a:t>
            </a:r>
            <a:r>
              <a:rPr lang="en-US" altLang="ko-KR" dirty="0" err="1"/>
              <a:t>fastq</a:t>
            </a:r>
            <a:r>
              <a:rPr lang="en-US" altLang="ko-KR" dirty="0"/>
              <a:t> file) &amp; reference genome </a:t>
            </a:r>
          </a:p>
          <a:p>
            <a:r>
              <a:rPr lang="en-US" altLang="ko-KR" dirty="0"/>
              <a:t>aligning: identifying most probable position where reads are from.  (like puzzle game)</a:t>
            </a:r>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4</a:t>
            </a:fld>
            <a:endParaRPr lang="ko-KR" altLang="en-US"/>
          </a:p>
        </p:txBody>
      </p:sp>
    </p:spTree>
    <p:extLst>
      <p:ext uri="{BB962C8B-B14F-4D97-AF65-F5344CB8AC3E}">
        <p14:creationId xmlns:p14="http://schemas.microsoft.com/office/powerpoint/2010/main" val="135795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it is impossible to check all position one by one, because human genome length is 3 billion base pair.</a:t>
            </a:r>
          </a:p>
          <a:p>
            <a:r>
              <a:rPr lang="en-US" altLang="ko-KR" dirty="0"/>
              <a:t>This</a:t>
            </a:r>
            <a:r>
              <a:rPr lang="en-US" altLang="ko-KR" baseline="0" dirty="0"/>
              <a:t> is why we need overlapping reads and need further processing steps. </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5</a:t>
            </a:fld>
            <a:endParaRPr lang="ko-KR" altLang="en-US"/>
          </a:p>
        </p:txBody>
      </p:sp>
    </p:spTree>
    <p:extLst>
      <p:ext uri="{BB962C8B-B14F-4D97-AF65-F5344CB8AC3E}">
        <p14:creationId xmlns:p14="http://schemas.microsoft.com/office/powerpoint/2010/main" val="327103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6</a:t>
            </a:fld>
            <a:endParaRPr lang="ko-KR" altLang="en-US"/>
          </a:p>
        </p:txBody>
      </p:sp>
    </p:spTree>
    <p:extLst>
      <p:ext uri="{BB962C8B-B14F-4D97-AF65-F5344CB8AC3E}">
        <p14:creationId xmlns:p14="http://schemas.microsoft.com/office/powerpoint/2010/main" val="424654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sequential process</a:t>
            </a:r>
            <a:r>
              <a:rPr lang="en-US" altLang="ko-KR" baseline="0" dirty="0"/>
              <a:t> -&gt; explain each process step by step.</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7</a:t>
            </a:fld>
            <a:endParaRPr lang="ko-KR" altLang="en-US"/>
          </a:p>
        </p:txBody>
      </p:sp>
    </p:spTree>
    <p:extLst>
      <p:ext uri="{BB962C8B-B14F-4D97-AF65-F5344CB8AC3E}">
        <p14:creationId xmlns:p14="http://schemas.microsoft.com/office/powerpoint/2010/main" val="187345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Non GATK</a:t>
            </a:r>
            <a:r>
              <a:rPr lang="en-US" altLang="ko-KR" baseline="0" dirty="0"/>
              <a:t> process according to GATK paper</a:t>
            </a:r>
          </a:p>
          <a:p>
            <a:r>
              <a:rPr lang="en-US" altLang="ko-KR" baseline="0" dirty="0"/>
              <a:t>Reference genome is a nucleic acid sequence database, assembled by scientists as a representative example of genome in one idealized individual organism. (it’s like a map for puzzle)</a:t>
            </a:r>
          </a:p>
          <a:p>
            <a:r>
              <a:rPr lang="en-US" altLang="ko-KR" baseline="0" dirty="0"/>
              <a:t>hg19 or hg38 is commonly used reference genome.</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8</a:t>
            </a:fld>
            <a:endParaRPr lang="ko-KR" altLang="en-US"/>
          </a:p>
        </p:txBody>
      </p:sp>
    </p:spTree>
    <p:extLst>
      <p:ext uri="{BB962C8B-B14F-4D97-AF65-F5344CB8AC3E}">
        <p14:creationId xmlns:p14="http://schemas.microsoft.com/office/powerpoint/2010/main" val="307720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briefly explain.</a:t>
            </a:r>
            <a:endParaRPr lang="ko-KR" altLang="en-US" dirty="0"/>
          </a:p>
        </p:txBody>
      </p:sp>
      <p:sp>
        <p:nvSpPr>
          <p:cNvPr id="4" name="슬라이드 번호 개체 틀 3"/>
          <p:cNvSpPr>
            <a:spLocks noGrp="1"/>
          </p:cNvSpPr>
          <p:nvPr>
            <p:ph type="sldNum" sz="quarter" idx="5"/>
          </p:nvPr>
        </p:nvSpPr>
        <p:spPr/>
        <p:txBody>
          <a:bodyPr/>
          <a:lstStyle/>
          <a:p>
            <a:fld id="{629AE9FF-6B4E-4614-B3BF-1685A7843021}" type="slidenum">
              <a:rPr lang="ko-KR" altLang="en-US" smtClean="0"/>
              <a:t>9</a:t>
            </a:fld>
            <a:endParaRPr lang="ko-KR" altLang="en-US"/>
          </a:p>
        </p:txBody>
      </p:sp>
    </p:spTree>
    <p:extLst>
      <p:ext uri="{BB962C8B-B14F-4D97-AF65-F5344CB8AC3E}">
        <p14:creationId xmlns:p14="http://schemas.microsoft.com/office/powerpoint/2010/main" val="6482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hlinkClick r:id="rId3"/>
              </a:rPr>
              <a:t>alignment - What is local realignment and what is the problem it solves? - Bioinformatics Stack Exchange</a:t>
            </a:r>
            <a:endParaRPr lang="en-US" altLang="ko-KR" dirty="0"/>
          </a:p>
          <a:p>
            <a:r>
              <a:rPr lang="en-US" altLang="ko-KR" dirty="0"/>
              <a:t>considering</a:t>
            </a:r>
            <a:r>
              <a:rPr lang="en-US" altLang="ko-KR" baseline="0" dirty="0"/>
              <a:t> read independently -&gt; hard to distinguish simple coverage loss (sequencing fail) and real </a:t>
            </a:r>
            <a:r>
              <a:rPr lang="en-US" altLang="ko-KR" baseline="0" dirty="0" err="1"/>
              <a:t>indel</a:t>
            </a:r>
            <a:r>
              <a:rPr lang="en-US" altLang="ko-KR" baseline="0" dirty="0"/>
              <a:t>, especially near ends of reads.</a:t>
            </a:r>
          </a:p>
          <a:p>
            <a:r>
              <a:rPr lang="en-US" altLang="ko-KR" baseline="0" dirty="0"/>
              <a:t>So initial mapping algorithm tend to prefer outputting SNPs rather than </a:t>
            </a:r>
            <a:r>
              <a:rPr lang="en-US" altLang="ko-KR" baseline="0" dirty="0" err="1"/>
              <a:t>indel</a:t>
            </a:r>
            <a:r>
              <a:rPr lang="en-US" altLang="ko-KR" baseline="0" dirty="0"/>
              <a:t> . (we say mismatches are cheaper than </a:t>
            </a:r>
            <a:r>
              <a:rPr lang="en-US" altLang="ko-KR" baseline="0" dirty="0" err="1"/>
              <a:t>indel</a:t>
            </a:r>
            <a:r>
              <a:rPr lang="en-US" altLang="ko-KR" baseline="0" dirty="0"/>
              <a:t>)</a:t>
            </a:r>
          </a:p>
          <a:p>
            <a:endParaRPr lang="en-US" altLang="ko-KR" baseline="0" dirty="0"/>
          </a:p>
          <a:p>
            <a:r>
              <a:rPr lang="en-US" altLang="ko-KR" baseline="0" dirty="0"/>
              <a:t>No official announcement why dropped out. but there were many guess that updated </a:t>
            </a:r>
            <a:r>
              <a:rPr lang="en-US" altLang="ko-KR" baseline="0" dirty="0" err="1"/>
              <a:t>haplotypecaller</a:t>
            </a:r>
            <a:r>
              <a:rPr lang="en-US" altLang="ko-KR" baseline="0" dirty="0"/>
              <a:t> can cover what local realignment did. </a:t>
            </a:r>
            <a:endParaRPr lang="ko-KR" altLang="en-US" dirty="0"/>
          </a:p>
        </p:txBody>
      </p:sp>
      <p:sp>
        <p:nvSpPr>
          <p:cNvPr id="4" name="슬라이드 번호 개체 틀 3"/>
          <p:cNvSpPr>
            <a:spLocks noGrp="1"/>
          </p:cNvSpPr>
          <p:nvPr>
            <p:ph type="sldNum" sz="quarter" idx="10"/>
          </p:nvPr>
        </p:nvSpPr>
        <p:spPr/>
        <p:txBody>
          <a:bodyPr/>
          <a:lstStyle/>
          <a:p>
            <a:fld id="{629AE9FF-6B4E-4614-B3BF-1685A7843021}" type="slidenum">
              <a:rPr lang="ko-KR" altLang="en-US" smtClean="0"/>
              <a:t>10</a:t>
            </a:fld>
            <a:endParaRPr lang="ko-KR" altLang="en-US"/>
          </a:p>
        </p:txBody>
      </p:sp>
    </p:spTree>
    <p:extLst>
      <p:ext uri="{BB962C8B-B14F-4D97-AF65-F5344CB8AC3E}">
        <p14:creationId xmlns:p14="http://schemas.microsoft.com/office/powerpoint/2010/main" val="44359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136017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91198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408569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37460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200980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289276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338410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278702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375204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345343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620DEC68-CD9B-4169-A87B-04AAE39E02B9}" type="datetimeFigureOut">
              <a:rPr lang="ko-KR" altLang="en-US" smtClean="0"/>
              <a:t>2021-09-29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112539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DEC68-CD9B-4169-A87B-04AAE39E02B9}" type="datetimeFigureOut">
              <a:rPr lang="ko-KR" altLang="en-US" smtClean="0"/>
              <a:t>2021-09-29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06A54-F027-45CB-8B40-AE515A0F0964}" type="slidenum">
              <a:rPr lang="ko-KR" altLang="en-US" smtClean="0"/>
              <a:t>‹#›</a:t>
            </a:fld>
            <a:endParaRPr lang="ko-KR" altLang="en-US"/>
          </a:p>
        </p:txBody>
      </p:sp>
    </p:spTree>
    <p:extLst>
      <p:ext uri="{BB962C8B-B14F-4D97-AF65-F5344CB8AC3E}">
        <p14:creationId xmlns:p14="http://schemas.microsoft.com/office/powerpoint/2010/main" val="98413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atk.broadinstitute.org/hc/en-us/articles/4405443524763--Tool-Documentation-Inde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atk.broadinstitute.org/hc/en-us/sections/360007226651-Best-Practices-Workfl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286136"/>
            <a:ext cx="9144000" cy="2387600"/>
          </a:xfrm>
        </p:spPr>
        <p:txBody>
          <a:bodyPr/>
          <a:lstStyle/>
          <a:p>
            <a:r>
              <a:rPr lang="en-US" altLang="ko-KR" dirty="0"/>
              <a:t>GATK</a:t>
            </a:r>
            <a:endParaRPr lang="ko-KR" altLang="en-US" dirty="0"/>
          </a:p>
        </p:txBody>
      </p:sp>
      <p:sp>
        <p:nvSpPr>
          <p:cNvPr id="3" name="부제목 2"/>
          <p:cNvSpPr>
            <a:spLocks noGrp="1"/>
          </p:cNvSpPr>
          <p:nvPr>
            <p:ph type="subTitle" idx="1"/>
          </p:nvPr>
        </p:nvSpPr>
        <p:spPr>
          <a:xfrm>
            <a:off x="1524000" y="4434551"/>
            <a:ext cx="9144000" cy="1655762"/>
          </a:xfrm>
        </p:spPr>
        <p:txBody>
          <a:bodyPr/>
          <a:lstStyle/>
          <a:p>
            <a:pPr algn="r"/>
            <a:r>
              <a:rPr lang="en-US" altLang="ko-KR" dirty="0"/>
              <a:t>21.09.29 </a:t>
            </a:r>
            <a:r>
              <a:rPr lang="en-US" altLang="ko-KR" dirty="0" err="1"/>
              <a:t>JunKi</a:t>
            </a:r>
            <a:r>
              <a:rPr lang="en-US" altLang="ko-KR" dirty="0"/>
              <a:t> Yoo</a:t>
            </a:r>
            <a:endParaRPr lang="ko-KR" altLang="en-US" dirty="0"/>
          </a:p>
        </p:txBody>
      </p:sp>
    </p:spTree>
    <p:extLst>
      <p:ext uri="{BB962C8B-B14F-4D97-AF65-F5344CB8AC3E}">
        <p14:creationId xmlns:p14="http://schemas.microsoft.com/office/powerpoint/2010/main" val="542342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2. Local Realignment </a:t>
            </a:r>
            <a:r>
              <a:rPr lang="en-US" altLang="ko-KR" sz="2000" dirty="0"/>
              <a:t>(Only in GATK v. 3)</a:t>
            </a:r>
            <a:endParaRPr lang="ko-KR" altLang="en-US" sz="2000" dirty="0"/>
          </a:p>
        </p:txBody>
      </p:sp>
      <p:pic>
        <p:nvPicPr>
          <p:cNvPr id="6" name="내용 개체 틀 5"/>
          <p:cNvPicPr>
            <a:picLocks noGrp="1" noChangeAspect="1"/>
          </p:cNvPicPr>
          <p:nvPr>
            <p:ph idx="1"/>
          </p:nvPr>
        </p:nvPicPr>
        <p:blipFill>
          <a:blip r:embed="rId3"/>
          <a:stretch>
            <a:fillRect/>
          </a:stretch>
        </p:blipFill>
        <p:spPr>
          <a:xfrm>
            <a:off x="838200" y="1934174"/>
            <a:ext cx="2543175" cy="4152900"/>
          </a:xfrm>
          <a:prstGeom prst="rect">
            <a:avLst/>
          </a:prstGeom>
        </p:spPr>
      </p:pic>
      <p:cxnSp>
        <p:nvCxnSpPr>
          <p:cNvPr id="8" name="직선 화살표 연결선 7"/>
          <p:cNvCxnSpPr/>
          <p:nvPr/>
        </p:nvCxnSpPr>
        <p:spPr>
          <a:xfrm flipV="1">
            <a:off x="2118049" y="2164702"/>
            <a:ext cx="2453952" cy="1306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1" y="1934174"/>
            <a:ext cx="7035282" cy="4708981"/>
          </a:xfrm>
          <a:prstGeom prst="rect">
            <a:avLst/>
          </a:prstGeom>
          <a:noFill/>
        </p:spPr>
        <p:txBody>
          <a:bodyPr wrap="square" rtlCol="0">
            <a:spAutoFit/>
          </a:bodyPr>
          <a:lstStyle/>
          <a:p>
            <a:r>
              <a:rPr lang="en-US" altLang="ko-KR" sz="2000" dirty="0"/>
              <a:t>Step after initial mapping in GATK v.3, but dropped out in GATK v. 4</a:t>
            </a:r>
          </a:p>
          <a:p>
            <a:endParaRPr lang="en-US" altLang="ko-KR" sz="2000" dirty="0"/>
          </a:p>
          <a:p>
            <a:endParaRPr lang="en-US" altLang="ko-KR" sz="2000" dirty="0"/>
          </a:p>
          <a:p>
            <a:r>
              <a:rPr lang="en-US" altLang="ko-KR" sz="2000" dirty="0"/>
              <a:t>Local realignment step refines </a:t>
            </a:r>
            <a:r>
              <a:rPr lang="en-US" altLang="ko-KR" sz="2000"/>
              <a:t>initial mapping (global alignment).</a:t>
            </a:r>
            <a:endParaRPr lang="en-US" altLang="ko-KR" sz="2000" dirty="0"/>
          </a:p>
          <a:p>
            <a:endParaRPr lang="en-US" altLang="ko-KR" sz="2000" dirty="0"/>
          </a:p>
          <a:p>
            <a:endParaRPr lang="en-US" altLang="ko-KR" sz="2000" dirty="0"/>
          </a:p>
          <a:p>
            <a:r>
              <a:rPr lang="en-US" altLang="ko-KR" sz="2000" dirty="0"/>
              <a:t>Initial mapping algorithms map each read </a:t>
            </a:r>
            <a:r>
              <a:rPr lang="en-US" altLang="ko-KR" sz="2000" b="1" dirty="0"/>
              <a:t>independently</a:t>
            </a:r>
            <a:r>
              <a:rPr lang="en-US" altLang="ko-KR" sz="2000" dirty="0"/>
              <a:t>, which can lead to </a:t>
            </a:r>
            <a:r>
              <a:rPr lang="en-US" altLang="ko-KR" sz="2000" b="1" dirty="0"/>
              <a:t>False negative </a:t>
            </a:r>
            <a:r>
              <a:rPr lang="en-US" altLang="ko-KR" sz="2000" b="1" dirty="0" err="1"/>
              <a:t>Indels</a:t>
            </a:r>
            <a:r>
              <a:rPr lang="en-US" altLang="ko-KR" sz="2000" dirty="0"/>
              <a:t>.</a:t>
            </a:r>
          </a:p>
          <a:p>
            <a:endParaRPr lang="en-US" altLang="ko-KR" sz="2000" dirty="0"/>
          </a:p>
          <a:p>
            <a:endParaRPr lang="en-US" altLang="ko-KR" sz="2000" dirty="0"/>
          </a:p>
          <a:p>
            <a:r>
              <a:rPr lang="en-US" altLang="ko-KR" sz="2000" dirty="0"/>
              <a:t>Other steps in pipeline may cover the dropout of this step.</a:t>
            </a:r>
          </a:p>
          <a:p>
            <a:endParaRPr lang="en-US" altLang="ko-KR" sz="2000" dirty="0"/>
          </a:p>
          <a:p>
            <a:r>
              <a:rPr lang="en-US" altLang="ko-KR" sz="2000" dirty="0"/>
              <a:t> </a:t>
            </a:r>
            <a:endParaRPr lang="ko-KR" altLang="en-US" sz="2000" dirty="0"/>
          </a:p>
        </p:txBody>
      </p:sp>
    </p:spTree>
    <p:extLst>
      <p:ext uri="{BB962C8B-B14F-4D97-AF65-F5344CB8AC3E}">
        <p14:creationId xmlns:p14="http://schemas.microsoft.com/office/powerpoint/2010/main" val="1365411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8F158B-6EE6-457A-8C70-CE2BB4A03792}"/>
              </a:ext>
            </a:extLst>
          </p:cNvPr>
          <p:cNvSpPr>
            <a:spLocks noGrp="1"/>
          </p:cNvSpPr>
          <p:nvPr>
            <p:ph type="title"/>
          </p:nvPr>
        </p:nvSpPr>
        <p:spPr>
          <a:xfrm>
            <a:off x="838200" y="0"/>
            <a:ext cx="10515600" cy="1325563"/>
          </a:xfrm>
        </p:spPr>
        <p:txBody>
          <a:bodyPr>
            <a:normAutofit/>
          </a:bodyPr>
          <a:lstStyle/>
          <a:p>
            <a:r>
              <a:rPr lang="en-US" altLang="ko-KR" sz="4000"/>
              <a:t>2-1 Local Realignment Algorithm</a:t>
            </a:r>
            <a:endParaRPr lang="ko-KR" altLang="en-US" sz="4000"/>
          </a:p>
        </p:txBody>
      </p:sp>
      <p:sp>
        <p:nvSpPr>
          <p:cNvPr id="6" name="내용 개체 틀 5">
            <a:extLst>
              <a:ext uri="{FF2B5EF4-FFF2-40B4-BE49-F238E27FC236}">
                <a16:creationId xmlns:a16="http://schemas.microsoft.com/office/drawing/2014/main" id="{41269942-D577-48BE-92E0-5F5B43F02E52}"/>
              </a:ext>
            </a:extLst>
          </p:cNvPr>
          <p:cNvSpPr>
            <a:spLocks noGrp="1"/>
          </p:cNvSpPr>
          <p:nvPr>
            <p:ph idx="1"/>
          </p:nvPr>
        </p:nvSpPr>
        <p:spPr/>
        <p:txBody>
          <a:bodyPr/>
          <a:lstStyle/>
          <a:p>
            <a:pPr marL="0" indent="0">
              <a:buNone/>
            </a:pPr>
            <a:r>
              <a:rPr lang="en-US" altLang="ko-KR"/>
              <a:t>How do we identify where realignment is needed?</a:t>
            </a:r>
          </a:p>
          <a:p>
            <a:endParaRPr lang="en-US" altLang="ko-KR"/>
          </a:p>
          <a:p>
            <a:r>
              <a:rPr lang="en-US" altLang="ko-KR" sz="2000"/>
              <a:t>Known sites (e.g. dbSNP, 1000 Genomes)</a:t>
            </a:r>
          </a:p>
          <a:p>
            <a:endParaRPr lang="en-US" altLang="ko-KR" sz="2000"/>
          </a:p>
          <a:p>
            <a:r>
              <a:rPr lang="en-US" altLang="ko-KR" sz="2000"/>
              <a:t>Indels seen in original alignments (Double checking)</a:t>
            </a:r>
          </a:p>
          <a:p>
            <a:endParaRPr lang="en-US" altLang="ko-KR" sz="2000"/>
          </a:p>
          <a:p>
            <a:r>
              <a:rPr lang="en-US" altLang="ko-KR" sz="2000"/>
              <a:t>Sites where evidence suggests a hidden indel (Entropy calculation identifies </a:t>
            </a:r>
            <a:r>
              <a:rPr lang="en-US" altLang="ko-KR" sz="2000" b="1"/>
              <a:t>‘messy areas’</a:t>
            </a:r>
            <a:r>
              <a:rPr lang="en-US" altLang="ko-KR" sz="2000"/>
              <a:t>)</a:t>
            </a:r>
          </a:p>
          <a:p>
            <a:pPr marL="0" indent="0">
              <a:buNone/>
            </a:pPr>
            <a:r>
              <a:rPr lang="en-US" altLang="ko-KR"/>
              <a:t> </a:t>
            </a:r>
            <a:endParaRPr lang="ko-KR" altLang="en-US"/>
          </a:p>
        </p:txBody>
      </p:sp>
    </p:spTree>
    <p:extLst>
      <p:ext uri="{BB962C8B-B14F-4D97-AF65-F5344CB8AC3E}">
        <p14:creationId xmlns:p14="http://schemas.microsoft.com/office/powerpoint/2010/main" val="2451922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8F158B-6EE6-457A-8C70-CE2BB4A03792}"/>
              </a:ext>
            </a:extLst>
          </p:cNvPr>
          <p:cNvSpPr>
            <a:spLocks noGrp="1"/>
          </p:cNvSpPr>
          <p:nvPr>
            <p:ph type="title"/>
          </p:nvPr>
        </p:nvSpPr>
        <p:spPr>
          <a:xfrm>
            <a:off x="838200" y="0"/>
            <a:ext cx="10515600" cy="1325563"/>
          </a:xfrm>
        </p:spPr>
        <p:txBody>
          <a:bodyPr>
            <a:normAutofit/>
          </a:bodyPr>
          <a:lstStyle/>
          <a:p>
            <a:r>
              <a:rPr lang="en-US" altLang="ko-KR" sz="4000"/>
              <a:t>2-1 Local Realignment Algorithm</a:t>
            </a:r>
            <a:endParaRPr lang="ko-KR" altLang="en-US" sz="4000"/>
          </a:p>
        </p:txBody>
      </p:sp>
      <p:pic>
        <p:nvPicPr>
          <p:cNvPr id="4" name="내용 개체 틀 3">
            <a:extLst>
              <a:ext uri="{FF2B5EF4-FFF2-40B4-BE49-F238E27FC236}">
                <a16:creationId xmlns:a16="http://schemas.microsoft.com/office/drawing/2014/main" id="{C3D20F23-A9FB-40A2-8976-E64508167D66}"/>
              </a:ext>
            </a:extLst>
          </p:cNvPr>
          <p:cNvPicPr>
            <a:picLocks noGrp="1" noChangeAspect="1"/>
          </p:cNvPicPr>
          <p:nvPr>
            <p:ph idx="1"/>
          </p:nvPr>
        </p:nvPicPr>
        <p:blipFill>
          <a:blip r:embed="rId2"/>
          <a:stretch>
            <a:fillRect/>
          </a:stretch>
        </p:blipFill>
        <p:spPr>
          <a:xfrm>
            <a:off x="838200" y="2393030"/>
            <a:ext cx="7620000" cy="1910528"/>
          </a:xfrm>
          <a:prstGeom prst="rect">
            <a:avLst/>
          </a:prstGeom>
        </p:spPr>
      </p:pic>
      <p:sp>
        <p:nvSpPr>
          <p:cNvPr id="5" name="TextBox 4">
            <a:extLst>
              <a:ext uri="{FF2B5EF4-FFF2-40B4-BE49-F238E27FC236}">
                <a16:creationId xmlns:a16="http://schemas.microsoft.com/office/drawing/2014/main" id="{77811ADF-6977-4792-9E03-A7BE8EF697F3}"/>
              </a:ext>
            </a:extLst>
          </p:cNvPr>
          <p:cNvSpPr txBox="1"/>
          <p:nvPr/>
        </p:nvSpPr>
        <p:spPr>
          <a:xfrm>
            <a:off x="1123950" y="1371600"/>
            <a:ext cx="8512419" cy="5016758"/>
          </a:xfrm>
          <a:prstGeom prst="rect">
            <a:avLst/>
          </a:prstGeom>
          <a:noFill/>
        </p:spPr>
        <p:txBody>
          <a:bodyPr wrap="square" rtlCol="0">
            <a:spAutoFit/>
          </a:bodyPr>
          <a:lstStyle/>
          <a:p>
            <a:pPr marL="457200" indent="-457200">
              <a:buAutoNum type="arabicPeriod"/>
            </a:pPr>
            <a:r>
              <a:rPr lang="en-US" altLang="ko-KR" sz="2000" dirty="0"/>
              <a:t>Find the </a:t>
            </a:r>
            <a:r>
              <a:rPr lang="en-US" altLang="ko-KR" sz="2000" b="1" dirty="0"/>
              <a:t>best alternate sequence </a:t>
            </a:r>
            <a:r>
              <a:rPr lang="en-US" altLang="ko-KR" sz="2000" dirty="0"/>
              <a:t>that, together with the reference genome, best fits the </a:t>
            </a:r>
            <a:r>
              <a:rPr lang="en-US" altLang="ko-KR" sz="2000" b="1" dirty="0"/>
              <a:t>reads in a pile</a:t>
            </a:r>
            <a:r>
              <a:rPr lang="en-US" altLang="ko-KR" sz="2000" dirty="0"/>
              <a:t>. (= consider reads together) </a:t>
            </a:r>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endParaRPr lang="en-US" altLang="ko-KR" sz="2000" dirty="0"/>
          </a:p>
          <a:p>
            <a:pPr marL="457200" indent="-457200">
              <a:buAutoNum type="arabicPeriod"/>
            </a:pPr>
            <a:r>
              <a:rPr lang="en-US" altLang="ko-KR" sz="2000" dirty="0"/>
              <a:t>Score for alternate sequence: Total sum of quality scores of mismatching bases</a:t>
            </a:r>
          </a:p>
          <a:p>
            <a:pPr marL="457200" indent="-457200">
              <a:buAutoNum type="arabicPeriod"/>
            </a:pPr>
            <a:endParaRPr lang="en-US" altLang="ko-KR" sz="2000" dirty="0"/>
          </a:p>
          <a:p>
            <a:pPr marL="457200" indent="-457200">
              <a:buAutoNum type="arabicPeriod"/>
            </a:pPr>
            <a:r>
              <a:rPr lang="en-US" altLang="ko-KR" sz="2000" dirty="0"/>
              <a:t>If alternate sequence is sufficiently better than the original alignment -&gt; accept the alternate one.</a:t>
            </a:r>
            <a:endParaRPr lang="ko-KR" altLang="en-US" sz="2000" dirty="0"/>
          </a:p>
        </p:txBody>
      </p:sp>
    </p:spTree>
    <p:extLst>
      <p:ext uri="{BB962C8B-B14F-4D97-AF65-F5344CB8AC3E}">
        <p14:creationId xmlns:p14="http://schemas.microsoft.com/office/powerpoint/2010/main" val="122621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3. Base Quality Score Recalibration (BQSR)</a:t>
            </a:r>
            <a:endParaRPr lang="ko-KR" altLang="en-US" sz="2000" dirty="0"/>
          </a:p>
        </p:txBody>
      </p:sp>
      <p:pic>
        <p:nvPicPr>
          <p:cNvPr id="6" name="내용 개체 틀 5"/>
          <p:cNvPicPr>
            <a:picLocks noGrp="1" noChangeAspect="1"/>
          </p:cNvPicPr>
          <p:nvPr>
            <p:ph idx="1"/>
          </p:nvPr>
        </p:nvPicPr>
        <p:blipFill>
          <a:blip r:embed="rId3"/>
          <a:stretch>
            <a:fillRect/>
          </a:stretch>
        </p:blipFill>
        <p:spPr>
          <a:xfrm>
            <a:off x="838200" y="1934174"/>
            <a:ext cx="2543175" cy="4152900"/>
          </a:xfrm>
          <a:prstGeom prst="rect">
            <a:avLst/>
          </a:prstGeom>
        </p:spPr>
      </p:pic>
      <p:sp>
        <p:nvSpPr>
          <p:cNvPr id="10" name="TextBox 9"/>
          <p:cNvSpPr txBox="1"/>
          <p:nvPr/>
        </p:nvSpPr>
        <p:spPr>
          <a:xfrm>
            <a:off x="4572001" y="1934174"/>
            <a:ext cx="7035282" cy="2554545"/>
          </a:xfrm>
          <a:prstGeom prst="rect">
            <a:avLst/>
          </a:prstGeom>
          <a:noFill/>
        </p:spPr>
        <p:txBody>
          <a:bodyPr wrap="square" rtlCol="0">
            <a:spAutoFit/>
          </a:bodyPr>
          <a:lstStyle/>
          <a:p>
            <a:r>
              <a:rPr lang="en-US" altLang="ko-KR" sz="2000" dirty="0"/>
              <a:t>After removing duplicate reads (=non-informative reads) </a:t>
            </a:r>
          </a:p>
          <a:p>
            <a:endParaRPr lang="en-US" altLang="ko-KR" sz="2000" dirty="0"/>
          </a:p>
          <a:p>
            <a:r>
              <a:rPr lang="en-US" altLang="ko-KR" sz="2000" b="1" dirty="0"/>
              <a:t>Base quality scores </a:t>
            </a:r>
            <a:r>
              <a:rPr lang="en-US" altLang="ko-KR" sz="2000" dirty="0"/>
              <a:t>from FASTQ file are </a:t>
            </a:r>
            <a:r>
              <a:rPr lang="en-US" altLang="ko-KR" sz="2000" b="1" dirty="0"/>
              <a:t>recalculated</a:t>
            </a:r>
            <a:r>
              <a:rPr lang="en-US" altLang="ko-KR" sz="2000" dirty="0"/>
              <a:t>.</a:t>
            </a:r>
          </a:p>
          <a:p>
            <a:endParaRPr lang="en-US" altLang="ko-KR" sz="2000" dirty="0"/>
          </a:p>
          <a:p>
            <a:r>
              <a:rPr lang="en-US" altLang="ko-KR" sz="2000" dirty="0"/>
              <a:t>Machine-learning based calculation, considering already </a:t>
            </a:r>
            <a:r>
              <a:rPr lang="en-US" altLang="ko-KR" sz="2000" b="1" u="sng" dirty="0"/>
              <a:t>known variants </a:t>
            </a:r>
            <a:r>
              <a:rPr lang="en-US" altLang="ko-KR" sz="2000" dirty="0"/>
              <a:t>&amp; </a:t>
            </a:r>
            <a:r>
              <a:rPr lang="en-US" altLang="ko-KR" sz="2000" b="1" dirty="0"/>
              <a:t>adjacent bases </a:t>
            </a:r>
          </a:p>
          <a:p>
            <a:endParaRPr lang="en-US" altLang="ko-KR" sz="2000" dirty="0"/>
          </a:p>
          <a:p>
            <a:r>
              <a:rPr lang="en-US" altLang="ko-KR" sz="2000" dirty="0"/>
              <a:t> </a:t>
            </a:r>
            <a:endParaRPr lang="ko-KR" altLang="en-US" sz="2000" dirty="0"/>
          </a:p>
        </p:txBody>
      </p:sp>
      <p:sp>
        <p:nvSpPr>
          <p:cNvPr id="3" name="직사각형 2"/>
          <p:cNvSpPr/>
          <p:nvPr/>
        </p:nvSpPr>
        <p:spPr>
          <a:xfrm>
            <a:off x="1203158" y="4572000"/>
            <a:ext cx="1732547" cy="587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p:cNvCxnSpPr/>
          <p:nvPr/>
        </p:nvCxnSpPr>
        <p:spPr>
          <a:xfrm flipH="1">
            <a:off x="5380522" y="3773103"/>
            <a:ext cx="9625" cy="9914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1" y="4764505"/>
            <a:ext cx="3705725" cy="369332"/>
          </a:xfrm>
          <a:prstGeom prst="rect">
            <a:avLst/>
          </a:prstGeom>
          <a:noFill/>
        </p:spPr>
        <p:txBody>
          <a:bodyPr wrap="square" rtlCol="0">
            <a:spAutoFit/>
          </a:bodyPr>
          <a:lstStyle/>
          <a:p>
            <a:r>
              <a:rPr lang="en-US" altLang="ko-KR" dirty="0"/>
              <a:t>External data (ex. </a:t>
            </a:r>
            <a:r>
              <a:rPr lang="en-US" altLang="ko-KR" dirty="0" err="1"/>
              <a:t>dbsnp</a:t>
            </a:r>
            <a:r>
              <a:rPr lang="en-US" altLang="ko-KR" dirty="0"/>
              <a:t> </a:t>
            </a:r>
            <a:r>
              <a:rPr lang="en-US" altLang="ko-KR" dirty="0" err="1"/>
              <a:t>vcf</a:t>
            </a:r>
            <a:r>
              <a:rPr lang="en-US" altLang="ko-KR" dirty="0"/>
              <a:t> file)</a:t>
            </a:r>
            <a:endParaRPr lang="ko-KR" altLang="en-US" dirty="0"/>
          </a:p>
        </p:txBody>
      </p:sp>
      <p:pic>
        <p:nvPicPr>
          <p:cNvPr id="11" name="그림 10"/>
          <p:cNvPicPr>
            <a:picLocks noChangeAspect="1"/>
          </p:cNvPicPr>
          <p:nvPr/>
        </p:nvPicPr>
        <p:blipFill>
          <a:blip r:embed="rId4"/>
          <a:stretch>
            <a:fillRect/>
          </a:stretch>
        </p:blipFill>
        <p:spPr>
          <a:xfrm>
            <a:off x="4629752" y="5409623"/>
            <a:ext cx="5359575" cy="980747"/>
          </a:xfrm>
          <a:prstGeom prst="rect">
            <a:avLst/>
          </a:prstGeom>
        </p:spPr>
      </p:pic>
    </p:spTree>
    <p:extLst>
      <p:ext uri="{BB962C8B-B14F-4D97-AF65-F5344CB8AC3E}">
        <p14:creationId xmlns:p14="http://schemas.microsoft.com/office/powerpoint/2010/main" val="296947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4. SNP &amp; </a:t>
            </a:r>
            <a:r>
              <a:rPr lang="en-US" altLang="ko-KR" sz="4000" dirty="0" err="1"/>
              <a:t>Indel</a:t>
            </a:r>
            <a:r>
              <a:rPr lang="en-US" altLang="ko-KR" sz="4000" dirty="0"/>
              <a:t> discovery (calling)</a:t>
            </a:r>
            <a:endParaRPr lang="ko-KR" altLang="en-US" sz="2000" dirty="0"/>
          </a:p>
        </p:txBody>
      </p:sp>
      <p:sp>
        <p:nvSpPr>
          <p:cNvPr id="10" name="TextBox 9"/>
          <p:cNvSpPr txBox="1"/>
          <p:nvPr/>
        </p:nvSpPr>
        <p:spPr>
          <a:xfrm>
            <a:off x="4568775" y="1934174"/>
            <a:ext cx="7035282" cy="1631216"/>
          </a:xfrm>
          <a:prstGeom prst="rect">
            <a:avLst/>
          </a:prstGeom>
          <a:noFill/>
        </p:spPr>
        <p:txBody>
          <a:bodyPr wrap="square" rtlCol="0">
            <a:spAutoFit/>
          </a:bodyPr>
          <a:lstStyle/>
          <a:p>
            <a:r>
              <a:rPr lang="en-US" altLang="ko-KR" sz="2000" dirty="0"/>
              <a:t>Making Summarized variant file using </a:t>
            </a:r>
            <a:r>
              <a:rPr lang="en-US" altLang="ko-KR" sz="2000" b="1" dirty="0" err="1"/>
              <a:t>HaplotypeCaller</a:t>
            </a:r>
            <a:endParaRPr lang="en-US" altLang="ko-KR" sz="2000" b="1" dirty="0"/>
          </a:p>
          <a:p>
            <a:endParaRPr lang="en-US" altLang="ko-KR" sz="2000" dirty="0"/>
          </a:p>
          <a:p>
            <a:r>
              <a:rPr lang="en-US" altLang="ko-KR" sz="2000" dirty="0"/>
              <a:t>Output file is </a:t>
            </a:r>
            <a:r>
              <a:rPr lang="en-US" altLang="ko-KR" sz="2000" b="1" dirty="0"/>
              <a:t>VCF format </a:t>
            </a:r>
          </a:p>
          <a:p>
            <a:endParaRPr lang="en-US" altLang="ko-KR" sz="2000" dirty="0"/>
          </a:p>
          <a:p>
            <a:r>
              <a:rPr lang="en-US" altLang="ko-KR" sz="2000" dirty="0"/>
              <a:t> </a:t>
            </a:r>
            <a:endParaRPr lang="ko-KR" altLang="en-US" sz="2000" dirty="0"/>
          </a:p>
        </p:txBody>
      </p:sp>
      <p:pic>
        <p:nvPicPr>
          <p:cNvPr id="5" name="그림 4"/>
          <p:cNvPicPr>
            <a:picLocks noChangeAspect="1"/>
          </p:cNvPicPr>
          <p:nvPr/>
        </p:nvPicPr>
        <p:blipFill>
          <a:blip r:embed="rId3"/>
          <a:stretch>
            <a:fillRect/>
          </a:stretch>
        </p:blipFill>
        <p:spPr>
          <a:xfrm>
            <a:off x="756866" y="1934174"/>
            <a:ext cx="2800350" cy="3324225"/>
          </a:xfrm>
          <a:prstGeom prst="rect">
            <a:avLst/>
          </a:prstGeom>
        </p:spPr>
      </p:pic>
      <p:sp>
        <p:nvSpPr>
          <p:cNvPr id="8" name="직사각형 7"/>
          <p:cNvSpPr/>
          <p:nvPr/>
        </p:nvSpPr>
        <p:spPr>
          <a:xfrm>
            <a:off x="875229" y="3807724"/>
            <a:ext cx="2563623" cy="587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stretch>
            <a:fillRect/>
          </a:stretch>
        </p:blipFill>
        <p:spPr>
          <a:xfrm>
            <a:off x="3622957" y="3429000"/>
            <a:ext cx="8569043" cy="3019567"/>
          </a:xfrm>
          <a:prstGeom prst="rect">
            <a:avLst/>
          </a:prstGeom>
        </p:spPr>
      </p:pic>
    </p:spTree>
    <p:extLst>
      <p:ext uri="{BB962C8B-B14F-4D97-AF65-F5344CB8AC3E}">
        <p14:creationId xmlns:p14="http://schemas.microsoft.com/office/powerpoint/2010/main" val="36034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lstStyle/>
          <a:p>
            <a:r>
              <a:rPr lang="en-US" altLang="ko-KR" dirty="0"/>
              <a:t>4-1. </a:t>
            </a:r>
            <a:r>
              <a:rPr lang="en-US" altLang="ko-KR" dirty="0" err="1"/>
              <a:t>HaplotypeCaller</a:t>
            </a:r>
            <a:r>
              <a:rPr lang="en-US" altLang="ko-KR" dirty="0"/>
              <a:t> Algorithm</a:t>
            </a:r>
            <a:endParaRPr lang="ko-KR" altLang="en-US" dirty="0"/>
          </a:p>
        </p:txBody>
      </p:sp>
      <p:pic>
        <p:nvPicPr>
          <p:cNvPr id="4" name="그림 3"/>
          <p:cNvPicPr>
            <a:picLocks noChangeAspect="1"/>
          </p:cNvPicPr>
          <p:nvPr/>
        </p:nvPicPr>
        <p:blipFill>
          <a:blip r:embed="rId3"/>
          <a:stretch>
            <a:fillRect/>
          </a:stretch>
        </p:blipFill>
        <p:spPr>
          <a:xfrm>
            <a:off x="587943" y="1763177"/>
            <a:ext cx="7058025" cy="4448175"/>
          </a:xfrm>
          <a:prstGeom prst="rect">
            <a:avLst/>
          </a:prstGeom>
        </p:spPr>
      </p:pic>
      <p:sp>
        <p:nvSpPr>
          <p:cNvPr id="5" name="TextBox 4"/>
          <p:cNvSpPr txBox="1"/>
          <p:nvPr/>
        </p:nvSpPr>
        <p:spPr>
          <a:xfrm>
            <a:off x="7896225" y="1878680"/>
            <a:ext cx="4173855" cy="6063198"/>
          </a:xfrm>
          <a:prstGeom prst="rect">
            <a:avLst/>
          </a:prstGeom>
          <a:noFill/>
        </p:spPr>
        <p:txBody>
          <a:bodyPr wrap="square" rtlCol="0">
            <a:spAutoFit/>
          </a:bodyPr>
          <a:lstStyle/>
          <a:p>
            <a:r>
              <a:rPr lang="en-US" altLang="ko-KR" sz="2400" dirty="0"/>
              <a:t>1. Identify Active Regions</a:t>
            </a:r>
          </a:p>
          <a:p>
            <a:endParaRPr lang="en-US" altLang="ko-KR" dirty="0"/>
          </a:p>
          <a:p>
            <a:r>
              <a:rPr lang="en-US" altLang="ko-KR" dirty="0"/>
              <a:t>Active Regions are Regions of genome that </a:t>
            </a:r>
            <a:r>
              <a:rPr lang="en-US" altLang="ko-KR" b="1" dirty="0"/>
              <a:t>vary significantly from the reference</a:t>
            </a:r>
            <a:r>
              <a:rPr lang="en-US" altLang="ko-KR" dirty="0"/>
              <a:t>. </a:t>
            </a:r>
          </a:p>
          <a:p>
            <a:endParaRPr lang="en-US" altLang="ko-KR" sz="2000" dirty="0"/>
          </a:p>
          <a:p>
            <a:endParaRPr lang="en-US" altLang="ko-KR" sz="2000" dirty="0"/>
          </a:p>
          <a:p>
            <a:endParaRPr lang="en-US" altLang="ko-KR" sz="2000" dirty="0"/>
          </a:p>
          <a:p>
            <a:r>
              <a:rPr lang="en-US" altLang="ko-KR" sz="2400" dirty="0"/>
              <a:t>2. re-assembling reads</a:t>
            </a:r>
          </a:p>
          <a:p>
            <a:endParaRPr lang="en-US" altLang="ko-KR" dirty="0"/>
          </a:p>
          <a:p>
            <a:r>
              <a:rPr lang="en-US" altLang="ko-KR" dirty="0"/>
              <a:t>Re-assembling reads into candidate haplotypes using de-</a:t>
            </a:r>
            <a:r>
              <a:rPr lang="en-US" altLang="ko-KR" dirty="0" err="1"/>
              <a:t>Bruijin</a:t>
            </a:r>
            <a:r>
              <a:rPr lang="en-US" altLang="ko-KR" dirty="0"/>
              <a:t>-like graphs.</a:t>
            </a:r>
          </a:p>
          <a:p>
            <a:endParaRPr lang="en-US" altLang="ko-KR" dirty="0"/>
          </a:p>
          <a:p>
            <a:r>
              <a:rPr lang="en-US" altLang="ko-KR" dirty="0"/>
              <a:t>   </a:t>
            </a:r>
          </a:p>
          <a:p>
            <a:r>
              <a:rPr lang="en-US" altLang="ko-KR" dirty="0"/>
              <a:t> </a:t>
            </a:r>
          </a:p>
          <a:p>
            <a:endParaRPr lang="en-US" altLang="ko-KR" dirty="0"/>
          </a:p>
          <a:p>
            <a:endParaRPr lang="en-US" altLang="ko-KR" dirty="0"/>
          </a:p>
          <a:p>
            <a:endParaRPr lang="en-US" altLang="ko-KR" dirty="0"/>
          </a:p>
          <a:p>
            <a:endParaRPr lang="en-US" altLang="ko-KR" sz="1400" dirty="0"/>
          </a:p>
          <a:p>
            <a:endParaRPr lang="ko-KR" altLang="en-US" sz="1400" dirty="0"/>
          </a:p>
        </p:txBody>
      </p:sp>
    </p:spTree>
    <p:extLst>
      <p:ext uri="{BB962C8B-B14F-4D97-AF65-F5344CB8AC3E}">
        <p14:creationId xmlns:p14="http://schemas.microsoft.com/office/powerpoint/2010/main" val="830358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lstStyle/>
          <a:p>
            <a:r>
              <a:rPr lang="en-US" altLang="ko-KR" dirty="0"/>
              <a:t>4-1. </a:t>
            </a:r>
            <a:r>
              <a:rPr lang="en-US" altLang="ko-KR" dirty="0" err="1"/>
              <a:t>HaplotypeCaller</a:t>
            </a:r>
            <a:r>
              <a:rPr lang="en-US" altLang="ko-KR" dirty="0"/>
              <a:t> Algorithm</a:t>
            </a:r>
            <a:endParaRPr lang="ko-KR" altLang="en-US" dirty="0"/>
          </a:p>
        </p:txBody>
      </p:sp>
      <p:pic>
        <p:nvPicPr>
          <p:cNvPr id="4" name="그림 3"/>
          <p:cNvPicPr>
            <a:picLocks noChangeAspect="1"/>
          </p:cNvPicPr>
          <p:nvPr/>
        </p:nvPicPr>
        <p:blipFill>
          <a:blip r:embed="rId3"/>
          <a:stretch>
            <a:fillRect/>
          </a:stretch>
        </p:blipFill>
        <p:spPr>
          <a:xfrm>
            <a:off x="587943" y="1763177"/>
            <a:ext cx="7058025" cy="4448175"/>
          </a:xfrm>
          <a:prstGeom prst="rect">
            <a:avLst/>
          </a:prstGeom>
        </p:spPr>
      </p:pic>
      <p:sp>
        <p:nvSpPr>
          <p:cNvPr id="5" name="TextBox 4"/>
          <p:cNvSpPr txBox="1"/>
          <p:nvPr/>
        </p:nvSpPr>
        <p:spPr>
          <a:xfrm>
            <a:off x="7896225" y="1878680"/>
            <a:ext cx="4173855" cy="6032421"/>
          </a:xfrm>
          <a:prstGeom prst="rect">
            <a:avLst/>
          </a:prstGeom>
          <a:noFill/>
        </p:spPr>
        <p:txBody>
          <a:bodyPr wrap="square" rtlCol="0">
            <a:spAutoFit/>
          </a:bodyPr>
          <a:lstStyle/>
          <a:p>
            <a:r>
              <a:rPr lang="en-US" altLang="ko-KR" sz="2400" dirty="0"/>
              <a:t>3. Pair-HMM</a:t>
            </a:r>
            <a:endParaRPr lang="en-US" altLang="ko-KR" dirty="0"/>
          </a:p>
          <a:p>
            <a:endParaRPr lang="en-US" altLang="ko-KR" sz="2000" dirty="0"/>
          </a:p>
          <a:p>
            <a:r>
              <a:rPr lang="en-US" altLang="ko-KR" sz="2000" dirty="0"/>
              <a:t>Using state transition probabilities derived from the read base qualities</a:t>
            </a:r>
          </a:p>
          <a:p>
            <a:endParaRPr lang="en-US" altLang="ko-KR" sz="2000" dirty="0"/>
          </a:p>
          <a:p>
            <a:endParaRPr lang="en-US" altLang="ko-KR" sz="2000" dirty="0"/>
          </a:p>
          <a:p>
            <a:r>
              <a:rPr lang="en-US" altLang="ko-KR" sz="2400" dirty="0"/>
              <a:t>4. Genotype Assignment</a:t>
            </a:r>
          </a:p>
          <a:p>
            <a:endParaRPr lang="en-US" altLang="ko-KR" sz="2000" dirty="0"/>
          </a:p>
          <a:p>
            <a:r>
              <a:rPr lang="en-US" altLang="ko-KR" sz="2000" b="1" dirty="0"/>
              <a:t>Calling raw variants </a:t>
            </a:r>
            <a:r>
              <a:rPr lang="en-US" altLang="ko-KR" sz="2000" dirty="0"/>
              <a:t>for each sample by applying read-haplotype likelihood to Bayesian model </a:t>
            </a:r>
            <a:endParaRPr lang="en-US" altLang="ko-KR" dirty="0"/>
          </a:p>
          <a:p>
            <a:r>
              <a:rPr lang="en-US" altLang="ko-KR" dirty="0"/>
              <a:t>   </a:t>
            </a:r>
          </a:p>
          <a:p>
            <a:r>
              <a:rPr lang="en-US" altLang="ko-KR" dirty="0"/>
              <a:t> </a:t>
            </a:r>
          </a:p>
          <a:p>
            <a:endParaRPr lang="en-US" altLang="ko-KR" dirty="0"/>
          </a:p>
          <a:p>
            <a:endParaRPr lang="en-US" altLang="ko-KR" dirty="0"/>
          </a:p>
          <a:p>
            <a:endParaRPr lang="en-US" altLang="ko-KR" dirty="0"/>
          </a:p>
          <a:p>
            <a:endParaRPr lang="en-US" altLang="ko-KR" sz="1400" dirty="0"/>
          </a:p>
          <a:p>
            <a:endParaRPr lang="ko-KR" altLang="en-US" sz="1400" dirty="0"/>
          </a:p>
        </p:txBody>
      </p:sp>
    </p:spTree>
    <p:extLst>
      <p:ext uri="{BB962C8B-B14F-4D97-AF65-F5344CB8AC3E}">
        <p14:creationId xmlns:p14="http://schemas.microsoft.com/office/powerpoint/2010/main" val="2478765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2661315" y="1230450"/>
            <a:ext cx="7051718" cy="4550729"/>
          </a:xfrm>
          <a:prstGeom prst="rect">
            <a:avLst/>
          </a:prstGeom>
        </p:spPr>
      </p:pic>
    </p:spTree>
    <p:extLst>
      <p:ext uri="{BB962C8B-B14F-4D97-AF65-F5344CB8AC3E}">
        <p14:creationId xmlns:p14="http://schemas.microsoft.com/office/powerpoint/2010/main" val="2770115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5. Variant Quality Score Recalibration (VQSR)  </a:t>
            </a:r>
            <a:endParaRPr lang="ko-KR" altLang="en-US" sz="2000" dirty="0"/>
          </a:p>
        </p:txBody>
      </p:sp>
      <p:sp>
        <p:nvSpPr>
          <p:cNvPr id="10" name="TextBox 9"/>
          <p:cNvSpPr txBox="1"/>
          <p:nvPr/>
        </p:nvSpPr>
        <p:spPr>
          <a:xfrm>
            <a:off x="4572001" y="1934174"/>
            <a:ext cx="7035282" cy="3477875"/>
          </a:xfrm>
          <a:prstGeom prst="rect">
            <a:avLst/>
          </a:prstGeom>
          <a:noFill/>
        </p:spPr>
        <p:txBody>
          <a:bodyPr wrap="square" rtlCol="0">
            <a:spAutoFit/>
          </a:bodyPr>
          <a:lstStyle/>
          <a:p>
            <a:r>
              <a:rPr lang="en-US" altLang="ko-KR" sz="2000" dirty="0"/>
              <a:t>Refining </a:t>
            </a:r>
            <a:r>
              <a:rPr lang="en-US" altLang="ko-KR" sz="2000" dirty="0" err="1"/>
              <a:t>callset</a:t>
            </a:r>
            <a:r>
              <a:rPr lang="en-US" altLang="ko-KR" sz="2000" dirty="0"/>
              <a:t> (Filtering variant calls)</a:t>
            </a:r>
          </a:p>
          <a:p>
            <a:endParaRPr lang="en-US" altLang="ko-KR" sz="2000" dirty="0"/>
          </a:p>
          <a:p>
            <a:r>
              <a:rPr lang="en-US" altLang="ko-KR" sz="2000" dirty="0"/>
              <a:t>Uses </a:t>
            </a:r>
            <a:r>
              <a:rPr lang="en-US" altLang="ko-KR" sz="2000" b="1" dirty="0"/>
              <a:t>External data</a:t>
            </a:r>
          </a:p>
          <a:p>
            <a:endParaRPr lang="en-US" altLang="ko-KR" sz="2000" dirty="0"/>
          </a:p>
          <a:p>
            <a:r>
              <a:rPr lang="en-US" altLang="ko-KR" sz="2000" dirty="0"/>
              <a:t>Technical covariates, Known sites of variation, Known individual genotypes, Linkage disequilibrium, Population </a:t>
            </a:r>
            <a:r>
              <a:rPr lang="en-US" altLang="ko-KR" sz="2000"/>
              <a:t>structure </a:t>
            </a:r>
          </a:p>
          <a:p>
            <a:endParaRPr lang="en-US" altLang="ko-KR" sz="2000"/>
          </a:p>
          <a:p>
            <a:r>
              <a:rPr lang="en-US" altLang="ko-KR" sz="2000"/>
              <a:t>Employs bayes Gaussian Mixture Model</a:t>
            </a:r>
            <a:endParaRPr lang="en-US" altLang="ko-KR" sz="2000" dirty="0"/>
          </a:p>
          <a:p>
            <a:endParaRPr lang="en-US" altLang="ko-KR" sz="2000" dirty="0"/>
          </a:p>
          <a:p>
            <a:endParaRPr lang="ko-KR" altLang="en-US" sz="2000" dirty="0"/>
          </a:p>
        </p:txBody>
      </p:sp>
      <p:pic>
        <p:nvPicPr>
          <p:cNvPr id="3" name="그림 2"/>
          <p:cNvPicPr>
            <a:picLocks noChangeAspect="1"/>
          </p:cNvPicPr>
          <p:nvPr/>
        </p:nvPicPr>
        <p:blipFill>
          <a:blip r:embed="rId3"/>
          <a:stretch>
            <a:fillRect/>
          </a:stretch>
        </p:blipFill>
        <p:spPr>
          <a:xfrm>
            <a:off x="1138137" y="1859130"/>
            <a:ext cx="2581275" cy="4391025"/>
          </a:xfrm>
          <a:prstGeom prst="rect">
            <a:avLst/>
          </a:prstGeom>
        </p:spPr>
      </p:pic>
      <p:sp>
        <p:nvSpPr>
          <p:cNvPr id="4" name="직사각형 3"/>
          <p:cNvSpPr/>
          <p:nvPr/>
        </p:nvSpPr>
        <p:spPr>
          <a:xfrm>
            <a:off x="1422934" y="2800952"/>
            <a:ext cx="2011680" cy="866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4"/>
          <a:stretch>
            <a:fillRect/>
          </a:stretch>
        </p:blipFill>
        <p:spPr>
          <a:xfrm>
            <a:off x="9408099" y="4381297"/>
            <a:ext cx="2512723" cy="2174620"/>
          </a:xfrm>
          <a:prstGeom prst="rect">
            <a:avLst/>
          </a:prstGeom>
        </p:spPr>
      </p:pic>
    </p:spTree>
    <p:extLst>
      <p:ext uri="{BB962C8B-B14F-4D97-AF65-F5344CB8AC3E}">
        <p14:creationId xmlns:p14="http://schemas.microsoft.com/office/powerpoint/2010/main" val="2923996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Variant Caller Comparison</a:t>
            </a:r>
            <a:endParaRPr lang="ko-KR" altLang="en-US" sz="4000" dirty="0"/>
          </a:p>
        </p:txBody>
      </p:sp>
      <p:pic>
        <p:nvPicPr>
          <p:cNvPr id="4" name="내용 개체 틀 3"/>
          <p:cNvPicPr>
            <a:picLocks noGrp="1" noChangeAspect="1"/>
          </p:cNvPicPr>
          <p:nvPr>
            <p:ph idx="1"/>
          </p:nvPr>
        </p:nvPicPr>
        <p:blipFill>
          <a:blip r:embed="rId3"/>
          <a:stretch>
            <a:fillRect/>
          </a:stretch>
        </p:blipFill>
        <p:spPr>
          <a:xfrm>
            <a:off x="1305623" y="1700497"/>
            <a:ext cx="6616173" cy="4351338"/>
          </a:xfrm>
          <a:prstGeom prst="rect">
            <a:avLst/>
          </a:prstGeom>
        </p:spPr>
      </p:pic>
      <p:sp>
        <p:nvSpPr>
          <p:cNvPr id="5" name="TextBox 4"/>
          <p:cNvSpPr txBox="1"/>
          <p:nvPr/>
        </p:nvSpPr>
        <p:spPr>
          <a:xfrm>
            <a:off x="7921796" y="4244741"/>
            <a:ext cx="3124200" cy="1477328"/>
          </a:xfrm>
          <a:prstGeom prst="rect">
            <a:avLst/>
          </a:prstGeom>
          <a:noFill/>
        </p:spPr>
        <p:txBody>
          <a:bodyPr wrap="square" rtlCol="0">
            <a:spAutoFit/>
          </a:bodyPr>
          <a:lstStyle/>
          <a:p>
            <a:r>
              <a:rPr lang="en-US" altLang="ko-KR" dirty="0"/>
              <a:t>Sensitivity plotted as FNR (lower → better)</a:t>
            </a:r>
          </a:p>
          <a:p>
            <a:endParaRPr lang="en-US" altLang="ko-KR" dirty="0"/>
          </a:p>
          <a:p>
            <a:r>
              <a:rPr lang="en-US" altLang="ko-KR" dirty="0"/>
              <a:t>Specificity plotted as FDR</a:t>
            </a:r>
          </a:p>
          <a:p>
            <a:r>
              <a:rPr lang="en-US" altLang="ko-KR" dirty="0"/>
              <a:t>(lower → better)</a:t>
            </a:r>
            <a:endParaRPr lang="ko-KR" altLang="en-US" dirty="0"/>
          </a:p>
        </p:txBody>
      </p:sp>
    </p:spTree>
    <p:extLst>
      <p:ext uri="{BB962C8B-B14F-4D97-AF65-F5344CB8AC3E}">
        <p14:creationId xmlns:p14="http://schemas.microsoft.com/office/powerpoint/2010/main" val="1305813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What is GATK?</a:t>
            </a:r>
            <a:endParaRPr lang="ko-KR" altLang="en-US" sz="4000" dirty="0"/>
          </a:p>
        </p:txBody>
      </p:sp>
      <p:sp>
        <p:nvSpPr>
          <p:cNvPr id="3" name="내용 개체 틀 2"/>
          <p:cNvSpPr>
            <a:spLocks noGrp="1"/>
          </p:cNvSpPr>
          <p:nvPr>
            <p:ph idx="1"/>
          </p:nvPr>
        </p:nvSpPr>
        <p:spPr/>
        <p:txBody>
          <a:bodyPr>
            <a:normAutofit/>
          </a:bodyPr>
          <a:lstStyle/>
          <a:p>
            <a:r>
              <a:rPr lang="en-US" altLang="ko-KR" sz="2400" dirty="0"/>
              <a:t>Mainly, A toolkit for identifying </a:t>
            </a:r>
            <a:r>
              <a:rPr lang="en-US" altLang="ko-KR" sz="2400" b="1" dirty="0"/>
              <a:t>SNPs</a:t>
            </a:r>
            <a:r>
              <a:rPr lang="en-US" altLang="ko-KR" sz="2400" dirty="0"/>
              <a:t> and </a:t>
            </a:r>
            <a:r>
              <a:rPr lang="en-US" altLang="ko-KR" sz="2400" b="1" dirty="0" err="1"/>
              <a:t>Indels</a:t>
            </a:r>
            <a:r>
              <a:rPr lang="en-US" altLang="ko-KR" sz="2400" dirty="0"/>
              <a:t> in </a:t>
            </a:r>
            <a:r>
              <a:rPr lang="en-US" altLang="ko-KR" sz="2400" b="1" dirty="0"/>
              <a:t>germline DNA sequencing data</a:t>
            </a:r>
            <a:r>
              <a:rPr lang="en-US" altLang="ko-KR" sz="2400" dirty="0"/>
              <a:t>. </a:t>
            </a:r>
          </a:p>
          <a:p>
            <a:endParaRPr lang="en-US" altLang="ko-KR" sz="2400"/>
          </a:p>
          <a:p>
            <a:endParaRPr lang="en-US" altLang="ko-KR" sz="2400"/>
          </a:p>
          <a:p>
            <a:endParaRPr lang="en-US" altLang="ko-KR" sz="2400" dirty="0"/>
          </a:p>
          <a:p>
            <a:r>
              <a:rPr lang="en-US" altLang="ko-KR" sz="2400" dirty="0"/>
              <a:t>Also can be used for identifying SNPs and </a:t>
            </a:r>
            <a:r>
              <a:rPr lang="en-US" altLang="ko-KR" sz="2400" dirty="0" err="1"/>
              <a:t>Indels</a:t>
            </a:r>
            <a:r>
              <a:rPr lang="en-US" altLang="ko-KR" sz="2400" dirty="0"/>
              <a:t> in </a:t>
            </a:r>
            <a:r>
              <a:rPr lang="en-US" altLang="ko-KR" sz="2400" dirty="0" err="1"/>
              <a:t>RNAseq</a:t>
            </a:r>
            <a:r>
              <a:rPr lang="en-US" altLang="ko-KR" sz="2400" dirty="0"/>
              <a:t> data, and  somatic variants in cancer genome sequencing data. (Updated GATK)</a:t>
            </a:r>
          </a:p>
          <a:p>
            <a:endParaRPr lang="en-US" altLang="ko-KR" sz="2400" dirty="0"/>
          </a:p>
          <a:p>
            <a:r>
              <a:rPr lang="en-US" altLang="ko-KR" sz="2400" dirty="0"/>
              <a:t>Basic &amp; essential tool for human genomics  </a:t>
            </a:r>
          </a:p>
          <a:p>
            <a:endParaRPr lang="en-US" altLang="ko-KR" sz="2400" dirty="0"/>
          </a:p>
          <a:p>
            <a:endParaRPr lang="en-US" altLang="ko-KR" sz="2400" dirty="0"/>
          </a:p>
          <a:p>
            <a:endParaRPr lang="en-US" altLang="ko-KR" sz="2400" dirty="0"/>
          </a:p>
          <a:p>
            <a:endParaRPr lang="ko-KR" altLang="en-US" sz="2400" dirty="0"/>
          </a:p>
        </p:txBody>
      </p:sp>
      <p:pic>
        <p:nvPicPr>
          <p:cNvPr id="4" name="그림 3"/>
          <p:cNvPicPr>
            <a:picLocks noChangeAspect="1"/>
          </p:cNvPicPr>
          <p:nvPr/>
        </p:nvPicPr>
        <p:blipFill>
          <a:blip r:embed="rId3"/>
          <a:stretch>
            <a:fillRect/>
          </a:stretch>
        </p:blipFill>
        <p:spPr>
          <a:xfrm>
            <a:off x="9000698" y="4862624"/>
            <a:ext cx="3191302" cy="1995376"/>
          </a:xfrm>
          <a:prstGeom prst="rect">
            <a:avLst/>
          </a:prstGeom>
        </p:spPr>
      </p:pic>
      <p:sp>
        <p:nvSpPr>
          <p:cNvPr id="5" name="TextBox 4">
            <a:extLst>
              <a:ext uri="{FF2B5EF4-FFF2-40B4-BE49-F238E27FC236}">
                <a16:creationId xmlns:a16="http://schemas.microsoft.com/office/drawing/2014/main" id="{30363F0A-7870-434A-A387-4A85EC9B43DC}"/>
              </a:ext>
            </a:extLst>
          </p:cNvPr>
          <p:cNvSpPr txBox="1"/>
          <p:nvPr/>
        </p:nvSpPr>
        <p:spPr>
          <a:xfrm>
            <a:off x="1158543" y="2661519"/>
            <a:ext cx="724848" cy="646331"/>
          </a:xfrm>
          <a:prstGeom prst="rect">
            <a:avLst/>
          </a:prstGeom>
          <a:noFill/>
        </p:spPr>
        <p:txBody>
          <a:bodyPr wrap="square" rtlCol="0">
            <a:spAutoFit/>
          </a:bodyPr>
          <a:lstStyle/>
          <a:p>
            <a:r>
              <a:rPr lang="en-US" altLang="ko-KR" dirty="0" smtClean="0"/>
              <a:t>SNP </a:t>
            </a:r>
            <a:endParaRPr lang="en-US" altLang="ko-KR" dirty="0"/>
          </a:p>
          <a:p>
            <a:endParaRPr lang="en-US" altLang="ko-KR" dirty="0"/>
          </a:p>
        </p:txBody>
      </p:sp>
      <p:graphicFrame>
        <p:nvGraphicFramePr>
          <p:cNvPr id="6" name="표 5">
            <a:extLst>
              <a:ext uri="{FF2B5EF4-FFF2-40B4-BE49-F238E27FC236}">
                <a16:creationId xmlns:a16="http://schemas.microsoft.com/office/drawing/2014/main" id="{58A81C9A-0E9E-4A4F-9B90-680A3889923E}"/>
              </a:ext>
            </a:extLst>
          </p:cNvPr>
          <p:cNvGraphicFramePr>
            <a:graphicFrameLocks noGrp="1"/>
          </p:cNvGraphicFramePr>
          <p:nvPr>
            <p:extLst>
              <p:ext uri="{D42A27DB-BD31-4B8C-83A1-F6EECF244321}">
                <p14:modId xmlns:p14="http://schemas.microsoft.com/office/powerpoint/2010/main" val="247342702"/>
              </p:ext>
            </p:extLst>
          </p:nvPr>
        </p:nvGraphicFramePr>
        <p:xfrm>
          <a:off x="1158543" y="2998333"/>
          <a:ext cx="2751540" cy="741680"/>
        </p:xfrm>
        <a:graphic>
          <a:graphicData uri="http://schemas.openxmlformats.org/drawingml/2006/table">
            <a:tbl>
              <a:tblPr firstRow="1" bandRow="1">
                <a:tableStyleId>{5940675A-B579-460E-94D1-54222C63F5DA}</a:tableStyleId>
              </a:tblPr>
              <a:tblGrid>
                <a:gridCol w="1318525">
                  <a:extLst>
                    <a:ext uri="{9D8B030D-6E8A-4147-A177-3AD203B41FA5}">
                      <a16:colId xmlns:a16="http://schemas.microsoft.com/office/drawing/2014/main" val="1140001820"/>
                    </a:ext>
                  </a:extLst>
                </a:gridCol>
                <a:gridCol w="1433015">
                  <a:extLst>
                    <a:ext uri="{9D8B030D-6E8A-4147-A177-3AD203B41FA5}">
                      <a16:colId xmlns:a16="http://schemas.microsoft.com/office/drawing/2014/main" val="4063575428"/>
                    </a:ext>
                  </a:extLst>
                </a:gridCol>
              </a:tblGrid>
              <a:tr h="370840">
                <a:tc>
                  <a:txBody>
                    <a:bodyPr/>
                    <a:lstStyle/>
                    <a:p>
                      <a:pPr latinLnBrk="1"/>
                      <a:r>
                        <a:rPr lang="en-US" altLang="ko-KR"/>
                        <a:t>Reference</a:t>
                      </a:r>
                      <a:endParaRPr lang="ko-KR" altLang="en-US"/>
                    </a:p>
                  </a:txBody>
                  <a:tcPr/>
                </a:tc>
                <a:tc>
                  <a:txBody>
                    <a:bodyPr/>
                    <a:lstStyle/>
                    <a:p>
                      <a:pPr latinLnBrk="1"/>
                      <a:r>
                        <a:rPr lang="en-US" altLang="ko-KR"/>
                        <a:t>AATTGC</a:t>
                      </a:r>
                      <a:endParaRPr lang="ko-KR" altLang="en-US"/>
                    </a:p>
                  </a:txBody>
                  <a:tcPr/>
                </a:tc>
                <a:extLst>
                  <a:ext uri="{0D108BD9-81ED-4DB2-BD59-A6C34878D82A}">
                    <a16:rowId xmlns:a16="http://schemas.microsoft.com/office/drawing/2014/main" val="1125040976"/>
                  </a:ext>
                </a:extLst>
              </a:tr>
              <a:tr h="370840">
                <a:tc>
                  <a:txBody>
                    <a:bodyPr/>
                    <a:lstStyle/>
                    <a:p>
                      <a:pPr latinLnBrk="1"/>
                      <a:r>
                        <a:rPr lang="en-US" altLang="ko-KR" dirty="0"/>
                        <a:t>Sample</a:t>
                      </a:r>
                      <a:endParaRPr lang="ko-KR" altLang="en-US" dirty="0"/>
                    </a:p>
                  </a:txBody>
                  <a:tcPr/>
                </a:tc>
                <a:tc>
                  <a:txBody>
                    <a:bodyPr/>
                    <a:lstStyle/>
                    <a:p>
                      <a:pPr latinLnBrk="1"/>
                      <a:r>
                        <a:rPr lang="en-US" altLang="ko-KR" dirty="0"/>
                        <a:t>AATT</a:t>
                      </a:r>
                      <a:r>
                        <a:rPr lang="en-US" altLang="ko-KR" dirty="0">
                          <a:solidFill>
                            <a:srgbClr val="FF0000"/>
                          </a:solidFill>
                        </a:rPr>
                        <a:t>C</a:t>
                      </a:r>
                      <a:r>
                        <a:rPr lang="en-US" altLang="ko-KR" dirty="0"/>
                        <a:t>C</a:t>
                      </a:r>
                      <a:endParaRPr lang="ko-KR" altLang="en-US" dirty="0"/>
                    </a:p>
                  </a:txBody>
                  <a:tcPr/>
                </a:tc>
                <a:extLst>
                  <a:ext uri="{0D108BD9-81ED-4DB2-BD59-A6C34878D82A}">
                    <a16:rowId xmlns:a16="http://schemas.microsoft.com/office/drawing/2014/main" val="1529967542"/>
                  </a:ext>
                </a:extLst>
              </a:tr>
            </a:tbl>
          </a:graphicData>
        </a:graphic>
      </p:graphicFrame>
      <p:graphicFrame>
        <p:nvGraphicFramePr>
          <p:cNvPr id="7" name="표 6">
            <a:extLst>
              <a:ext uri="{FF2B5EF4-FFF2-40B4-BE49-F238E27FC236}">
                <a16:creationId xmlns:a16="http://schemas.microsoft.com/office/drawing/2014/main" id="{575FE0D7-13F6-42D2-BA0C-FC4C71FB71CD}"/>
              </a:ext>
            </a:extLst>
          </p:cNvPr>
          <p:cNvGraphicFramePr>
            <a:graphicFrameLocks noGrp="1"/>
          </p:cNvGraphicFramePr>
          <p:nvPr>
            <p:extLst>
              <p:ext uri="{D42A27DB-BD31-4B8C-83A1-F6EECF244321}">
                <p14:modId xmlns:p14="http://schemas.microsoft.com/office/powerpoint/2010/main" val="2013756033"/>
              </p:ext>
            </p:extLst>
          </p:nvPr>
        </p:nvGraphicFramePr>
        <p:xfrm>
          <a:off x="4313450" y="2998332"/>
          <a:ext cx="2751540" cy="741680"/>
        </p:xfrm>
        <a:graphic>
          <a:graphicData uri="http://schemas.openxmlformats.org/drawingml/2006/table">
            <a:tbl>
              <a:tblPr firstRow="1" bandRow="1">
                <a:tableStyleId>{5940675A-B579-460E-94D1-54222C63F5DA}</a:tableStyleId>
              </a:tblPr>
              <a:tblGrid>
                <a:gridCol w="1318525">
                  <a:extLst>
                    <a:ext uri="{9D8B030D-6E8A-4147-A177-3AD203B41FA5}">
                      <a16:colId xmlns:a16="http://schemas.microsoft.com/office/drawing/2014/main" val="1140001820"/>
                    </a:ext>
                  </a:extLst>
                </a:gridCol>
                <a:gridCol w="1433015">
                  <a:extLst>
                    <a:ext uri="{9D8B030D-6E8A-4147-A177-3AD203B41FA5}">
                      <a16:colId xmlns:a16="http://schemas.microsoft.com/office/drawing/2014/main" val="4063575428"/>
                    </a:ext>
                  </a:extLst>
                </a:gridCol>
              </a:tblGrid>
              <a:tr h="370840">
                <a:tc>
                  <a:txBody>
                    <a:bodyPr/>
                    <a:lstStyle/>
                    <a:p>
                      <a:pPr latinLnBrk="1"/>
                      <a:r>
                        <a:rPr lang="en-US" altLang="ko-KR"/>
                        <a:t>Reference</a:t>
                      </a:r>
                      <a:endParaRPr lang="ko-KR" altLang="en-US"/>
                    </a:p>
                  </a:txBody>
                  <a:tcPr/>
                </a:tc>
                <a:tc>
                  <a:txBody>
                    <a:bodyPr/>
                    <a:lstStyle/>
                    <a:p>
                      <a:pPr latinLnBrk="1"/>
                      <a:r>
                        <a:rPr lang="en-US" altLang="ko-KR"/>
                        <a:t>AATT--GC</a:t>
                      </a:r>
                      <a:endParaRPr lang="ko-KR" altLang="en-US"/>
                    </a:p>
                  </a:txBody>
                  <a:tcPr/>
                </a:tc>
                <a:extLst>
                  <a:ext uri="{0D108BD9-81ED-4DB2-BD59-A6C34878D82A}">
                    <a16:rowId xmlns:a16="http://schemas.microsoft.com/office/drawing/2014/main" val="1125040976"/>
                  </a:ext>
                </a:extLst>
              </a:tr>
              <a:tr h="370840">
                <a:tc>
                  <a:txBody>
                    <a:bodyPr/>
                    <a:lstStyle/>
                    <a:p>
                      <a:pPr latinLnBrk="1"/>
                      <a:r>
                        <a:rPr lang="en-US" altLang="ko-KR"/>
                        <a:t>Sample</a:t>
                      </a:r>
                      <a:endParaRPr lang="ko-KR" altLang="en-US"/>
                    </a:p>
                  </a:txBody>
                  <a:tcPr/>
                </a:tc>
                <a:tc>
                  <a:txBody>
                    <a:bodyPr/>
                    <a:lstStyle/>
                    <a:p>
                      <a:pPr latinLnBrk="1"/>
                      <a:r>
                        <a:rPr lang="en-US" altLang="ko-KR"/>
                        <a:t>AATT</a:t>
                      </a:r>
                      <a:r>
                        <a:rPr lang="en-US" altLang="ko-KR">
                          <a:solidFill>
                            <a:srgbClr val="FF0000"/>
                          </a:solidFill>
                        </a:rPr>
                        <a:t>CT</a:t>
                      </a:r>
                      <a:r>
                        <a:rPr lang="en-US" altLang="ko-KR">
                          <a:solidFill>
                            <a:schemeClr val="tx1"/>
                          </a:solidFill>
                        </a:rPr>
                        <a:t>G</a:t>
                      </a:r>
                      <a:r>
                        <a:rPr lang="en-US" altLang="ko-KR"/>
                        <a:t>C</a:t>
                      </a:r>
                      <a:endParaRPr lang="ko-KR" altLang="en-US"/>
                    </a:p>
                  </a:txBody>
                  <a:tcPr/>
                </a:tc>
                <a:extLst>
                  <a:ext uri="{0D108BD9-81ED-4DB2-BD59-A6C34878D82A}">
                    <a16:rowId xmlns:a16="http://schemas.microsoft.com/office/drawing/2014/main" val="1529967542"/>
                  </a:ext>
                </a:extLst>
              </a:tr>
            </a:tbl>
          </a:graphicData>
        </a:graphic>
      </p:graphicFrame>
      <p:sp>
        <p:nvSpPr>
          <p:cNvPr id="8" name="TextBox 7">
            <a:extLst>
              <a:ext uri="{FF2B5EF4-FFF2-40B4-BE49-F238E27FC236}">
                <a16:creationId xmlns:a16="http://schemas.microsoft.com/office/drawing/2014/main" id="{97AE2313-5354-4553-95BE-4303F4CCA10E}"/>
              </a:ext>
            </a:extLst>
          </p:cNvPr>
          <p:cNvSpPr txBox="1"/>
          <p:nvPr/>
        </p:nvSpPr>
        <p:spPr>
          <a:xfrm>
            <a:off x="4313450" y="2627399"/>
            <a:ext cx="1684741" cy="646331"/>
          </a:xfrm>
          <a:prstGeom prst="rect">
            <a:avLst/>
          </a:prstGeom>
          <a:noFill/>
        </p:spPr>
        <p:txBody>
          <a:bodyPr wrap="square" rtlCol="0">
            <a:spAutoFit/>
          </a:bodyPr>
          <a:lstStyle/>
          <a:p>
            <a:r>
              <a:rPr lang="en-US" altLang="ko-KR"/>
              <a:t>Insertion</a:t>
            </a:r>
          </a:p>
          <a:p>
            <a:endParaRPr lang="en-US" altLang="ko-KR"/>
          </a:p>
        </p:txBody>
      </p:sp>
      <p:graphicFrame>
        <p:nvGraphicFramePr>
          <p:cNvPr id="9" name="표 8">
            <a:extLst>
              <a:ext uri="{FF2B5EF4-FFF2-40B4-BE49-F238E27FC236}">
                <a16:creationId xmlns:a16="http://schemas.microsoft.com/office/drawing/2014/main" id="{E3DD42E1-C409-4CAA-B137-09BF7DA48B66}"/>
              </a:ext>
            </a:extLst>
          </p:cNvPr>
          <p:cNvGraphicFramePr>
            <a:graphicFrameLocks noGrp="1"/>
          </p:cNvGraphicFramePr>
          <p:nvPr>
            <p:extLst>
              <p:ext uri="{D42A27DB-BD31-4B8C-83A1-F6EECF244321}">
                <p14:modId xmlns:p14="http://schemas.microsoft.com/office/powerpoint/2010/main" val="993496955"/>
              </p:ext>
            </p:extLst>
          </p:nvPr>
        </p:nvGraphicFramePr>
        <p:xfrm>
          <a:off x="7464567" y="2998332"/>
          <a:ext cx="2751540" cy="741680"/>
        </p:xfrm>
        <a:graphic>
          <a:graphicData uri="http://schemas.openxmlformats.org/drawingml/2006/table">
            <a:tbl>
              <a:tblPr firstRow="1" bandRow="1">
                <a:tableStyleId>{5940675A-B579-460E-94D1-54222C63F5DA}</a:tableStyleId>
              </a:tblPr>
              <a:tblGrid>
                <a:gridCol w="1318525">
                  <a:extLst>
                    <a:ext uri="{9D8B030D-6E8A-4147-A177-3AD203B41FA5}">
                      <a16:colId xmlns:a16="http://schemas.microsoft.com/office/drawing/2014/main" val="1140001820"/>
                    </a:ext>
                  </a:extLst>
                </a:gridCol>
                <a:gridCol w="1433015">
                  <a:extLst>
                    <a:ext uri="{9D8B030D-6E8A-4147-A177-3AD203B41FA5}">
                      <a16:colId xmlns:a16="http://schemas.microsoft.com/office/drawing/2014/main" val="4063575428"/>
                    </a:ext>
                  </a:extLst>
                </a:gridCol>
              </a:tblGrid>
              <a:tr h="370840">
                <a:tc>
                  <a:txBody>
                    <a:bodyPr/>
                    <a:lstStyle/>
                    <a:p>
                      <a:pPr latinLnBrk="1"/>
                      <a:r>
                        <a:rPr lang="en-US" altLang="ko-KR"/>
                        <a:t>Reference</a:t>
                      </a:r>
                      <a:endParaRPr lang="ko-KR" altLang="en-US"/>
                    </a:p>
                  </a:txBody>
                  <a:tcPr/>
                </a:tc>
                <a:tc>
                  <a:txBody>
                    <a:bodyPr/>
                    <a:lstStyle/>
                    <a:p>
                      <a:pPr latinLnBrk="1"/>
                      <a:r>
                        <a:rPr lang="en-US" altLang="ko-KR"/>
                        <a:t>AATTGC</a:t>
                      </a:r>
                      <a:endParaRPr lang="ko-KR" altLang="en-US"/>
                    </a:p>
                  </a:txBody>
                  <a:tcPr/>
                </a:tc>
                <a:extLst>
                  <a:ext uri="{0D108BD9-81ED-4DB2-BD59-A6C34878D82A}">
                    <a16:rowId xmlns:a16="http://schemas.microsoft.com/office/drawing/2014/main" val="1125040976"/>
                  </a:ext>
                </a:extLst>
              </a:tr>
              <a:tr h="370840">
                <a:tc>
                  <a:txBody>
                    <a:bodyPr/>
                    <a:lstStyle/>
                    <a:p>
                      <a:pPr latinLnBrk="1"/>
                      <a:r>
                        <a:rPr lang="en-US" altLang="ko-KR"/>
                        <a:t>Sample</a:t>
                      </a:r>
                      <a:endParaRPr lang="ko-KR" altLang="en-US"/>
                    </a:p>
                  </a:txBody>
                  <a:tcPr/>
                </a:tc>
                <a:tc>
                  <a:txBody>
                    <a:bodyPr/>
                    <a:lstStyle/>
                    <a:p>
                      <a:pPr latinLnBrk="1"/>
                      <a:r>
                        <a:rPr lang="en-US" altLang="ko-KR"/>
                        <a:t>AAT</a:t>
                      </a:r>
                      <a:r>
                        <a:rPr lang="en-US" altLang="ko-KR">
                          <a:solidFill>
                            <a:srgbClr val="FF0000"/>
                          </a:solidFill>
                        </a:rPr>
                        <a:t>-</a:t>
                      </a:r>
                      <a:r>
                        <a:rPr lang="en-US" altLang="ko-KR">
                          <a:solidFill>
                            <a:schemeClr val="tx1"/>
                          </a:solidFill>
                        </a:rPr>
                        <a:t>G</a:t>
                      </a:r>
                      <a:r>
                        <a:rPr lang="en-US" altLang="ko-KR"/>
                        <a:t>C</a:t>
                      </a:r>
                      <a:endParaRPr lang="ko-KR" altLang="en-US"/>
                    </a:p>
                  </a:txBody>
                  <a:tcPr/>
                </a:tc>
                <a:extLst>
                  <a:ext uri="{0D108BD9-81ED-4DB2-BD59-A6C34878D82A}">
                    <a16:rowId xmlns:a16="http://schemas.microsoft.com/office/drawing/2014/main" val="1529967542"/>
                  </a:ext>
                </a:extLst>
              </a:tr>
            </a:tbl>
          </a:graphicData>
        </a:graphic>
      </p:graphicFrame>
      <p:sp>
        <p:nvSpPr>
          <p:cNvPr id="10" name="TextBox 9">
            <a:extLst>
              <a:ext uri="{FF2B5EF4-FFF2-40B4-BE49-F238E27FC236}">
                <a16:creationId xmlns:a16="http://schemas.microsoft.com/office/drawing/2014/main" id="{2A623B2F-2D6B-416F-89C2-EF35CB5B7D79}"/>
              </a:ext>
            </a:extLst>
          </p:cNvPr>
          <p:cNvSpPr txBox="1"/>
          <p:nvPr/>
        </p:nvSpPr>
        <p:spPr>
          <a:xfrm>
            <a:off x="7423433" y="2627398"/>
            <a:ext cx="1684741" cy="646331"/>
          </a:xfrm>
          <a:prstGeom prst="rect">
            <a:avLst/>
          </a:prstGeom>
          <a:noFill/>
        </p:spPr>
        <p:txBody>
          <a:bodyPr wrap="square" rtlCol="0">
            <a:spAutoFit/>
          </a:bodyPr>
          <a:lstStyle/>
          <a:p>
            <a:r>
              <a:rPr lang="en-US" altLang="ko-KR"/>
              <a:t>Deletion</a:t>
            </a:r>
          </a:p>
          <a:p>
            <a:endParaRPr lang="en-US" altLang="ko-KR"/>
          </a:p>
        </p:txBody>
      </p:sp>
    </p:spTree>
    <p:extLst>
      <p:ext uri="{BB962C8B-B14F-4D97-AF65-F5344CB8AC3E}">
        <p14:creationId xmlns:p14="http://schemas.microsoft.com/office/powerpoint/2010/main" val="4114110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18255"/>
            <a:ext cx="10515600" cy="1325563"/>
          </a:xfrm>
        </p:spPr>
        <p:txBody>
          <a:bodyPr>
            <a:normAutofit/>
          </a:bodyPr>
          <a:lstStyle/>
          <a:p>
            <a:r>
              <a:rPr lang="en-US" altLang="ko-KR" sz="4000"/>
              <a:t>Conclusion</a:t>
            </a:r>
            <a:endParaRPr lang="ko-KR" altLang="en-US" sz="4000"/>
          </a:p>
        </p:txBody>
      </p:sp>
      <p:sp>
        <p:nvSpPr>
          <p:cNvPr id="3" name="내용 개체 틀 2"/>
          <p:cNvSpPr>
            <a:spLocks noGrp="1"/>
          </p:cNvSpPr>
          <p:nvPr>
            <p:ph idx="1"/>
          </p:nvPr>
        </p:nvSpPr>
        <p:spPr>
          <a:xfrm>
            <a:off x="838199" y="1825625"/>
            <a:ext cx="7911809" cy="4351338"/>
          </a:xfrm>
        </p:spPr>
        <p:txBody>
          <a:bodyPr>
            <a:normAutofit/>
          </a:bodyPr>
          <a:lstStyle/>
          <a:p>
            <a:r>
              <a:rPr lang="en-US" altLang="ko-KR" sz="2400"/>
              <a:t>GATK is a toolkit for identifying variants (SNP &amp; Indel) from raw sequencing data</a:t>
            </a:r>
          </a:p>
          <a:p>
            <a:endParaRPr lang="en-US" altLang="ko-KR" sz="2400"/>
          </a:p>
          <a:p>
            <a:r>
              <a:rPr lang="en-US" altLang="ko-KR" sz="2400"/>
              <a:t>Convert FASTQ </a:t>
            </a:r>
            <a:r>
              <a:rPr lang="en-US" altLang="ko-KR" sz="2400">
                <a:latin typeface="Franklin Gothic Book" panose="020B0503020102020204" pitchFamily="34" charset="0"/>
              </a:rPr>
              <a:t>→ </a:t>
            </a:r>
            <a:r>
              <a:rPr lang="en-US" altLang="ko-KR" sz="2400">
                <a:latin typeface="+mj-lt"/>
              </a:rPr>
              <a:t>Analysis ready VCF </a:t>
            </a:r>
            <a:endParaRPr lang="en-US" altLang="ko-KR" sz="2400"/>
          </a:p>
          <a:p>
            <a:endParaRPr lang="en-US" altLang="ko-KR" sz="2400"/>
          </a:p>
          <a:p>
            <a:r>
              <a:rPr lang="en-US" altLang="ko-KR" sz="2400"/>
              <a:t>4 (or 5) steps in this process.</a:t>
            </a:r>
          </a:p>
          <a:p>
            <a:endParaRPr lang="en-US" altLang="ko-KR" sz="2400"/>
          </a:p>
          <a:p>
            <a:endParaRPr lang="ko-KR" altLang="en-US" sz="2400"/>
          </a:p>
        </p:txBody>
      </p:sp>
      <p:pic>
        <p:nvPicPr>
          <p:cNvPr id="4" name="그림 3">
            <a:extLst>
              <a:ext uri="{FF2B5EF4-FFF2-40B4-BE49-F238E27FC236}">
                <a16:creationId xmlns:a16="http://schemas.microsoft.com/office/drawing/2014/main" id="{14057F55-E3BF-478E-92F7-174AA462D743}"/>
              </a:ext>
            </a:extLst>
          </p:cNvPr>
          <p:cNvPicPr>
            <a:picLocks noChangeAspect="1"/>
          </p:cNvPicPr>
          <p:nvPr/>
        </p:nvPicPr>
        <p:blipFill>
          <a:blip r:embed="rId2"/>
          <a:stretch>
            <a:fillRect/>
          </a:stretch>
        </p:blipFill>
        <p:spPr>
          <a:xfrm>
            <a:off x="8851330" y="953748"/>
            <a:ext cx="3029519" cy="5052711"/>
          </a:xfrm>
          <a:prstGeom prst="rect">
            <a:avLst/>
          </a:prstGeom>
        </p:spPr>
      </p:pic>
      <p:sp>
        <p:nvSpPr>
          <p:cNvPr id="5" name="평행 사변형 4">
            <a:extLst>
              <a:ext uri="{FF2B5EF4-FFF2-40B4-BE49-F238E27FC236}">
                <a16:creationId xmlns:a16="http://schemas.microsoft.com/office/drawing/2014/main" id="{72CC6FB7-7D97-45A4-830F-5302203F80F3}"/>
              </a:ext>
            </a:extLst>
          </p:cNvPr>
          <p:cNvSpPr/>
          <p:nvPr/>
        </p:nvSpPr>
        <p:spPr>
          <a:xfrm>
            <a:off x="8966200" y="229543"/>
            <a:ext cx="2159000" cy="527050"/>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a:extLst>
              <a:ext uri="{FF2B5EF4-FFF2-40B4-BE49-F238E27FC236}">
                <a16:creationId xmlns:a16="http://schemas.microsoft.com/office/drawing/2014/main" id="{B01CE3B6-00EA-4189-A2CC-D1850BDB62F0}"/>
              </a:ext>
            </a:extLst>
          </p:cNvPr>
          <p:cNvCxnSpPr>
            <a:cxnSpLocks/>
          </p:cNvCxnSpPr>
          <p:nvPr/>
        </p:nvCxnSpPr>
        <p:spPr>
          <a:xfrm>
            <a:off x="10026650" y="756593"/>
            <a:ext cx="0" cy="28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a:extLst>
              <a:ext uri="{FF2B5EF4-FFF2-40B4-BE49-F238E27FC236}">
                <a16:creationId xmlns:a16="http://schemas.microsoft.com/office/drawing/2014/main" id="{D1BE98AF-7414-49F4-8C52-F0994C9F2269}"/>
              </a:ext>
            </a:extLst>
          </p:cNvPr>
          <p:cNvCxnSpPr>
            <a:cxnSpLocks/>
          </p:cNvCxnSpPr>
          <p:nvPr/>
        </p:nvCxnSpPr>
        <p:spPr>
          <a:xfrm>
            <a:off x="10045700" y="5895974"/>
            <a:ext cx="0" cy="28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평행 사변형 10">
            <a:extLst>
              <a:ext uri="{FF2B5EF4-FFF2-40B4-BE49-F238E27FC236}">
                <a16:creationId xmlns:a16="http://schemas.microsoft.com/office/drawing/2014/main" id="{6CAFB2A0-35EB-4EE3-AA32-294049A9A9EE}"/>
              </a:ext>
            </a:extLst>
          </p:cNvPr>
          <p:cNvSpPr/>
          <p:nvPr/>
        </p:nvSpPr>
        <p:spPr>
          <a:xfrm>
            <a:off x="8966200" y="6176963"/>
            <a:ext cx="2159000" cy="527050"/>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AB86A7D-4773-4B67-A85F-ABA4137E4F25}"/>
              </a:ext>
            </a:extLst>
          </p:cNvPr>
          <p:cNvSpPr txBox="1"/>
          <p:nvPr/>
        </p:nvSpPr>
        <p:spPr>
          <a:xfrm>
            <a:off x="9210389" y="195201"/>
            <a:ext cx="1873250" cy="584775"/>
          </a:xfrm>
          <a:prstGeom prst="rect">
            <a:avLst/>
          </a:prstGeom>
          <a:noFill/>
        </p:spPr>
        <p:txBody>
          <a:bodyPr wrap="square" rtlCol="0">
            <a:spAutoFit/>
          </a:bodyPr>
          <a:lstStyle/>
          <a:p>
            <a:r>
              <a:rPr lang="en-US" altLang="ko-KR" sz="1600"/>
              <a:t>raw sequencing data (FASTQ)</a:t>
            </a:r>
            <a:endParaRPr lang="ko-KR" altLang="en-US" sz="1600"/>
          </a:p>
        </p:txBody>
      </p:sp>
      <p:sp>
        <p:nvSpPr>
          <p:cNvPr id="13" name="TextBox 12">
            <a:extLst>
              <a:ext uri="{FF2B5EF4-FFF2-40B4-BE49-F238E27FC236}">
                <a16:creationId xmlns:a16="http://schemas.microsoft.com/office/drawing/2014/main" id="{D4AA567F-B050-4C6B-A9AD-2BC516654AF6}"/>
              </a:ext>
            </a:extLst>
          </p:cNvPr>
          <p:cNvSpPr txBox="1"/>
          <p:nvPr/>
        </p:nvSpPr>
        <p:spPr>
          <a:xfrm>
            <a:off x="9067514" y="6271211"/>
            <a:ext cx="2158999" cy="338554"/>
          </a:xfrm>
          <a:prstGeom prst="rect">
            <a:avLst/>
          </a:prstGeom>
          <a:noFill/>
        </p:spPr>
        <p:txBody>
          <a:bodyPr wrap="square" rtlCol="0">
            <a:spAutoFit/>
          </a:bodyPr>
          <a:lstStyle/>
          <a:p>
            <a:r>
              <a:rPr lang="en-US" altLang="ko-KR" sz="1600"/>
              <a:t>Analysis ready VCF</a:t>
            </a:r>
            <a:endParaRPr lang="ko-KR" altLang="en-US" sz="1600"/>
          </a:p>
        </p:txBody>
      </p:sp>
    </p:spTree>
    <p:extLst>
      <p:ext uri="{BB962C8B-B14F-4D97-AF65-F5344CB8AC3E}">
        <p14:creationId xmlns:p14="http://schemas.microsoft.com/office/powerpoint/2010/main" val="373253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Why do we need GATK?</a:t>
            </a:r>
            <a:endParaRPr lang="ko-KR" altLang="en-US" sz="4000" dirty="0"/>
          </a:p>
        </p:txBody>
      </p:sp>
      <p:sp>
        <p:nvSpPr>
          <p:cNvPr id="3" name="내용 개체 틀 2"/>
          <p:cNvSpPr>
            <a:spLocks noGrp="1"/>
          </p:cNvSpPr>
          <p:nvPr>
            <p:ph idx="1"/>
          </p:nvPr>
        </p:nvSpPr>
        <p:spPr/>
        <p:txBody>
          <a:bodyPr>
            <a:normAutofit/>
          </a:bodyPr>
          <a:lstStyle/>
          <a:p>
            <a:r>
              <a:rPr lang="en-US" altLang="ko-KR" sz="2400" dirty="0"/>
              <a:t>After Illumina DNA sequencing, we get FASTQ file (raw data) </a:t>
            </a:r>
          </a:p>
          <a:p>
            <a:endParaRPr lang="en-US" altLang="ko-KR" sz="2400" dirty="0"/>
          </a:p>
          <a:p>
            <a:endParaRPr lang="en-US" altLang="ko-KR" sz="2400" dirty="0"/>
          </a:p>
          <a:p>
            <a:endParaRPr lang="en-US" altLang="ko-KR" sz="2400" dirty="0"/>
          </a:p>
          <a:p>
            <a:endParaRPr lang="en-US" altLang="ko-KR" sz="2400" dirty="0"/>
          </a:p>
          <a:p>
            <a:r>
              <a:rPr lang="en-US" altLang="ko-KR" sz="2400" dirty="0"/>
              <a:t>Only with FASTQ file, </a:t>
            </a:r>
          </a:p>
          <a:p>
            <a:pPr marL="457200" indent="-457200">
              <a:buAutoNum type="arabicPeriod"/>
            </a:pPr>
            <a:r>
              <a:rPr lang="en-US" altLang="ko-KR" sz="2000" dirty="0"/>
              <a:t>Hard to know which sequence is variant (non-reference).</a:t>
            </a:r>
          </a:p>
          <a:p>
            <a:pPr marL="457200" indent="-457200">
              <a:buAutoNum type="arabicPeriod"/>
            </a:pPr>
            <a:r>
              <a:rPr lang="en-US" altLang="ko-KR" sz="2000" dirty="0"/>
              <a:t>Duplicate reads / Overlapping reads.</a:t>
            </a:r>
          </a:p>
          <a:p>
            <a:pPr marL="457200" indent="-457200">
              <a:buAutoNum type="arabicPeriod"/>
            </a:pPr>
            <a:r>
              <a:rPr lang="en-US" altLang="ko-KR" sz="2000" dirty="0"/>
              <a:t>There are sequencing errors made by sequencing machine  </a:t>
            </a:r>
          </a:p>
          <a:p>
            <a:pPr marL="0" indent="0">
              <a:buNone/>
            </a:pPr>
            <a:r>
              <a:rPr lang="en-US" altLang="ko-KR" sz="2000" dirty="0">
                <a:latin typeface="Franklin Gothic Book" panose="020B0503020102020204" pitchFamily="34" charset="0"/>
              </a:rPr>
              <a:t>→ Hard to progress genomic analysis.</a:t>
            </a:r>
            <a:endParaRPr lang="ko-KR" altLang="en-US" sz="2000" dirty="0"/>
          </a:p>
        </p:txBody>
      </p:sp>
      <p:pic>
        <p:nvPicPr>
          <p:cNvPr id="4" name="그림 3"/>
          <p:cNvPicPr>
            <a:picLocks noChangeAspect="1"/>
          </p:cNvPicPr>
          <p:nvPr/>
        </p:nvPicPr>
        <p:blipFill>
          <a:blip r:embed="rId3"/>
          <a:stretch>
            <a:fillRect/>
          </a:stretch>
        </p:blipFill>
        <p:spPr>
          <a:xfrm>
            <a:off x="1142716" y="2572797"/>
            <a:ext cx="4229100" cy="838200"/>
          </a:xfrm>
          <a:prstGeom prst="rect">
            <a:avLst/>
          </a:prstGeom>
        </p:spPr>
      </p:pic>
      <p:sp>
        <p:nvSpPr>
          <p:cNvPr id="5" name="TextBox 4">
            <a:extLst>
              <a:ext uri="{FF2B5EF4-FFF2-40B4-BE49-F238E27FC236}">
                <a16:creationId xmlns:a16="http://schemas.microsoft.com/office/drawing/2014/main" id="{D832E62A-F1B8-428F-B515-E408BF4BC9ED}"/>
              </a:ext>
            </a:extLst>
          </p:cNvPr>
          <p:cNvSpPr txBox="1"/>
          <p:nvPr/>
        </p:nvSpPr>
        <p:spPr>
          <a:xfrm>
            <a:off x="5548603" y="2572797"/>
            <a:ext cx="5337111" cy="261610"/>
          </a:xfrm>
          <a:prstGeom prst="rect">
            <a:avLst/>
          </a:prstGeom>
          <a:noFill/>
        </p:spPr>
        <p:txBody>
          <a:bodyPr wrap="square" rtlCol="0">
            <a:spAutoFit/>
          </a:bodyPr>
          <a:lstStyle/>
          <a:p>
            <a:r>
              <a:rPr lang="en-US" altLang="ko-KR" sz="1100"/>
              <a:t>Read (sequence) ID (Automatically attached by sequencing machine)</a:t>
            </a:r>
            <a:endParaRPr lang="ko-KR" altLang="en-US" sz="1100"/>
          </a:p>
        </p:txBody>
      </p:sp>
      <p:sp>
        <p:nvSpPr>
          <p:cNvPr id="6" name="TextBox 5">
            <a:extLst>
              <a:ext uri="{FF2B5EF4-FFF2-40B4-BE49-F238E27FC236}">
                <a16:creationId xmlns:a16="http://schemas.microsoft.com/office/drawing/2014/main" id="{8491B101-C2C1-4CE9-B37A-DE8AD0EDBEB2}"/>
              </a:ext>
            </a:extLst>
          </p:cNvPr>
          <p:cNvSpPr txBox="1"/>
          <p:nvPr/>
        </p:nvSpPr>
        <p:spPr>
          <a:xfrm>
            <a:off x="5548603" y="2880029"/>
            <a:ext cx="5337111" cy="261610"/>
          </a:xfrm>
          <a:prstGeom prst="rect">
            <a:avLst/>
          </a:prstGeom>
          <a:noFill/>
        </p:spPr>
        <p:txBody>
          <a:bodyPr wrap="square" rtlCol="0">
            <a:spAutoFit/>
          </a:bodyPr>
          <a:lstStyle/>
          <a:p>
            <a:r>
              <a:rPr lang="en-US" altLang="ko-KR" sz="1100"/>
              <a:t>Sequence obtained by sequencing machine  </a:t>
            </a:r>
            <a:endParaRPr lang="ko-KR" altLang="en-US" sz="1100"/>
          </a:p>
        </p:txBody>
      </p:sp>
      <p:sp>
        <p:nvSpPr>
          <p:cNvPr id="7" name="TextBox 6">
            <a:extLst>
              <a:ext uri="{FF2B5EF4-FFF2-40B4-BE49-F238E27FC236}">
                <a16:creationId xmlns:a16="http://schemas.microsoft.com/office/drawing/2014/main" id="{4C311512-2720-4E1C-8997-9A1AA744250A}"/>
              </a:ext>
            </a:extLst>
          </p:cNvPr>
          <p:cNvSpPr txBox="1"/>
          <p:nvPr/>
        </p:nvSpPr>
        <p:spPr>
          <a:xfrm>
            <a:off x="5548603" y="3161025"/>
            <a:ext cx="4086808" cy="261610"/>
          </a:xfrm>
          <a:prstGeom prst="rect">
            <a:avLst/>
          </a:prstGeom>
          <a:noFill/>
        </p:spPr>
        <p:txBody>
          <a:bodyPr wrap="square" rtlCol="0">
            <a:spAutoFit/>
          </a:bodyPr>
          <a:lstStyle/>
          <a:p>
            <a:r>
              <a:rPr lang="en-US" altLang="ko-KR" sz="1100"/>
              <a:t>Sequence quality (same length with sequence)</a:t>
            </a:r>
            <a:endParaRPr lang="ko-KR" altLang="en-US" sz="1100"/>
          </a:p>
        </p:txBody>
      </p:sp>
      <p:cxnSp>
        <p:nvCxnSpPr>
          <p:cNvPr id="9" name="직선 화살표 연결선 8">
            <a:extLst>
              <a:ext uri="{FF2B5EF4-FFF2-40B4-BE49-F238E27FC236}">
                <a16:creationId xmlns:a16="http://schemas.microsoft.com/office/drawing/2014/main" id="{03BC0BBD-0A34-4B0F-BAF6-873626B54033}"/>
              </a:ext>
            </a:extLst>
          </p:cNvPr>
          <p:cNvCxnSpPr>
            <a:endCxn id="5" idx="1"/>
          </p:cNvCxnSpPr>
          <p:nvPr/>
        </p:nvCxnSpPr>
        <p:spPr>
          <a:xfrm>
            <a:off x="1747935" y="2703602"/>
            <a:ext cx="380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A7A91E2F-9CE9-4681-B2E0-95BD107F8425}"/>
              </a:ext>
            </a:extLst>
          </p:cNvPr>
          <p:cNvCxnSpPr>
            <a:cxnSpLocks/>
            <a:endCxn id="6" idx="1"/>
          </p:cNvCxnSpPr>
          <p:nvPr/>
        </p:nvCxnSpPr>
        <p:spPr>
          <a:xfrm>
            <a:off x="5323361" y="2927060"/>
            <a:ext cx="225242" cy="8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748C38A8-4533-43FA-BD69-B7BCDD62EFAB}"/>
              </a:ext>
            </a:extLst>
          </p:cNvPr>
          <p:cNvCxnSpPr>
            <a:cxnSpLocks/>
            <a:endCxn id="7" idx="1"/>
          </p:cNvCxnSpPr>
          <p:nvPr/>
        </p:nvCxnSpPr>
        <p:spPr>
          <a:xfrm>
            <a:off x="5323361" y="3234292"/>
            <a:ext cx="225242" cy="5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07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Read Mapping (alignment)</a:t>
            </a:r>
            <a:endParaRPr lang="ko-KR" altLang="en-US" sz="4000" dirty="0"/>
          </a:p>
        </p:txBody>
      </p:sp>
      <p:pic>
        <p:nvPicPr>
          <p:cNvPr id="8" name="그림 7">
            <a:extLst>
              <a:ext uri="{FF2B5EF4-FFF2-40B4-BE49-F238E27FC236}">
                <a16:creationId xmlns:a16="http://schemas.microsoft.com/office/drawing/2014/main" id="{A39BCC24-CF52-4A74-8B04-F83C12E26CFC}"/>
              </a:ext>
            </a:extLst>
          </p:cNvPr>
          <p:cNvPicPr>
            <a:picLocks noChangeAspect="1"/>
          </p:cNvPicPr>
          <p:nvPr/>
        </p:nvPicPr>
        <p:blipFill>
          <a:blip r:embed="rId3"/>
          <a:stretch>
            <a:fillRect/>
          </a:stretch>
        </p:blipFill>
        <p:spPr>
          <a:xfrm>
            <a:off x="838200" y="1803830"/>
            <a:ext cx="8181975" cy="4581525"/>
          </a:xfrm>
          <a:prstGeom prst="rect">
            <a:avLst/>
          </a:prstGeom>
        </p:spPr>
      </p:pic>
      <p:sp>
        <p:nvSpPr>
          <p:cNvPr id="13" name="TextBox 12">
            <a:extLst>
              <a:ext uri="{FF2B5EF4-FFF2-40B4-BE49-F238E27FC236}">
                <a16:creationId xmlns:a16="http://schemas.microsoft.com/office/drawing/2014/main" id="{B6F0E39C-D501-4C25-9E21-F58150942ED9}"/>
              </a:ext>
            </a:extLst>
          </p:cNvPr>
          <p:cNvSpPr txBox="1"/>
          <p:nvPr/>
        </p:nvSpPr>
        <p:spPr>
          <a:xfrm>
            <a:off x="2609850" y="1231298"/>
            <a:ext cx="3206750" cy="369332"/>
          </a:xfrm>
          <a:prstGeom prst="rect">
            <a:avLst/>
          </a:prstGeom>
          <a:noFill/>
        </p:spPr>
        <p:txBody>
          <a:bodyPr wrap="square" rtlCol="0">
            <a:spAutoFit/>
          </a:bodyPr>
          <a:lstStyle/>
          <a:p>
            <a:r>
              <a:rPr lang="en-US" altLang="ko-KR"/>
              <a:t>FASTQ file from sequencing </a:t>
            </a:r>
            <a:endParaRPr lang="ko-KR" altLang="en-US"/>
          </a:p>
        </p:txBody>
      </p:sp>
      <p:sp>
        <p:nvSpPr>
          <p:cNvPr id="15" name="TextBox 14">
            <a:extLst>
              <a:ext uri="{FF2B5EF4-FFF2-40B4-BE49-F238E27FC236}">
                <a16:creationId xmlns:a16="http://schemas.microsoft.com/office/drawing/2014/main" id="{45996479-C2B2-4128-BE01-18811BD9674B}"/>
              </a:ext>
            </a:extLst>
          </p:cNvPr>
          <p:cNvSpPr txBox="1"/>
          <p:nvPr/>
        </p:nvSpPr>
        <p:spPr>
          <a:xfrm>
            <a:off x="6489700" y="1619164"/>
            <a:ext cx="3206750" cy="369332"/>
          </a:xfrm>
          <a:prstGeom prst="rect">
            <a:avLst/>
          </a:prstGeom>
          <a:noFill/>
        </p:spPr>
        <p:txBody>
          <a:bodyPr wrap="square" rtlCol="0">
            <a:spAutoFit/>
          </a:bodyPr>
          <a:lstStyle/>
          <a:p>
            <a:r>
              <a:rPr lang="en-US" altLang="ko-KR"/>
              <a:t>External FASTA file </a:t>
            </a:r>
            <a:endParaRPr lang="ko-KR" altLang="en-US"/>
          </a:p>
        </p:txBody>
      </p:sp>
      <p:cxnSp>
        <p:nvCxnSpPr>
          <p:cNvPr id="16" name="직선 화살표 연결선 15">
            <a:extLst>
              <a:ext uri="{FF2B5EF4-FFF2-40B4-BE49-F238E27FC236}">
                <a16:creationId xmlns:a16="http://schemas.microsoft.com/office/drawing/2014/main" id="{6392C8B5-5635-42B9-8F34-47740B81E473}"/>
              </a:ext>
            </a:extLst>
          </p:cNvPr>
          <p:cNvCxnSpPr>
            <a:cxnSpLocks/>
            <a:endCxn id="13" idx="1"/>
          </p:cNvCxnSpPr>
          <p:nvPr/>
        </p:nvCxnSpPr>
        <p:spPr>
          <a:xfrm flipV="1">
            <a:off x="2190750" y="1415964"/>
            <a:ext cx="419100" cy="4699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직선 화살표 연결선 19">
            <a:extLst>
              <a:ext uri="{FF2B5EF4-FFF2-40B4-BE49-F238E27FC236}">
                <a16:creationId xmlns:a16="http://schemas.microsoft.com/office/drawing/2014/main" id="{F7E253CB-E2FE-4E1E-9F9B-61AFD796BF32}"/>
              </a:ext>
            </a:extLst>
          </p:cNvPr>
          <p:cNvCxnSpPr>
            <a:cxnSpLocks/>
          </p:cNvCxnSpPr>
          <p:nvPr/>
        </p:nvCxnSpPr>
        <p:spPr>
          <a:xfrm flipV="1">
            <a:off x="6096000" y="1803830"/>
            <a:ext cx="419100" cy="4699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939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Visualization of overlapping reads</a:t>
            </a:r>
            <a:endParaRPr lang="ko-KR" altLang="en-US" sz="4000" dirty="0"/>
          </a:p>
        </p:txBody>
      </p:sp>
      <p:sp>
        <p:nvSpPr>
          <p:cNvPr id="3" name="내용 개체 틀 2"/>
          <p:cNvSpPr>
            <a:spLocks noGrp="1"/>
          </p:cNvSpPr>
          <p:nvPr>
            <p:ph idx="1"/>
          </p:nvPr>
        </p:nvSpPr>
        <p:spPr/>
        <p:txBody>
          <a:bodyPr>
            <a:normAutofit/>
          </a:bodyPr>
          <a:lstStyle/>
          <a:p>
            <a:endParaRPr lang="en-US" altLang="ko-KR" sz="2400" dirty="0"/>
          </a:p>
          <a:p>
            <a:endParaRPr lang="ko-KR" altLang="en-US" sz="2400"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83" y="1325563"/>
            <a:ext cx="8229600" cy="5143499"/>
          </a:xfrm>
          <a:prstGeom prst="rect">
            <a:avLst/>
          </a:prstGeom>
        </p:spPr>
      </p:pic>
      <p:sp>
        <p:nvSpPr>
          <p:cNvPr id="6" name="타원 5"/>
          <p:cNvSpPr/>
          <p:nvPr/>
        </p:nvSpPr>
        <p:spPr>
          <a:xfrm>
            <a:off x="4975727" y="4199067"/>
            <a:ext cx="307911" cy="2425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9421166" y="3138049"/>
            <a:ext cx="2770834" cy="1754326"/>
          </a:xfrm>
          <a:prstGeom prst="rect">
            <a:avLst/>
          </a:prstGeom>
          <a:noFill/>
        </p:spPr>
        <p:txBody>
          <a:bodyPr wrap="square" rtlCol="0">
            <a:spAutoFit/>
          </a:bodyPr>
          <a:lstStyle/>
          <a:p>
            <a:r>
              <a:rPr lang="en-US" altLang="ko-KR" dirty="0"/>
              <a:t>Brown boxes are real variants (A &gt; G).</a:t>
            </a:r>
          </a:p>
          <a:p>
            <a:endParaRPr lang="en-US" altLang="ko-KR"/>
          </a:p>
          <a:p>
            <a:r>
              <a:rPr lang="en-US" altLang="ko-KR"/>
              <a:t>Half of the reads are colored</a:t>
            </a:r>
          </a:p>
          <a:p>
            <a:r>
              <a:rPr lang="en-US" altLang="ko-KR">
                <a:latin typeface="Franklin Gothic Book" panose="020B0503020102020204" pitchFamily="34" charset="0"/>
              </a:rPr>
              <a:t>→</a:t>
            </a:r>
            <a:r>
              <a:rPr lang="en-US" altLang="ko-KR"/>
              <a:t>Heterozygous (A|G) </a:t>
            </a:r>
            <a:endParaRPr lang="ko-KR" altLang="en-US" dirty="0"/>
          </a:p>
        </p:txBody>
      </p:sp>
      <p:cxnSp>
        <p:nvCxnSpPr>
          <p:cNvPr id="9" name="직선 화살표 연결선 8"/>
          <p:cNvCxnSpPr>
            <a:cxnSpLocks/>
            <a:endCxn id="7" idx="1"/>
          </p:cNvCxnSpPr>
          <p:nvPr/>
        </p:nvCxnSpPr>
        <p:spPr>
          <a:xfrm flipV="1">
            <a:off x="5283638" y="4015212"/>
            <a:ext cx="4137528" cy="2959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3C8D30-12E3-4B16-9F62-075DC86899F4}"/>
              </a:ext>
            </a:extLst>
          </p:cNvPr>
          <p:cNvSpPr txBox="1"/>
          <p:nvPr/>
        </p:nvSpPr>
        <p:spPr>
          <a:xfrm>
            <a:off x="5201990" y="5255438"/>
            <a:ext cx="516661" cy="276999"/>
          </a:xfrm>
          <a:prstGeom prst="rect">
            <a:avLst/>
          </a:prstGeom>
          <a:noFill/>
        </p:spPr>
        <p:txBody>
          <a:bodyPr wrap="square" rtlCol="0">
            <a:spAutoFit/>
          </a:bodyPr>
          <a:lstStyle/>
          <a:p>
            <a:r>
              <a:rPr lang="en-US" altLang="ko-KR" sz="1200"/>
              <a:t>Error</a:t>
            </a:r>
            <a:endParaRPr lang="ko-KR" altLang="en-US" sz="1200"/>
          </a:p>
        </p:txBody>
      </p:sp>
      <p:sp>
        <p:nvSpPr>
          <p:cNvPr id="10" name="타원 9">
            <a:extLst>
              <a:ext uri="{FF2B5EF4-FFF2-40B4-BE49-F238E27FC236}">
                <a16:creationId xmlns:a16="http://schemas.microsoft.com/office/drawing/2014/main" id="{6010D81C-7D20-4462-9340-E17F32998580}"/>
              </a:ext>
            </a:extLst>
          </p:cNvPr>
          <p:cNvSpPr/>
          <p:nvPr/>
        </p:nvSpPr>
        <p:spPr>
          <a:xfrm>
            <a:off x="4975727" y="5118806"/>
            <a:ext cx="307911" cy="2425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5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0"/>
            <a:ext cx="10515600" cy="1325563"/>
          </a:xfrm>
        </p:spPr>
        <p:txBody>
          <a:bodyPr>
            <a:normAutofit/>
          </a:bodyPr>
          <a:lstStyle/>
          <a:p>
            <a:r>
              <a:rPr lang="en-US" altLang="ko-KR" sz="4000" dirty="0"/>
              <a:t>What GATK Includes? </a:t>
            </a:r>
            <a:endParaRPr lang="ko-KR" altLang="en-US" sz="4000" dirty="0"/>
          </a:p>
        </p:txBody>
      </p:sp>
      <p:sp>
        <p:nvSpPr>
          <p:cNvPr id="3" name="내용 개체 틀 2"/>
          <p:cNvSpPr>
            <a:spLocks noGrp="1"/>
          </p:cNvSpPr>
          <p:nvPr>
            <p:ph idx="1"/>
          </p:nvPr>
        </p:nvSpPr>
        <p:spPr>
          <a:xfrm>
            <a:off x="838200" y="1625730"/>
            <a:ext cx="6115334" cy="3896437"/>
          </a:xfrm>
        </p:spPr>
        <p:txBody>
          <a:bodyPr>
            <a:normAutofit/>
          </a:bodyPr>
          <a:lstStyle/>
          <a:p>
            <a:r>
              <a:rPr lang="en-US" altLang="ko-KR" sz="2400" dirty="0"/>
              <a:t>GATK is a ‘Toolkit’. Current GATK version (v. 4.2.2.0) includes 342 tools.              </a:t>
            </a:r>
            <a:r>
              <a:rPr lang="en-US" altLang="ko-KR" sz="1600" dirty="0"/>
              <a:t>(</a:t>
            </a:r>
            <a:r>
              <a:rPr lang="en-US" altLang="ko-KR" sz="1600" dirty="0">
                <a:hlinkClick r:id="rId3"/>
              </a:rPr>
              <a:t>Tool Documentation Index – GATK (broadinstitute.org)</a:t>
            </a:r>
            <a:r>
              <a:rPr lang="en-US" altLang="ko-KR" sz="1600" dirty="0"/>
              <a:t> </a:t>
            </a:r>
            <a:endParaRPr lang="en-US" altLang="ko-KR" sz="2400" dirty="0"/>
          </a:p>
          <a:p>
            <a:endParaRPr lang="en-US" altLang="ko-KR" sz="2400" dirty="0"/>
          </a:p>
          <a:p>
            <a:r>
              <a:rPr lang="en-US" altLang="ko-KR" sz="2400" dirty="0"/>
              <a:t>To identify SNPs &amp; </a:t>
            </a:r>
            <a:r>
              <a:rPr lang="en-US" altLang="ko-KR" sz="2400" dirty="0" err="1"/>
              <a:t>Indels</a:t>
            </a:r>
            <a:r>
              <a:rPr lang="en-US" altLang="ko-KR" sz="2400" dirty="0"/>
              <a:t> in germline DNA sequencing data, proper tools must be chosen. </a:t>
            </a:r>
          </a:p>
          <a:p>
            <a:endParaRPr lang="en-US" altLang="ko-KR" sz="2400" dirty="0"/>
          </a:p>
          <a:p>
            <a:r>
              <a:rPr lang="en-US" altLang="ko-KR" sz="2400" dirty="0"/>
              <a:t>Tools for </a:t>
            </a:r>
            <a:r>
              <a:rPr lang="en-US" altLang="ko-KR" sz="2400" b="1" dirty="0"/>
              <a:t>4 steps </a:t>
            </a:r>
            <a:r>
              <a:rPr lang="en-US" altLang="ko-KR" sz="2400" dirty="0"/>
              <a:t>(5 steps in GATK v. 3)</a:t>
            </a:r>
          </a:p>
          <a:p>
            <a:endParaRPr lang="ko-KR" altLang="en-US" sz="2400" dirty="0"/>
          </a:p>
        </p:txBody>
      </p:sp>
      <p:sp>
        <p:nvSpPr>
          <p:cNvPr id="4" name="직사각형 3">
            <a:extLst>
              <a:ext uri="{FF2B5EF4-FFF2-40B4-BE49-F238E27FC236}">
                <a16:creationId xmlns:a16="http://schemas.microsoft.com/office/drawing/2014/main" id="{6D69789C-513D-4F44-916B-6CFD6172210F}"/>
              </a:ext>
            </a:extLst>
          </p:cNvPr>
          <p:cNvSpPr/>
          <p:nvPr/>
        </p:nvSpPr>
        <p:spPr>
          <a:xfrm>
            <a:off x="8243247" y="682393"/>
            <a:ext cx="2436126" cy="914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EA9DF34-1D41-452D-A9E7-ED7412BAEDC7}"/>
              </a:ext>
            </a:extLst>
          </p:cNvPr>
          <p:cNvSpPr/>
          <p:nvPr/>
        </p:nvSpPr>
        <p:spPr>
          <a:xfrm>
            <a:off x="8243246" y="1909422"/>
            <a:ext cx="2436126" cy="914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A78FD99-5194-416F-986D-60DE0CBFF649}"/>
              </a:ext>
            </a:extLst>
          </p:cNvPr>
          <p:cNvSpPr/>
          <p:nvPr/>
        </p:nvSpPr>
        <p:spPr>
          <a:xfrm>
            <a:off x="8243246" y="3116751"/>
            <a:ext cx="2436126" cy="914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54EC77E-5325-403B-9025-E5C3B0F69CC9}"/>
              </a:ext>
            </a:extLst>
          </p:cNvPr>
          <p:cNvSpPr/>
          <p:nvPr/>
        </p:nvSpPr>
        <p:spPr>
          <a:xfrm>
            <a:off x="8243246" y="4365005"/>
            <a:ext cx="2436126" cy="914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EED2038-585D-4B0A-AB55-B0FA87D8D9D9}"/>
              </a:ext>
            </a:extLst>
          </p:cNvPr>
          <p:cNvSpPr/>
          <p:nvPr/>
        </p:nvSpPr>
        <p:spPr>
          <a:xfrm>
            <a:off x="8256069" y="5583960"/>
            <a:ext cx="2436126" cy="914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1FDA9671-679A-4C0C-8C6D-CD84719629EF}"/>
              </a:ext>
            </a:extLst>
          </p:cNvPr>
          <p:cNvSpPr txBox="1"/>
          <p:nvPr/>
        </p:nvSpPr>
        <p:spPr>
          <a:xfrm>
            <a:off x="8310225" y="816840"/>
            <a:ext cx="2302169" cy="646331"/>
          </a:xfrm>
          <a:prstGeom prst="rect">
            <a:avLst/>
          </a:prstGeom>
          <a:noFill/>
        </p:spPr>
        <p:txBody>
          <a:bodyPr wrap="none" rtlCol="0">
            <a:spAutoFit/>
          </a:bodyPr>
          <a:lstStyle/>
          <a:p>
            <a:r>
              <a:rPr lang="en-US" altLang="ko-KR"/>
              <a:t>Initial read mapping</a:t>
            </a:r>
          </a:p>
          <a:p>
            <a:r>
              <a:rPr lang="en-US" altLang="ko-KR"/>
              <a:t>(Global alignment)</a:t>
            </a:r>
            <a:endParaRPr lang="ko-KR" altLang="en-US"/>
          </a:p>
        </p:txBody>
      </p:sp>
      <p:sp>
        <p:nvSpPr>
          <p:cNvPr id="10" name="TextBox 9">
            <a:extLst>
              <a:ext uri="{FF2B5EF4-FFF2-40B4-BE49-F238E27FC236}">
                <a16:creationId xmlns:a16="http://schemas.microsoft.com/office/drawing/2014/main" id="{6D82C775-A1FF-4051-BD9A-B080445D3113}"/>
              </a:ext>
            </a:extLst>
          </p:cNvPr>
          <p:cNvSpPr txBox="1"/>
          <p:nvPr/>
        </p:nvSpPr>
        <p:spPr>
          <a:xfrm>
            <a:off x="8437663" y="2181955"/>
            <a:ext cx="2102883" cy="369332"/>
          </a:xfrm>
          <a:prstGeom prst="rect">
            <a:avLst/>
          </a:prstGeom>
          <a:noFill/>
        </p:spPr>
        <p:txBody>
          <a:bodyPr wrap="none" rtlCol="0">
            <a:spAutoFit/>
          </a:bodyPr>
          <a:lstStyle/>
          <a:p>
            <a:r>
              <a:rPr lang="en-US" altLang="ko-KR"/>
              <a:t>Local Realignment</a:t>
            </a:r>
            <a:endParaRPr lang="ko-KR" altLang="en-US"/>
          </a:p>
        </p:txBody>
      </p:sp>
      <p:sp>
        <p:nvSpPr>
          <p:cNvPr id="11" name="TextBox 10">
            <a:extLst>
              <a:ext uri="{FF2B5EF4-FFF2-40B4-BE49-F238E27FC236}">
                <a16:creationId xmlns:a16="http://schemas.microsoft.com/office/drawing/2014/main" id="{E7BDAD14-2C45-4FF3-931D-5D8D54F78856}"/>
              </a:ext>
            </a:extLst>
          </p:cNvPr>
          <p:cNvSpPr txBox="1"/>
          <p:nvPr/>
        </p:nvSpPr>
        <p:spPr>
          <a:xfrm>
            <a:off x="8335873" y="3250784"/>
            <a:ext cx="2332113" cy="646331"/>
          </a:xfrm>
          <a:prstGeom prst="rect">
            <a:avLst/>
          </a:prstGeom>
          <a:noFill/>
        </p:spPr>
        <p:txBody>
          <a:bodyPr wrap="none" rtlCol="0">
            <a:spAutoFit/>
          </a:bodyPr>
          <a:lstStyle/>
          <a:p>
            <a:r>
              <a:rPr lang="en-US" altLang="ko-KR"/>
              <a:t>Base Quality Score </a:t>
            </a:r>
          </a:p>
          <a:p>
            <a:r>
              <a:rPr lang="en-US" altLang="ko-KR"/>
              <a:t>Recalibration (BQSR)</a:t>
            </a:r>
            <a:endParaRPr lang="ko-KR" altLang="en-US"/>
          </a:p>
        </p:txBody>
      </p:sp>
      <p:sp>
        <p:nvSpPr>
          <p:cNvPr id="12" name="TextBox 11">
            <a:extLst>
              <a:ext uri="{FF2B5EF4-FFF2-40B4-BE49-F238E27FC236}">
                <a16:creationId xmlns:a16="http://schemas.microsoft.com/office/drawing/2014/main" id="{4356DE3C-EF14-4D5F-A818-D9F7E83CB02C}"/>
              </a:ext>
            </a:extLst>
          </p:cNvPr>
          <p:cNvSpPr txBox="1"/>
          <p:nvPr/>
        </p:nvSpPr>
        <p:spPr>
          <a:xfrm>
            <a:off x="8281883" y="4499038"/>
            <a:ext cx="2410147" cy="646331"/>
          </a:xfrm>
          <a:prstGeom prst="rect">
            <a:avLst/>
          </a:prstGeom>
          <a:noFill/>
        </p:spPr>
        <p:txBody>
          <a:bodyPr wrap="none" rtlCol="0">
            <a:spAutoFit/>
          </a:bodyPr>
          <a:lstStyle/>
          <a:p>
            <a:r>
              <a:rPr lang="en-US" altLang="ko-KR"/>
              <a:t>SNP&amp;Indel Discovery</a:t>
            </a:r>
          </a:p>
          <a:p>
            <a:pPr algn="ctr"/>
            <a:r>
              <a:rPr lang="en-US" altLang="ko-KR"/>
              <a:t>(Calling)</a:t>
            </a:r>
            <a:endParaRPr lang="ko-KR" altLang="en-US"/>
          </a:p>
        </p:txBody>
      </p:sp>
      <p:sp>
        <p:nvSpPr>
          <p:cNvPr id="13" name="TextBox 12">
            <a:extLst>
              <a:ext uri="{FF2B5EF4-FFF2-40B4-BE49-F238E27FC236}">
                <a16:creationId xmlns:a16="http://schemas.microsoft.com/office/drawing/2014/main" id="{ABC90C39-49C5-4629-BD56-C5D0DBB11384}"/>
              </a:ext>
            </a:extLst>
          </p:cNvPr>
          <p:cNvSpPr txBox="1"/>
          <p:nvPr/>
        </p:nvSpPr>
        <p:spPr>
          <a:xfrm>
            <a:off x="8269059" y="5721568"/>
            <a:ext cx="2378856" cy="646331"/>
          </a:xfrm>
          <a:prstGeom prst="rect">
            <a:avLst/>
          </a:prstGeom>
          <a:noFill/>
        </p:spPr>
        <p:txBody>
          <a:bodyPr wrap="none" rtlCol="0">
            <a:spAutoFit/>
          </a:bodyPr>
          <a:lstStyle/>
          <a:p>
            <a:r>
              <a:rPr lang="en-US" altLang="ko-KR"/>
              <a:t>Variant Quality Score</a:t>
            </a:r>
          </a:p>
          <a:p>
            <a:r>
              <a:rPr lang="en-US" altLang="ko-KR"/>
              <a:t>Recalibration (VQSR)</a:t>
            </a:r>
            <a:endParaRPr lang="ko-KR" altLang="en-US"/>
          </a:p>
        </p:txBody>
      </p:sp>
      <p:cxnSp>
        <p:nvCxnSpPr>
          <p:cNvPr id="15" name="직선 화살표 연결선 14">
            <a:extLst>
              <a:ext uri="{FF2B5EF4-FFF2-40B4-BE49-F238E27FC236}">
                <a16:creationId xmlns:a16="http://schemas.microsoft.com/office/drawing/2014/main" id="{6F843169-5738-4BD5-91E9-D7436EE201DF}"/>
              </a:ext>
            </a:extLst>
          </p:cNvPr>
          <p:cNvCxnSpPr>
            <a:stCxn id="4" idx="2"/>
            <a:endCxn id="5" idx="0"/>
          </p:cNvCxnSpPr>
          <p:nvPr/>
        </p:nvCxnSpPr>
        <p:spPr>
          <a:xfrm flipH="1">
            <a:off x="9461309" y="1596792"/>
            <a:ext cx="1" cy="31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a:extLst>
              <a:ext uri="{FF2B5EF4-FFF2-40B4-BE49-F238E27FC236}">
                <a16:creationId xmlns:a16="http://schemas.microsoft.com/office/drawing/2014/main" id="{33724F9C-9533-474F-B39D-86C632D82B49}"/>
              </a:ext>
            </a:extLst>
          </p:cNvPr>
          <p:cNvCxnSpPr/>
          <p:nvPr/>
        </p:nvCxnSpPr>
        <p:spPr>
          <a:xfrm flipH="1">
            <a:off x="9474132" y="2819784"/>
            <a:ext cx="1" cy="31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CD0BD261-3796-4EBB-9B3E-C36D0698B9C2}"/>
              </a:ext>
            </a:extLst>
          </p:cNvPr>
          <p:cNvCxnSpPr/>
          <p:nvPr/>
        </p:nvCxnSpPr>
        <p:spPr>
          <a:xfrm flipH="1">
            <a:off x="9474132" y="4041762"/>
            <a:ext cx="1" cy="31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직선 화살표 연결선 17">
            <a:extLst>
              <a:ext uri="{FF2B5EF4-FFF2-40B4-BE49-F238E27FC236}">
                <a16:creationId xmlns:a16="http://schemas.microsoft.com/office/drawing/2014/main" id="{E093DDC5-04E9-42D0-9480-3BB8613B764F}"/>
              </a:ext>
            </a:extLst>
          </p:cNvPr>
          <p:cNvCxnSpPr/>
          <p:nvPr/>
        </p:nvCxnSpPr>
        <p:spPr>
          <a:xfrm flipH="1">
            <a:off x="9474131" y="5259702"/>
            <a:ext cx="1" cy="31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연결선: 구부러짐 19">
            <a:extLst>
              <a:ext uri="{FF2B5EF4-FFF2-40B4-BE49-F238E27FC236}">
                <a16:creationId xmlns:a16="http://schemas.microsoft.com/office/drawing/2014/main" id="{D79C1EF0-5335-4DED-8944-0BF330953343}"/>
              </a:ext>
            </a:extLst>
          </p:cNvPr>
          <p:cNvCxnSpPr>
            <a:cxnSpLocks/>
            <a:stCxn id="4" idx="3"/>
            <a:endCxn id="11" idx="3"/>
          </p:cNvCxnSpPr>
          <p:nvPr/>
        </p:nvCxnSpPr>
        <p:spPr>
          <a:xfrm flipH="1">
            <a:off x="10667986" y="1139593"/>
            <a:ext cx="11387" cy="2434357"/>
          </a:xfrm>
          <a:prstGeom prst="curvedConnector3">
            <a:avLst>
              <a:gd name="adj1" fmla="val -2007552"/>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A03A916-942C-414D-AD0E-1C6F436FCA8A}"/>
              </a:ext>
            </a:extLst>
          </p:cNvPr>
          <p:cNvSpPr txBox="1"/>
          <p:nvPr/>
        </p:nvSpPr>
        <p:spPr>
          <a:xfrm>
            <a:off x="9650716" y="1612028"/>
            <a:ext cx="827864" cy="276999"/>
          </a:xfrm>
          <a:prstGeom prst="rect">
            <a:avLst/>
          </a:prstGeom>
          <a:noFill/>
        </p:spPr>
        <p:txBody>
          <a:bodyPr wrap="square" rtlCol="0">
            <a:spAutoFit/>
          </a:bodyPr>
          <a:lstStyle/>
          <a:p>
            <a:r>
              <a:rPr lang="en-US" altLang="ko-KR" sz="1200"/>
              <a:t>GATK v.3</a:t>
            </a:r>
            <a:endParaRPr lang="ko-KR" altLang="en-US" sz="1200"/>
          </a:p>
        </p:txBody>
      </p:sp>
      <p:sp>
        <p:nvSpPr>
          <p:cNvPr id="29" name="TextBox 28">
            <a:extLst>
              <a:ext uri="{FF2B5EF4-FFF2-40B4-BE49-F238E27FC236}">
                <a16:creationId xmlns:a16="http://schemas.microsoft.com/office/drawing/2014/main" id="{5F97C7C4-F271-42BC-9C50-03DB3BA85533}"/>
              </a:ext>
            </a:extLst>
          </p:cNvPr>
          <p:cNvSpPr txBox="1"/>
          <p:nvPr/>
        </p:nvSpPr>
        <p:spPr>
          <a:xfrm>
            <a:off x="10919358" y="2228121"/>
            <a:ext cx="827864" cy="276999"/>
          </a:xfrm>
          <a:prstGeom prst="rect">
            <a:avLst/>
          </a:prstGeom>
          <a:noFill/>
        </p:spPr>
        <p:txBody>
          <a:bodyPr wrap="square" rtlCol="0">
            <a:spAutoFit/>
          </a:bodyPr>
          <a:lstStyle/>
          <a:p>
            <a:r>
              <a:rPr lang="en-US" altLang="ko-KR" sz="1200"/>
              <a:t>GATK v.4</a:t>
            </a:r>
            <a:endParaRPr lang="ko-KR" altLang="en-US" sz="1200"/>
          </a:p>
        </p:txBody>
      </p:sp>
    </p:spTree>
    <p:extLst>
      <p:ext uri="{BB962C8B-B14F-4D97-AF65-F5344CB8AC3E}">
        <p14:creationId xmlns:p14="http://schemas.microsoft.com/office/powerpoint/2010/main" val="1171879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0"/>
            <a:ext cx="10515600" cy="1325563"/>
          </a:xfrm>
        </p:spPr>
        <p:txBody>
          <a:bodyPr>
            <a:normAutofit/>
          </a:bodyPr>
          <a:lstStyle/>
          <a:p>
            <a:r>
              <a:rPr lang="en-US" altLang="ko-KR" sz="4000" dirty="0"/>
              <a:t>Best Practices workflow</a:t>
            </a:r>
            <a:endParaRPr lang="ko-KR" altLang="en-US" sz="4000" dirty="0"/>
          </a:p>
        </p:txBody>
      </p:sp>
      <p:sp>
        <p:nvSpPr>
          <p:cNvPr id="5" name="TextBox 4"/>
          <p:cNvSpPr txBox="1"/>
          <p:nvPr/>
        </p:nvSpPr>
        <p:spPr>
          <a:xfrm>
            <a:off x="941696" y="1446663"/>
            <a:ext cx="5878982" cy="369332"/>
          </a:xfrm>
          <a:prstGeom prst="rect">
            <a:avLst/>
          </a:prstGeom>
          <a:noFill/>
        </p:spPr>
        <p:txBody>
          <a:bodyPr wrap="square" rtlCol="0">
            <a:spAutoFit/>
          </a:bodyPr>
          <a:lstStyle/>
          <a:p>
            <a:r>
              <a:rPr lang="en-US" altLang="ko-KR" dirty="0"/>
              <a:t>Workflow for Germline variant calling (single sample)</a:t>
            </a:r>
            <a:endParaRPr lang="ko-KR" altLang="en-US" dirty="0"/>
          </a:p>
        </p:txBody>
      </p:sp>
      <p:sp>
        <p:nvSpPr>
          <p:cNvPr id="3" name="TextBox 2"/>
          <p:cNvSpPr txBox="1"/>
          <p:nvPr/>
        </p:nvSpPr>
        <p:spPr>
          <a:xfrm>
            <a:off x="941696" y="6581001"/>
            <a:ext cx="6864824" cy="276999"/>
          </a:xfrm>
          <a:prstGeom prst="rect">
            <a:avLst/>
          </a:prstGeom>
          <a:noFill/>
        </p:spPr>
        <p:txBody>
          <a:bodyPr wrap="square" rtlCol="0">
            <a:spAutoFit/>
          </a:bodyPr>
          <a:lstStyle/>
          <a:p>
            <a:r>
              <a:rPr lang="en-US" altLang="ko-KR" sz="1200" dirty="0">
                <a:hlinkClick r:id="rId3"/>
              </a:rPr>
              <a:t>Best Practices Workflows – GATK (broadinstitute.org)</a:t>
            </a:r>
            <a:endParaRPr lang="ko-KR" altLang="en-US" sz="1200" dirty="0"/>
          </a:p>
        </p:txBody>
      </p:sp>
      <p:pic>
        <p:nvPicPr>
          <p:cNvPr id="6" name="그림 5"/>
          <p:cNvPicPr>
            <a:picLocks noChangeAspect="1"/>
          </p:cNvPicPr>
          <p:nvPr/>
        </p:nvPicPr>
        <p:blipFill>
          <a:blip r:embed="rId4"/>
          <a:stretch>
            <a:fillRect/>
          </a:stretch>
        </p:blipFill>
        <p:spPr>
          <a:xfrm>
            <a:off x="941696" y="1937095"/>
            <a:ext cx="8935645" cy="4527621"/>
          </a:xfrm>
          <a:prstGeom prst="rect">
            <a:avLst/>
          </a:prstGeom>
        </p:spPr>
      </p:pic>
    </p:spTree>
    <p:extLst>
      <p:ext uri="{BB962C8B-B14F-4D97-AF65-F5344CB8AC3E}">
        <p14:creationId xmlns:p14="http://schemas.microsoft.com/office/powerpoint/2010/main" val="80121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0"/>
            <a:ext cx="10515600" cy="1325563"/>
          </a:xfrm>
        </p:spPr>
        <p:txBody>
          <a:bodyPr>
            <a:normAutofit/>
          </a:bodyPr>
          <a:lstStyle/>
          <a:p>
            <a:r>
              <a:rPr lang="en-US" altLang="ko-KR" sz="4000" dirty="0"/>
              <a:t>1. Initial </a:t>
            </a:r>
            <a:r>
              <a:rPr lang="en-US" altLang="ko-KR" sz="4000"/>
              <a:t>read mapping </a:t>
            </a:r>
            <a:r>
              <a:rPr lang="en-US" altLang="ko-KR" sz="2400"/>
              <a:t>(Global alignment)</a:t>
            </a:r>
            <a:endParaRPr lang="ko-KR" altLang="en-US" sz="4000" dirty="0"/>
          </a:p>
        </p:txBody>
      </p:sp>
      <p:pic>
        <p:nvPicPr>
          <p:cNvPr id="7" name="내용 개체 틀 5"/>
          <p:cNvPicPr>
            <a:picLocks noGrp="1" noChangeAspect="1"/>
          </p:cNvPicPr>
          <p:nvPr>
            <p:ph idx="1"/>
          </p:nvPr>
        </p:nvPicPr>
        <p:blipFill>
          <a:blip r:embed="rId3"/>
          <a:stretch>
            <a:fillRect/>
          </a:stretch>
        </p:blipFill>
        <p:spPr>
          <a:xfrm>
            <a:off x="838199" y="1652898"/>
            <a:ext cx="2543175" cy="4152900"/>
          </a:xfrm>
          <a:prstGeom prst="rect">
            <a:avLst/>
          </a:prstGeom>
        </p:spPr>
      </p:pic>
      <p:sp>
        <p:nvSpPr>
          <p:cNvPr id="4" name="직사각형 3"/>
          <p:cNvSpPr/>
          <p:nvPr/>
        </p:nvSpPr>
        <p:spPr>
          <a:xfrm>
            <a:off x="1138335" y="2715209"/>
            <a:ext cx="1800808" cy="485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3648269" y="1970138"/>
            <a:ext cx="7427168" cy="3785652"/>
          </a:xfrm>
          <a:prstGeom prst="rect">
            <a:avLst/>
          </a:prstGeom>
          <a:noFill/>
        </p:spPr>
        <p:txBody>
          <a:bodyPr wrap="square" rtlCol="0">
            <a:spAutoFit/>
          </a:bodyPr>
          <a:lstStyle/>
          <a:p>
            <a:r>
              <a:rPr lang="en-US" altLang="ko-KR" sz="2000" dirty="0"/>
              <a:t>No position information of each reads in raw unmapped sequencing data.  </a:t>
            </a:r>
          </a:p>
          <a:p>
            <a:endParaRPr lang="en-US" altLang="ko-KR" sz="2000" dirty="0"/>
          </a:p>
          <a:p>
            <a:endParaRPr lang="en-US" altLang="ko-KR" sz="2000" dirty="0"/>
          </a:p>
          <a:p>
            <a:r>
              <a:rPr lang="en-US" altLang="ko-KR" sz="2000" dirty="0"/>
              <a:t>Non-GATK process </a:t>
            </a:r>
          </a:p>
          <a:p>
            <a:r>
              <a:rPr lang="en-US" altLang="ko-KR" sz="2000" dirty="0"/>
              <a:t>→ Instead, use </a:t>
            </a:r>
            <a:r>
              <a:rPr lang="en-US" altLang="ko-KR" sz="2000" b="1" dirty="0"/>
              <a:t>BWA</a:t>
            </a:r>
            <a:r>
              <a:rPr lang="en-US" altLang="ko-KR" sz="2000" dirty="0"/>
              <a:t> tool (popular short-read aligner)</a:t>
            </a:r>
          </a:p>
          <a:p>
            <a:endParaRPr lang="en-US" altLang="ko-KR" sz="2000" dirty="0"/>
          </a:p>
          <a:p>
            <a:endParaRPr lang="en-US" altLang="ko-KR" sz="2000" dirty="0"/>
          </a:p>
          <a:p>
            <a:r>
              <a:rPr lang="en-US" altLang="ko-KR" sz="2000" b="1" dirty="0"/>
              <a:t>Reference genome FASTA file </a:t>
            </a:r>
            <a:r>
              <a:rPr lang="en-US" altLang="ko-KR" sz="2000" dirty="0"/>
              <a:t>is required</a:t>
            </a:r>
          </a:p>
          <a:p>
            <a:r>
              <a:rPr lang="en-US" altLang="ko-KR" sz="2000" dirty="0"/>
              <a:t>(hg19, hg38)  </a:t>
            </a:r>
          </a:p>
          <a:p>
            <a:endParaRPr lang="en-US" altLang="ko-KR" sz="2000" dirty="0"/>
          </a:p>
          <a:p>
            <a:endParaRPr lang="ko-KR" altLang="en-US" sz="2000" dirty="0"/>
          </a:p>
        </p:txBody>
      </p:sp>
      <p:pic>
        <p:nvPicPr>
          <p:cNvPr id="10" name="그림 9"/>
          <p:cNvPicPr>
            <a:picLocks noChangeAspect="1"/>
          </p:cNvPicPr>
          <p:nvPr/>
        </p:nvPicPr>
        <p:blipFill>
          <a:blip r:embed="rId4"/>
          <a:stretch>
            <a:fillRect/>
          </a:stretch>
        </p:blipFill>
        <p:spPr>
          <a:xfrm>
            <a:off x="8998489" y="4128070"/>
            <a:ext cx="2698319" cy="2476014"/>
          </a:xfrm>
          <a:prstGeom prst="rect">
            <a:avLst/>
          </a:prstGeom>
        </p:spPr>
      </p:pic>
      <p:sp>
        <p:nvSpPr>
          <p:cNvPr id="11" name="TextBox 10"/>
          <p:cNvSpPr txBox="1"/>
          <p:nvPr/>
        </p:nvSpPr>
        <p:spPr>
          <a:xfrm>
            <a:off x="5571044" y="6604084"/>
            <a:ext cx="6671388" cy="253916"/>
          </a:xfrm>
          <a:prstGeom prst="rect">
            <a:avLst/>
          </a:prstGeom>
          <a:noFill/>
        </p:spPr>
        <p:txBody>
          <a:bodyPr wrap="square" rtlCol="0">
            <a:spAutoFit/>
          </a:bodyPr>
          <a:lstStyle/>
          <a:p>
            <a:r>
              <a:rPr lang="en-US" altLang="ko-KR" sz="1050" dirty="0" err="1"/>
              <a:t>Nurk</a:t>
            </a:r>
            <a:r>
              <a:rPr lang="en-US" altLang="ko-KR" sz="1050" dirty="0"/>
              <a:t> et al. (2021), The complete sequence of a human genome, </a:t>
            </a:r>
            <a:r>
              <a:rPr lang="en-US" altLang="ko-KR" sz="1050" dirty="0" err="1"/>
              <a:t>bioRXiv</a:t>
            </a:r>
            <a:r>
              <a:rPr lang="en-US" altLang="ko-KR" sz="1050" dirty="0"/>
              <a:t> </a:t>
            </a:r>
            <a:r>
              <a:rPr lang="en-US" altLang="ko-KR" sz="1050" dirty="0" err="1"/>
              <a:t>doi</a:t>
            </a:r>
            <a:r>
              <a:rPr lang="en-US" altLang="ko-KR" sz="1050" dirty="0"/>
              <a:t>: 10.1101/2021.05.26.445798</a:t>
            </a:r>
            <a:endParaRPr lang="ko-KR" altLang="en-US" sz="1050" dirty="0"/>
          </a:p>
        </p:txBody>
      </p:sp>
    </p:spTree>
    <p:extLst>
      <p:ext uri="{BB962C8B-B14F-4D97-AF65-F5344CB8AC3E}">
        <p14:creationId xmlns:p14="http://schemas.microsoft.com/office/powerpoint/2010/main" val="1622580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8F158B-6EE6-457A-8C70-CE2BB4A03792}"/>
              </a:ext>
            </a:extLst>
          </p:cNvPr>
          <p:cNvSpPr>
            <a:spLocks noGrp="1"/>
          </p:cNvSpPr>
          <p:nvPr>
            <p:ph type="title"/>
          </p:nvPr>
        </p:nvSpPr>
        <p:spPr>
          <a:xfrm>
            <a:off x="838200" y="0"/>
            <a:ext cx="10515600" cy="1325563"/>
          </a:xfrm>
        </p:spPr>
        <p:txBody>
          <a:bodyPr>
            <a:normAutofit/>
          </a:bodyPr>
          <a:lstStyle/>
          <a:p>
            <a:r>
              <a:rPr lang="en-US" altLang="ko-KR" sz="4000"/>
              <a:t>1-1. Initial mapping Algorithm</a:t>
            </a:r>
            <a:endParaRPr lang="ko-KR" altLang="en-US" sz="4000"/>
          </a:p>
        </p:txBody>
      </p:sp>
      <p:sp>
        <p:nvSpPr>
          <p:cNvPr id="6" name="내용 개체 틀 5">
            <a:extLst>
              <a:ext uri="{FF2B5EF4-FFF2-40B4-BE49-F238E27FC236}">
                <a16:creationId xmlns:a16="http://schemas.microsoft.com/office/drawing/2014/main" id="{41269942-D577-48BE-92E0-5F5B43F02E52}"/>
              </a:ext>
            </a:extLst>
          </p:cNvPr>
          <p:cNvSpPr>
            <a:spLocks noGrp="1"/>
          </p:cNvSpPr>
          <p:nvPr>
            <p:ph idx="1"/>
          </p:nvPr>
        </p:nvSpPr>
        <p:spPr>
          <a:xfrm>
            <a:off x="838200" y="1825625"/>
            <a:ext cx="10515600" cy="4701790"/>
          </a:xfrm>
        </p:spPr>
        <p:txBody>
          <a:bodyPr>
            <a:noAutofit/>
          </a:bodyPr>
          <a:lstStyle/>
          <a:p>
            <a:pPr marL="0" indent="0">
              <a:buNone/>
            </a:pPr>
            <a:r>
              <a:rPr lang="en-US" altLang="ko-KR" sz="2000" dirty="0"/>
              <a:t>Global alignment </a:t>
            </a:r>
          </a:p>
          <a:p>
            <a:pPr marL="0" indent="0">
              <a:buNone/>
            </a:pPr>
            <a:endParaRPr lang="en-US" altLang="ko-KR" sz="2000" dirty="0"/>
          </a:p>
          <a:p>
            <a:pPr marL="0" indent="0">
              <a:buNone/>
            </a:pPr>
            <a:r>
              <a:rPr lang="en-US" altLang="ko-KR" sz="2000" dirty="0"/>
              <a:t>BWA-MEM is based on </a:t>
            </a:r>
            <a:r>
              <a:rPr lang="en-US" altLang="ko-KR" sz="2000" b="1" dirty="0"/>
              <a:t>Smith-Waterman algorithm</a:t>
            </a:r>
          </a:p>
          <a:p>
            <a:pPr marL="0" indent="0">
              <a:buNone/>
            </a:pPr>
            <a:endParaRPr lang="en-US" altLang="ko-KR" sz="2000" dirty="0"/>
          </a:p>
          <a:p>
            <a:pPr marL="0" indent="0">
              <a:buNone/>
            </a:pPr>
            <a:r>
              <a:rPr lang="en-US" altLang="ko-KR" sz="2000" dirty="0"/>
              <a:t>Following </a:t>
            </a:r>
          </a:p>
          <a:p>
            <a:pPr marL="0" indent="0">
              <a:buNone/>
            </a:pPr>
            <a:endParaRPr lang="en-US" altLang="ko-KR" sz="2000" dirty="0"/>
          </a:p>
          <a:p>
            <a:pPr marL="0" indent="0">
              <a:buNone/>
            </a:pPr>
            <a:r>
              <a:rPr lang="en-US" altLang="ko-KR" sz="2000" dirty="0"/>
              <a:t>Choose the </a:t>
            </a:r>
            <a:r>
              <a:rPr lang="en-US" altLang="ko-KR" sz="2000" b="1" dirty="0"/>
              <a:t>highest value</a:t>
            </a:r>
            <a:r>
              <a:rPr lang="en-US" altLang="ko-KR" sz="2000" dirty="0"/>
              <a:t> for each cell.</a:t>
            </a:r>
          </a:p>
          <a:p>
            <a:pPr marL="0" indent="0">
              <a:buNone/>
            </a:pPr>
            <a:endParaRPr lang="en-US" altLang="ko-KR" sz="2000" dirty="0"/>
          </a:p>
          <a:p>
            <a:pPr marL="0" indent="0">
              <a:buNone/>
            </a:pPr>
            <a:endParaRPr lang="en-US" altLang="ko-KR" sz="2000" dirty="0"/>
          </a:p>
          <a:p>
            <a:pPr marL="0" indent="0">
              <a:buNone/>
            </a:pPr>
            <a:endParaRPr lang="en-US" altLang="ko-KR" sz="2000" dirty="0"/>
          </a:p>
          <a:p>
            <a:pPr marL="0" indent="0">
              <a:buNone/>
            </a:pPr>
            <a:r>
              <a:rPr lang="en-US" altLang="ko-KR" sz="2000" dirty="0"/>
              <a:t>Start with the highest value, and then go backward  </a:t>
            </a:r>
            <a:endParaRPr lang="ko-KR" altLang="en-US" sz="2000" dirty="0"/>
          </a:p>
        </p:txBody>
      </p:sp>
      <p:pic>
        <p:nvPicPr>
          <p:cNvPr id="3" name="그림 2">
            <a:extLst>
              <a:ext uri="{FF2B5EF4-FFF2-40B4-BE49-F238E27FC236}">
                <a16:creationId xmlns:a16="http://schemas.microsoft.com/office/drawing/2014/main" id="{930A452A-E56A-4EA9-9E52-2286E15D37EB}"/>
              </a:ext>
            </a:extLst>
          </p:cNvPr>
          <p:cNvPicPr>
            <a:picLocks noChangeAspect="1"/>
          </p:cNvPicPr>
          <p:nvPr/>
        </p:nvPicPr>
        <p:blipFill>
          <a:blip r:embed="rId3"/>
          <a:stretch>
            <a:fillRect/>
          </a:stretch>
        </p:blipFill>
        <p:spPr>
          <a:xfrm>
            <a:off x="8386292" y="1825625"/>
            <a:ext cx="3155949" cy="4363868"/>
          </a:xfrm>
          <a:prstGeom prst="rect">
            <a:avLst/>
          </a:prstGeom>
        </p:spPr>
      </p:pic>
      <p:pic>
        <p:nvPicPr>
          <p:cNvPr id="4" name="그림 3">
            <a:extLst>
              <a:ext uri="{FF2B5EF4-FFF2-40B4-BE49-F238E27FC236}">
                <a16:creationId xmlns:a16="http://schemas.microsoft.com/office/drawing/2014/main" id="{8C3F6C7C-70E3-4EC5-9A2F-616FCE328D72}"/>
              </a:ext>
            </a:extLst>
          </p:cNvPr>
          <p:cNvPicPr>
            <a:picLocks noChangeAspect="1"/>
          </p:cNvPicPr>
          <p:nvPr/>
        </p:nvPicPr>
        <p:blipFill>
          <a:blip r:embed="rId4"/>
          <a:stretch>
            <a:fillRect/>
          </a:stretch>
        </p:blipFill>
        <p:spPr>
          <a:xfrm>
            <a:off x="2365376" y="3251862"/>
            <a:ext cx="4108450" cy="743167"/>
          </a:xfrm>
          <a:prstGeom prst="rect">
            <a:avLst/>
          </a:prstGeom>
        </p:spPr>
      </p:pic>
      <p:sp>
        <p:nvSpPr>
          <p:cNvPr id="5" name="TextBox 4">
            <a:extLst>
              <a:ext uri="{FF2B5EF4-FFF2-40B4-BE49-F238E27FC236}">
                <a16:creationId xmlns:a16="http://schemas.microsoft.com/office/drawing/2014/main" id="{9A58A9FE-2464-403A-AFC5-8977B6E76124}"/>
              </a:ext>
            </a:extLst>
          </p:cNvPr>
          <p:cNvSpPr txBox="1"/>
          <p:nvPr/>
        </p:nvSpPr>
        <p:spPr>
          <a:xfrm>
            <a:off x="9804400" y="1456293"/>
            <a:ext cx="927100" cy="369332"/>
          </a:xfrm>
          <a:prstGeom prst="rect">
            <a:avLst/>
          </a:prstGeom>
          <a:noFill/>
        </p:spPr>
        <p:txBody>
          <a:bodyPr wrap="square" rtlCol="0">
            <a:spAutoFit/>
          </a:bodyPr>
          <a:lstStyle/>
          <a:p>
            <a:r>
              <a:rPr lang="en-US" altLang="ko-KR"/>
              <a:t>Ref</a:t>
            </a:r>
            <a:endParaRPr lang="ko-KR" altLang="en-US"/>
          </a:p>
        </p:txBody>
      </p:sp>
      <p:sp>
        <p:nvSpPr>
          <p:cNvPr id="7" name="TextBox 6">
            <a:extLst>
              <a:ext uri="{FF2B5EF4-FFF2-40B4-BE49-F238E27FC236}">
                <a16:creationId xmlns:a16="http://schemas.microsoft.com/office/drawing/2014/main" id="{987D6271-13B7-4FD7-BBB8-685578120DCB}"/>
              </a:ext>
            </a:extLst>
          </p:cNvPr>
          <p:cNvSpPr txBox="1"/>
          <p:nvPr/>
        </p:nvSpPr>
        <p:spPr>
          <a:xfrm rot="10800000">
            <a:off x="7924627" y="3264392"/>
            <a:ext cx="461665" cy="743167"/>
          </a:xfrm>
          <a:prstGeom prst="rect">
            <a:avLst/>
          </a:prstGeom>
          <a:noFill/>
        </p:spPr>
        <p:txBody>
          <a:bodyPr vert="eaVert" wrap="square" rtlCol="0">
            <a:spAutoFit/>
          </a:bodyPr>
          <a:lstStyle/>
          <a:p>
            <a:r>
              <a:rPr lang="en-US" altLang="ko-KR"/>
              <a:t>Read</a:t>
            </a:r>
            <a:endParaRPr lang="ko-KR" altLang="en-US"/>
          </a:p>
        </p:txBody>
      </p:sp>
      <p:pic>
        <p:nvPicPr>
          <p:cNvPr id="8" name="그림 7">
            <a:extLst>
              <a:ext uri="{FF2B5EF4-FFF2-40B4-BE49-F238E27FC236}">
                <a16:creationId xmlns:a16="http://schemas.microsoft.com/office/drawing/2014/main" id="{B439E7E7-071C-40DD-AE26-51D14D46C36F}"/>
              </a:ext>
            </a:extLst>
          </p:cNvPr>
          <p:cNvPicPr>
            <a:picLocks noChangeAspect="1"/>
          </p:cNvPicPr>
          <p:nvPr/>
        </p:nvPicPr>
        <p:blipFill>
          <a:blip r:embed="rId5"/>
          <a:stretch>
            <a:fillRect/>
          </a:stretch>
        </p:blipFill>
        <p:spPr>
          <a:xfrm>
            <a:off x="5627860" y="4068569"/>
            <a:ext cx="2296766" cy="1748031"/>
          </a:xfrm>
          <a:prstGeom prst="rect">
            <a:avLst/>
          </a:prstGeom>
        </p:spPr>
      </p:pic>
      <p:pic>
        <p:nvPicPr>
          <p:cNvPr id="9" name="그림 8"/>
          <p:cNvPicPr>
            <a:picLocks noChangeAspect="1"/>
          </p:cNvPicPr>
          <p:nvPr/>
        </p:nvPicPr>
        <p:blipFill>
          <a:blip r:embed="rId6"/>
          <a:stretch>
            <a:fillRect/>
          </a:stretch>
        </p:blipFill>
        <p:spPr>
          <a:xfrm>
            <a:off x="1709030" y="4711700"/>
            <a:ext cx="3048000" cy="1104900"/>
          </a:xfrm>
          <a:prstGeom prst="rect">
            <a:avLst/>
          </a:prstGeom>
        </p:spPr>
      </p:pic>
    </p:spTree>
    <p:extLst>
      <p:ext uri="{BB962C8B-B14F-4D97-AF65-F5344CB8AC3E}">
        <p14:creationId xmlns:p14="http://schemas.microsoft.com/office/powerpoint/2010/main" val="509702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3354</TotalTime>
  <Words>1342</Words>
  <Application>Microsoft Office PowerPoint</Application>
  <PresentationFormat>와이드스크린</PresentationFormat>
  <Paragraphs>250</Paragraphs>
  <Slides>20</Slides>
  <Notes>15</Notes>
  <HiddenSlides>1</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Franklin Gothic Book</vt:lpstr>
      <vt:lpstr>맑은 고딕</vt:lpstr>
      <vt:lpstr>Arial</vt:lpstr>
      <vt:lpstr>Office 테마</vt:lpstr>
      <vt:lpstr>GATK</vt:lpstr>
      <vt:lpstr>What is GATK?</vt:lpstr>
      <vt:lpstr>Why do we need GATK?</vt:lpstr>
      <vt:lpstr>Read Mapping (alignment)</vt:lpstr>
      <vt:lpstr>Visualization of overlapping reads</vt:lpstr>
      <vt:lpstr>What GATK Includes? </vt:lpstr>
      <vt:lpstr>Best Practices workflow</vt:lpstr>
      <vt:lpstr>1. Initial read mapping (Global alignment)</vt:lpstr>
      <vt:lpstr>1-1. Initial mapping Algorithm</vt:lpstr>
      <vt:lpstr>2. Local Realignment (Only in GATK v. 3)</vt:lpstr>
      <vt:lpstr>2-1 Local Realignment Algorithm</vt:lpstr>
      <vt:lpstr>2-1 Local Realignment Algorithm</vt:lpstr>
      <vt:lpstr>3. Base Quality Score Recalibration (BQSR)</vt:lpstr>
      <vt:lpstr>4. SNP &amp; Indel discovery (calling)</vt:lpstr>
      <vt:lpstr>4-1. HaplotypeCaller Algorithm</vt:lpstr>
      <vt:lpstr>4-1. HaplotypeCaller Algorithm</vt:lpstr>
      <vt:lpstr>PowerPoint 프레젠테이션</vt:lpstr>
      <vt:lpstr>5. Variant Quality Score Recalibration (VQSR)  </vt:lpstr>
      <vt:lpstr>Variant Caller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Admini</dc:creator>
  <cp:lastModifiedBy>Admini</cp:lastModifiedBy>
  <cp:revision>147</cp:revision>
  <dcterms:created xsi:type="dcterms:W3CDTF">2021-09-17T07:09:22Z</dcterms:created>
  <dcterms:modified xsi:type="dcterms:W3CDTF">2021-09-29T13:28:50Z</dcterms:modified>
</cp:coreProperties>
</file>