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4" autoAdjust="0"/>
    <p:restoredTop sz="94660"/>
  </p:normalViewPr>
  <p:slideViewPr>
    <p:cSldViewPr snapToGrid="0">
      <p:cViewPr varScale="1">
        <p:scale>
          <a:sx n="78" d="100"/>
          <a:sy n="78" d="100"/>
        </p:scale>
        <p:origin x="82"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67787-9C2E-492D-AD70-368953AF05AB}" type="doc">
      <dgm:prSet loTypeId="urn:microsoft.com/office/officeart/2008/layout/HexagonCluster" loCatId="picture" qsTypeId="urn:microsoft.com/office/officeart/2005/8/quickstyle/simple1" qsCatId="simple" csTypeId="urn:microsoft.com/office/officeart/2005/8/colors/accent1_2" csCatId="accent1" phldr="1"/>
      <dgm:spPr/>
    </dgm:pt>
    <dgm:pt modelId="{13BA7280-FFD6-4ECD-9F2B-CE0D5DE612C4}">
      <dgm:prSet phldrT="[Text]" custT="1"/>
      <dgm:spPr/>
      <dgm:t>
        <a:bodyPr/>
        <a:lstStyle/>
        <a:p>
          <a:r>
            <a:rPr lang="en-US" sz="4000" dirty="0" smtClean="0">
              <a:latin typeface="Arial" panose="020B0604020202020204" pitchFamily="34" charset="0"/>
              <a:cs typeface="Arial" panose="020B0604020202020204" pitchFamily="34" charset="0"/>
            </a:rPr>
            <a:t>Data Scientist Salary Insights</a:t>
          </a:r>
          <a:endParaRPr lang="en-US" sz="4000" dirty="0">
            <a:latin typeface="Arial" panose="020B0604020202020204" pitchFamily="34" charset="0"/>
            <a:cs typeface="Arial" panose="020B0604020202020204" pitchFamily="34" charset="0"/>
          </a:endParaRPr>
        </a:p>
      </dgm:t>
    </dgm:pt>
    <dgm:pt modelId="{BC435C01-B109-4DFE-A308-DEC407B66AF3}" type="parTrans" cxnId="{8B033C6B-ECE9-4090-9624-061D5CEDFE26}">
      <dgm:prSet/>
      <dgm:spPr/>
      <dgm:t>
        <a:bodyPr/>
        <a:lstStyle/>
        <a:p>
          <a:endParaRPr lang="en-US"/>
        </a:p>
      </dgm:t>
    </dgm:pt>
    <dgm:pt modelId="{2DC4567F-A3DA-4529-9FB8-BF174B1E2934}" type="sibTrans" cxnId="{8B033C6B-ECE9-4090-9624-061D5CEDFE2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5000" r="-15000"/>
          </a:stretch>
        </a:blipFill>
      </dgm:spPr>
      <dgm:t>
        <a:bodyPr/>
        <a:lstStyle/>
        <a:p>
          <a:endParaRPr lang="en-US"/>
        </a:p>
      </dgm:t>
    </dgm:pt>
    <dgm:pt modelId="{C5DC77DE-77E9-4FFD-BEDA-4333E378BA34}" type="pres">
      <dgm:prSet presAssocID="{A3267787-9C2E-492D-AD70-368953AF05AB}" presName="Name0" presStyleCnt="0">
        <dgm:presLayoutVars>
          <dgm:chMax val="21"/>
          <dgm:chPref val="21"/>
        </dgm:presLayoutVars>
      </dgm:prSet>
      <dgm:spPr/>
    </dgm:pt>
    <dgm:pt modelId="{270155CE-8606-4374-BFDF-EA54A2B92EAC}" type="pres">
      <dgm:prSet presAssocID="{13BA7280-FFD6-4ECD-9F2B-CE0D5DE612C4}" presName="text1" presStyleCnt="0"/>
      <dgm:spPr/>
    </dgm:pt>
    <dgm:pt modelId="{2FCA3FCE-814C-459E-887E-31A49767B993}" type="pres">
      <dgm:prSet presAssocID="{13BA7280-FFD6-4ECD-9F2B-CE0D5DE612C4}" presName="textRepeatNode" presStyleLbl="alignNode1" presStyleIdx="0" presStyleCnt="1">
        <dgm:presLayoutVars>
          <dgm:chMax val="0"/>
          <dgm:chPref val="0"/>
          <dgm:bulletEnabled val="1"/>
        </dgm:presLayoutVars>
      </dgm:prSet>
      <dgm:spPr/>
      <dgm:t>
        <a:bodyPr/>
        <a:lstStyle/>
        <a:p>
          <a:endParaRPr lang="en-US"/>
        </a:p>
      </dgm:t>
    </dgm:pt>
    <dgm:pt modelId="{C9084A9B-AC6A-4438-B6DC-93E1F312D387}" type="pres">
      <dgm:prSet presAssocID="{13BA7280-FFD6-4ECD-9F2B-CE0D5DE612C4}" presName="textaccent1" presStyleCnt="0"/>
      <dgm:spPr/>
    </dgm:pt>
    <dgm:pt modelId="{CC56D048-397E-46D4-A3F9-65624F14BE79}" type="pres">
      <dgm:prSet presAssocID="{13BA7280-FFD6-4ECD-9F2B-CE0D5DE612C4}" presName="accentRepeatNode" presStyleLbl="solidAlignAcc1" presStyleIdx="0" presStyleCnt="2"/>
      <dgm:spPr/>
    </dgm:pt>
    <dgm:pt modelId="{CA15A30F-0EB4-4890-B294-4BE893AFB11C}" type="pres">
      <dgm:prSet presAssocID="{2DC4567F-A3DA-4529-9FB8-BF174B1E2934}" presName="image1" presStyleCnt="0"/>
      <dgm:spPr/>
    </dgm:pt>
    <dgm:pt modelId="{C2B7CCF4-55E0-416A-A236-C49A3FD4B67D}" type="pres">
      <dgm:prSet presAssocID="{2DC4567F-A3DA-4529-9FB8-BF174B1E2934}" presName="imageRepeatNode" presStyleLbl="alignAcc1" presStyleIdx="0" presStyleCnt="1"/>
      <dgm:spPr/>
    </dgm:pt>
    <dgm:pt modelId="{D6FBDBA5-004C-469C-A041-2570A3E9D6C0}" type="pres">
      <dgm:prSet presAssocID="{2DC4567F-A3DA-4529-9FB8-BF174B1E2934}" presName="imageaccent1" presStyleCnt="0"/>
      <dgm:spPr/>
    </dgm:pt>
    <dgm:pt modelId="{715AB04B-81B4-47E1-8BC1-57C71E059DE2}" type="pres">
      <dgm:prSet presAssocID="{2DC4567F-A3DA-4529-9FB8-BF174B1E2934}" presName="accentRepeatNode" presStyleLbl="solidAlignAcc1" presStyleIdx="1" presStyleCnt="2"/>
      <dgm:spPr/>
    </dgm:pt>
  </dgm:ptLst>
  <dgm:cxnLst>
    <dgm:cxn modelId="{193EDF09-52A7-4AB7-987D-1624AF10C88B}" type="presOf" srcId="{13BA7280-FFD6-4ECD-9F2B-CE0D5DE612C4}" destId="{2FCA3FCE-814C-459E-887E-31A49767B993}" srcOrd="0" destOrd="0" presId="urn:microsoft.com/office/officeart/2008/layout/HexagonCluster"/>
    <dgm:cxn modelId="{8B033C6B-ECE9-4090-9624-061D5CEDFE26}" srcId="{A3267787-9C2E-492D-AD70-368953AF05AB}" destId="{13BA7280-FFD6-4ECD-9F2B-CE0D5DE612C4}" srcOrd="0" destOrd="0" parTransId="{BC435C01-B109-4DFE-A308-DEC407B66AF3}" sibTransId="{2DC4567F-A3DA-4529-9FB8-BF174B1E2934}"/>
    <dgm:cxn modelId="{424FA23D-6FFB-40B9-B4BD-097E5A31D2B8}" type="presOf" srcId="{2DC4567F-A3DA-4529-9FB8-BF174B1E2934}" destId="{C2B7CCF4-55E0-416A-A236-C49A3FD4B67D}" srcOrd="0" destOrd="0" presId="urn:microsoft.com/office/officeart/2008/layout/HexagonCluster"/>
    <dgm:cxn modelId="{1F87C400-E419-4515-9E16-CDFB1CD19DD2}" type="presOf" srcId="{A3267787-9C2E-492D-AD70-368953AF05AB}" destId="{C5DC77DE-77E9-4FFD-BEDA-4333E378BA34}" srcOrd="0" destOrd="0" presId="urn:microsoft.com/office/officeart/2008/layout/HexagonCluster"/>
    <dgm:cxn modelId="{21487897-B2EB-4E28-938A-EE5CA6AD0B27}" type="presParOf" srcId="{C5DC77DE-77E9-4FFD-BEDA-4333E378BA34}" destId="{270155CE-8606-4374-BFDF-EA54A2B92EAC}" srcOrd="0" destOrd="0" presId="urn:microsoft.com/office/officeart/2008/layout/HexagonCluster"/>
    <dgm:cxn modelId="{68423455-E2B8-44DB-AF70-0E14608E2DBB}" type="presParOf" srcId="{270155CE-8606-4374-BFDF-EA54A2B92EAC}" destId="{2FCA3FCE-814C-459E-887E-31A49767B993}" srcOrd="0" destOrd="0" presId="urn:microsoft.com/office/officeart/2008/layout/HexagonCluster"/>
    <dgm:cxn modelId="{C2E20D20-1786-45A3-B0ED-0D06F1E20BBD}" type="presParOf" srcId="{C5DC77DE-77E9-4FFD-BEDA-4333E378BA34}" destId="{C9084A9B-AC6A-4438-B6DC-93E1F312D387}" srcOrd="1" destOrd="0" presId="urn:microsoft.com/office/officeart/2008/layout/HexagonCluster"/>
    <dgm:cxn modelId="{B8B9C5D9-D58E-4B0F-925E-0CCE524B2C57}" type="presParOf" srcId="{C9084A9B-AC6A-4438-B6DC-93E1F312D387}" destId="{CC56D048-397E-46D4-A3F9-65624F14BE79}" srcOrd="0" destOrd="0" presId="urn:microsoft.com/office/officeart/2008/layout/HexagonCluster"/>
    <dgm:cxn modelId="{52576D1A-ED17-40A9-9103-2ADEFC5856A9}" type="presParOf" srcId="{C5DC77DE-77E9-4FFD-BEDA-4333E378BA34}" destId="{CA15A30F-0EB4-4890-B294-4BE893AFB11C}" srcOrd="2" destOrd="0" presId="urn:microsoft.com/office/officeart/2008/layout/HexagonCluster"/>
    <dgm:cxn modelId="{AB2DB29E-AA4A-4B53-8F9F-D31370261A5D}" type="presParOf" srcId="{CA15A30F-0EB4-4890-B294-4BE893AFB11C}" destId="{C2B7CCF4-55E0-416A-A236-C49A3FD4B67D}" srcOrd="0" destOrd="0" presId="urn:microsoft.com/office/officeart/2008/layout/HexagonCluster"/>
    <dgm:cxn modelId="{00A09C3C-9F85-42D3-8499-D81FA98DDD66}" type="presParOf" srcId="{C5DC77DE-77E9-4FFD-BEDA-4333E378BA34}" destId="{D6FBDBA5-004C-469C-A041-2570A3E9D6C0}" srcOrd="3" destOrd="0" presId="urn:microsoft.com/office/officeart/2008/layout/HexagonCluster"/>
    <dgm:cxn modelId="{6F9DD8A7-E478-4ACD-9183-4ACEA0830413}" type="presParOf" srcId="{D6FBDBA5-004C-469C-A041-2570A3E9D6C0}" destId="{715AB04B-81B4-47E1-8BC1-57C71E059DE2}"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14DC8-8EBF-4313-AA7F-4015EE9D6936}" type="doc">
      <dgm:prSet loTypeId="urn:microsoft.com/office/officeart/2005/8/layout/hChevron3" loCatId="process" qsTypeId="urn:microsoft.com/office/officeart/2005/8/quickstyle/simple1" qsCatId="simple" csTypeId="urn:microsoft.com/office/officeart/2005/8/colors/accent1_2" csCatId="accent1" phldr="1"/>
      <dgm:spPr/>
    </dgm:pt>
    <dgm:pt modelId="{857FF738-8CB8-4EBD-B845-DD5A1CC89C35}">
      <dgm:prSet phldrT="[Text]" custT="1"/>
      <dgm:spPr/>
      <dgm:t>
        <a:bodyPr/>
        <a:lstStyle/>
        <a:p>
          <a:r>
            <a:rPr lang="en-US" sz="2000" dirty="0" smtClean="0"/>
            <a:t>Download the dataset from </a:t>
          </a:r>
          <a:r>
            <a:rPr lang="en-US" sz="2000" dirty="0" err="1" smtClean="0"/>
            <a:t>kaggle</a:t>
          </a:r>
          <a:endParaRPr lang="en-US" sz="2000" dirty="0"/>
        </a:p>
      </dgm:t>
    </dgm:pt>
    <dgm:pt modelId="{CBA8FCFD-ED83-4765-BAB4-6DE7C7BF9A04}" type="parTrans" cxnId="{690619D1-555E-4185-AC62-A0928455AE80}">
      <dgm:prSet/>
      <dgm:spPr/>
      <dgm:t>
        <a:bodyPr/>
        <a:lstStyle/>
        <a:p>
          <a:endParaRPr lang="en-US"/>
        </a:p>
      </dgm:t>
    </dgm:pt>
    <dgm:pt modelId="{B839EF07-3ACC-4C04-A347-AE33168EFF7B}" type="sibTrans" cxnId="{690619D1-555E-4185-AC62-A0928455AE80}">
      <dgm:prSet/>
      <dgm:spPr/>
      <dgm:t>
        <a:bodyPr/>
        <a:lstStyle/>
        <a:p>
          <a:endParaRPr lang="en-US"/>
        </a:p>
      </dgm:t>
    </dgm:pt>
    <dgm:pt modelId="{342D1B94-3C4A-4F72-9A57-71E48C12A1A6}">
      <dgm:prSet phldrT="[Text]" custT="1"/>
      <dgm:spPr/>
      <dgm:t>
        <a:bodyPr/>
        <a:lstStyle/>
        <a:p>
          <a:r>
            <a:rPr lang="en-US" sz="2000" dirty="0" smtClean="0"/>
            <a:t>Load the data using pandas</a:t>
          </a:r>
          <a:endParaRPr lang="en-US" sz="2000" dirty="0"/>
        </a:p>
      </dgm:t>
    </dgm:pt>
    <dgm:pt modelId="{0584FC15-34DD-43CD-A298-B7C98113AB36}" type="parTrans" cxnId="{DD3FA324-C0E4-4A6B-81FC-011BCB152EC6}">
      <dgm:prSet/>
      <dgm:spPr/>
      <dgm:t>
        <a:bodyPr/>
        <a:lstStyle/>
        <a:p>
          <a:endParaRPr lang="en-US"/>
        </a:p>
      </dgm:t>
    </dgm:pt>
    <dgm:pt modelId="{5647A97A-1CA7-4AEF-A933-3467C9A359D4}" type="sibTrans" cxnId="{DD3FA324-C0E4-4A6B-81FC-011BCB152EC6}">
      <dgm:prSet/>
      <dgm:spPr/>
      <dgm:t>
        <a:bodyPr/>
        <a:lstStyle/>
        <a:p>
          <a:endParaRPr lang="en-US"/>
        </a:p>
      </dgm:t>
    </dgm:pt>
    <dgm:pt modelId="{AA6851EC-A1D2-4B06-B01D-76ACC8CDD319}">
      <dgm:prSet phldrT="[Text]" custT="1"/>
      <dgm:spPr/>
      <dgm:t>
        <a:bodyPr/>
        <a:lstStyle/>
        <a:p>
          <a:r>
            <a:rPr lang="en-US" sz="2000" dirty="0" smtClean="0"/>
            <a:t>Save the dataset to sqliete3 database</a:t>
          </a:r>
          <a:endParaRPr lang="en-US" sz="2000" dirty="0"/>
        </a:p>
      </dgm:t>
    </dgm:pt>
    <dgm:pt modelId="{DC6DBC0C-B593-4940-8AFB-430D022FD94E}" type="parTrans" cxnId="{97D7F0EE-42B3-4530-913F-0673EE510A8C}">
      <dgm:prSet/>
      <dgm:spPr/>
      <dgm:t>
        <a:bodyPr/>
        <a:lstStyle/>
        <a:p>
          <a:endParaRPr lang="en-US"/>
        </a:p>
      </dgm:t>
    </dgm:pt>
    <dgm:pt modelId="{99DD9C20-9DF3-4F7F-9CF7-58BA29CA7FF6}" type="sibTrans" cxnId="{97D7F0EE-42B3-4530-913F-0673EE510A8C}">
      <dgm:prSet/>
      <dgm:spPr/>
      <dgm:t>
        <a:bodyPr/>
        <a:lstStyle/>
        <a:p>
          <a:endParaRPr lang="en-US"/>
        </a:p>
      </dgm:t>
    </dgm:pt>
    <dgm:pt modelId="{F994C2A2-9900-4335-A393-CF2A71C3D3E3}">
      <dgm:prSet custT="1"/>
      <dgm:spPr/>
      <dgm:t>
        <a:bodyPr/>
        <a:lstStyle/>
        <a:p>
          <a:r>
            <a:rPr lang="en-US" sz="2000" dirty="0" smtClean="0"/>
            <a:t>Conduct EDA and SQL analysis</a:t>
          </a:r>
          <a:endParaRPr lang="en-US" sz="2000" dirty="0"/>
        </a:p>
      </dgm:t>
    </dgm:pt>
    <dgm:pt modelId="{860ACAE5-C8E2-4B67-8DB6-6FF0A4E435AF}" type="parTrans" cxnId="{A59C3731-D961-4698-8A07-EF0C5ADF8571}">
      <dgm:prSet/>
      <dgm:spPr/>
      <dgm:t>
        <a:bodyPr/>
        <a:lstStyle/>
        <a:p>
          <a:endParaRPr lang="en-US"/>
        </a:p>
      </dgm:t>
    </dgm:pt>
    <dgm:pt modelId="{D82965CA-A357-484E-8151-EB9F72F58939}" type="sibTrans" cxnId="{A59C3731-D961-4698-8A07-EF0C5ADF8571}">
      <dgm:prSet/>
      <dgm:spPr/>
      <dgm:t>
        <a:bodyPr/>
        <a:lstStyle/>
        <a:p>
          <a:endParaRPr lang="en-US"/>
        </a:p>
      </dgm:t>
    </dgm:pt>
    <dgm:pt modelId="{6A7B1960-04C1-444B-AA7E-55547388394A}" type="pres">
      <dgm:prSet presAssocID="{41A14DC8-8EBF-4313-AA7F-4015EE9D6936}" presName="Name0" presStyleCnt="0">
        <dgm:presLayoutVars>
          <dgm:dir/>
          <dgm:resizeHandles val="exact"/>
        </dgm:presLayoutVars>
      </dgm:prSet>
      <dgm:spPr/>
    </dgm:pt>
    <dgm:pt modelId="{485832C6-9B95-42B6-AF2C-F02E84C14F9B}" type="pres">
      <dgm:prSet presAssocID="{857FF738-8CB8-4EBD-B845-DD5A1CC89C35}" presName="parTxOnly" presStyleLbl="node1" presStyleIdx="0" presStyleCnt="4">
        <dgm:presLayoutVars>
          <dgm:bulletEnabled val="1"/>
        </dgm:presLayoutVars>
      </dgm:prSet>
      <dgm:spPr/>
      <dgm:t>
        <a:bodyPr/>
        <a:lstStyle/>
        <a:p>
          <a:endParaRPr lang="en-US"/>
        </a:p>
      </dgm:t>
    </dgm:pt>
    <dgm:pt modelId="{ACFC5B08-9AF6-41F8-97A1-0BF1501EF82A}" type="pres">
      <dgm:prSet presAssocID="{B839EF07-3ACC-4C04-A347-AE33168EFF7B}" presName="parSpace" presStyleCnt="0"/>
      <dgm:spPr/>
    </dgm:pt>
    <dgm:pt modelId="{8821BAC2-E1A1-4400-9B17-6488706006E3}" type="pres">
      <dgm:prSet presAssocID="{342D1B94-3C4A-4F72-9A57-71E48C12A1A6}" presName="parTxOnly" presStyleLbl="node1" presStyleIdx="1" presStyleCnt="4">
        <dgm:presLayoutVars>
          <dgm:bulletEnabled val="1"/>
        </dgm:presLayoutVars>
      </dgm:prSet>
      <dgm:spPr/>
      <dgm:t>
        <a:bodyPr/>
        <a:lstStyle/>
        <a:p>
          <a:endParaRPr lang="en-US"/>
        </a:p>
      </dgm:t>
    </dgm:pt>
    <dgm:pt modelId="{D945A61C-19E0-4665-9DEC-05F4BF80EB75}" type="pres">
      <dgm:prSet presAssocID="{5647A97A-1CA7-4AEF-A933-3467C9A359D4}" presName="parSpace" presStyleCnt="0"/>
      <dgm:spPr/>
    </dgm:pt>
    <dgm:pt modelId="{519658E8-766A-4E13-AA2C-8ACE7277B479}" type="pres">
      <dgm:prSet presAssocID="{AA6851EC-A1D2-4B06-B01D-76ACC8CDD319}" presName="parTxOnly" presStyleLbl="node1" presStyleIdx="2" presStyleCnt="4">
        <dgm:presLayoutVars>
          <dgm:bulletEnabled val="1"/>
        </dgm:presLayoutVars>
      </dgm:prSet>
      <dgm:spPr/>
      <dgm:t>
        <a:bodyPr/>
        <a:lstStyle/>
        <a:p>
          <a:endParaRPr lang="en-US"/>
        </a:p>
      </dgm:t>
    </dgm:pt>
    <dgm:pt modelId="{33F83179-89DC-43C4-8FC2-FD45A9FBA911}" type="pres">
      <dgm:prSet presAssocID="{99DD9C20-9DF3-4F7F-9CF7-58BA29CA7FF6}" presName="parSpace" presStyleCnt="0"/>
      <dgm:spPr/>
    </dgm:pt>
    <dgm:pt modelId="{3A0BEF9B-38DF-4AB4-9A4D-15113506DE5F}" type="pres">
      <dgm:prSet presAssocID="{F994C2A2-9900-4335-A393-CF2A71C3D3E3}" presName="parTxOnly" presStyleLbl="node1" presStyleIdx="3" presStyleCnt="4">
        <dgm:presLayoutVars>
          <dgm:bulletEnabled val="1"/>
        </dgm:presLayoutVars>
      </dgm:prSet>
      <dgm:spPr/>
      <dgm:t>
        <a:bodyPr/>
        <a:lstStyle/>
        <a:p>
          <a:endParaRPr lang="en-US"/>
        </a:p>
      </dgm:t>
    </dgm:pt>
  </dgm:ptLst>
  <dgm:cxnLst>
    <dgm:cxn modelId="{99EA5DA8-CD64-4C21-9B38-61C95E8BA5E5}" type="presOf" srcId="{857FF738-8CB8-4EBD-B845-DD5A1CC89C35}" destId="{485832C6-9B95-42B6-AF2C-F02E84C14F9B}" srcOrd="0" destOrd="0" presId="urn:microsoft.com/office/officeart/2005/8/layout/hChevron3"/>
    <dgm:cxn modelId="{56874817-ECD7-4831-A299-8056E5E3DBC4}" type="presOf" srcId="{41A14DC8-8EBF-4313-AA7F-4015EE9D6936}" destId="{6A7B1960-04C1-444B-AA7E-55547388394A}" srcOrd="0" destOrd="0" presId="urn:microsoft.com/office/officeart/2005/8/layout/hChevron3"/>
    <dgm:cxn modelId="{D9B97768-4ED5-44C8-AFE6-5524E5BE578B}" type="presOf" srcId="{AA6851EC-A1D2-4B06-B01D-76ACC8CDD319}" destId="{519658E8-766A-4E13-AA2C-8ACE7277B479}" srcOrd="0" destOrd="0" presId="urn:microsoft.com/office/officeart/2005/8/layout/hChevron3"/>
    <dgm:cxn modelId="{5196D3D7-B819-44CD-BAF2-19E1483403E5}" type="presOf" srcId="{F994C2A2-9900-4335-A393-CF2A71C3D3E3}" destId="{3A0BEF9B-38DF-4AB4-9A4D-15113506DE5F}" srcOrd="0" destOrd="0" presId="urn:microsoft.com/office/officeart/2005/8/layout/hChevron3"/>
    <dgm:cxn modelId="{97D7F0EE-42B3-4530-913F-0673EE510A8C}" srcId="{41A14DC8-8EBF-4313-AA7F-4015EE9D6936}" destId="{AA6851EC-A1D2-4B06-B01D-76ACC8CDD319}" srcOrd="2" destOrd="0" parTransId="{DC6DBC0C-B593-4940-8AFB-430D022FD94E}" sibTransId="{99DD9C20-9DF3-4F7F-9CF7-58BA29CA7FF6}"/>
    <dgm:cxn modelId="{690619D1-555E-4185-AC62-A0928455AE80}" srcId="{41A14DC8-8EBF-4313-AA7F-4015EE9D6936}" destId="{857FF738-8CB8-4EBD-B845-DD5A1CC89C35}" srcOrd="0" destOrd="0" parTransId="{CBA8FCFD-ED83-4765-BAB4-6DE7C7BF9A04}" sibTransId="{B839EF07-3ACC-4C04-A347-AE33168EFF7B}"/>
    <dgm:cxn modelId="{A59C3731-D961-4698-8A07-EF0C5ADF8571}" srcId="{41A14DC8-8EBF-4313-AA7F-4015EE9D6936}" destId="{F994C2A2-9900-4335-A393-CF2A71C3D3E3}" srcOrd="3" destOrd="0" parTransId="{860ACAE5-C8E2-4B67-8DB6-6FF0A4E435AF}" sibTransId="{D82965CA-A357-484E-8151-EB9F72F58939}"/>
    <dgm:cxn modelId="{DD3FA324-C0E4-4A6B-81FC-011BCB152EC6}" srcId="{41A14DC8-8EBF-4313-AA7F-4015EE9D6936}" destId="{342D1B94-3C4A-4F72-9A57-71E48C12A1A6}" srcOrd="1" destOrd="0" parTransId="{0584FC15-34DD-43CD-A298-B7C98113AB36}" sibTransId="{5647A97A-1CA7-4AEF-A933-3467C9A359D4}"/>
    <dgm:cxn modelId="{07DCEF86-C041-4B52-87B5-11B41CA7C7B9}" type="presOf" srcId="{342D1B94-3C4A-4F72-9A57-71E48C12A1A6}" destId="{8821BAC2-E1A1-4400-9B17-6488706006E3}" srcOrd="0" destOrd="0" presId="urn:microsoft.com/office/officeart/2005/8/layout/hChevron3"/>
    <dgm:cxn modelId="{E32FB350-B8D1-42A8-8131-94DB883997BA}" type="presParOf" srcId="{6A7B1960-04C1-444B-AA7E-55547388394A}" destId="{485832C6-9B95-42B6-AF2C-F02E84C14F9B}" srcOrd="0" destOrd="0" presId="urn:microsoft.com/office/officeart/2005/8/layout/hChevron3"/>
    <dgm:cxn modelId="{CA6A97F9-5EE0-493E-A94D-CA7D70BE0F28}" type="presParOf" srcId="{6A7B1960-04C1-444B-AA7E-55547388394A}" destId="{ACFC5B08-9AF6-41F8-97A1-0BF1501EF82A}" srcOrd="1" destOrd="0" presId="urn:microsoft.com/office/officeart/2005/8/layout/hChevron3"/>
    <dgm:cxn modelId="{33549057-F57D-47BD-819B-438C4AA8CB2A}" type="presParOf" srcId="{6A7B1960-04C1-444B-AA7E-55547388394A}" destId="{8821BAC2-E1A1-4400-9B17-6488706006E3}" srcOrd="2" destOrd="0" presId="urn:microsoft.com/office/officeart/2005/8/layout/hChevron3"/>
    <dgm:cxn modelId="{2AB4C639-C7E3-4B63-9F44-F91B9078930B}" type="presParOf" srcId="{6A7B1960-04C1-444B-AA7E-55547388394A}" destId="{D945A61C-19E0-4665-9DEC-05F4BF80EB75}" srcOrd="3" destOrd="0" presId="urn:microsoft.com/office/officeart/2005/8/layout/hChevron3"/>
    <dgm:cxn modelId="{890671B8-BC94-445C-A742-18E6CC4F115B}" type="presParOf" srcId="{6A7B1960-04C1-444B-AA7E-55547388394A}" destId="{519658E8-766A-4E13-AA2C-8ACE7277B479}" srcOrd="4" destOrd="0" presId="urn:microsoft.com/office/officeart/2005/8/layout/hChevron3"/>
    <dgm:cxn modelId="{50943685-2658-4DCB-B2E2-2BEF9102144E}" type="presParOf" srcId="{6A7B1960-04C1-444B-AA7E-55547388394A}" destId="{33F83179-89DC-43C4-8FC2-FD45A9FBA911}" srcOrd="5" destOrd="0" presId="urn:microsoft.com/office/officeart/2005/8/layout/hChevron3"/>
    <dgm:cxn modelId="{DE4D0299-07D6-43F5-BD93-3F232E4E684C}" type="presParOf" srcId="{6A7B1960-04C1-444B-AA7E-55547388394A}" destId="{3A0BEF9B-38DF-4AB4-9A4D-15113506DE5F}"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A3FCE-814C-459E-887E-31A49767B993}">
      <dsp:nvSpPr>
        <dsp:cNvPr id="0" name=""/>
        <dsp:cNvSpPr/>
      </dsp:nvSpPr>
      <dsp:spPr>
        <a:xfrm>
          <a:off x="4476826" y="2372867"/>
          <a:ext cx="5208220" cy="4485132"/>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0800" rIns="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Arial" panose="020B0604020202020204" pitchFamily="34" charset="0"/>
              <a:cs typeface="Arial" panose="020B0604020202020204" pitchFamily="34" charset="0"/>
            </a:rPr>
            <a:t>Data Scientist Salary Insights</a:t>
          </a:r>
          <a:endParaRPr lang="en-US" sz="4000" kern="1200" dirty="0">
            <a:latin typeface="Arial" panose="020B0604020202020204" pitchFamily="34" charset="0"/>
            <a:cs typeface="Arial" panose="020B0604020202020204" pitchFamily="34" charset="0"/>
          </a:endParaRPr>
        </a:p>
      </dsp:txBody>
      <dsp:txXfrm>
        <a:off x="5284605" y="3068498"/>
        <a:ext cx="3592662" cy="3093870"/>
      </dsp:txXfrm>
    </dsp:sp>
    <dsp:sp modelId="{CC56D048-397E-46D4-A3F9-65624F14BE79}">
      <dsp:nvSpPr>
        <dsp:cNvPr id="0" name=""/>
        <dsp:cNvSpPr/>
      </dsp:nvSpPr>
      <dsp:spPr>
        <a:xfrm>
          <a:off x="4597637" y="4353458"/>
          <a:ext cx="607863" cy="524637"/>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7CCF4-55E0-416A-A236-C49A3FD4B67D}">
      <dsp:nvSpPr>
        <dsp:cNvPr id="0" name=""/>
        <dsp:cNvSpPr/>
      </dsp:nvSpPr>
      <dsp:spPr>
        <a:xfrm>
          <a:off x="172315" y="0"/>
          <a:ext cx="5201561" cy="4483760"/>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5000" r="-15000"/>
          </a:stretch>
        </a:blip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5AB04B-81B4-47E1-8BC1-57C71E059DE2}">
      <dsp:nvSpPr>
        <dsp:cNvPr id="0" name=""/>
        <dsp:cNvSpPr/>
      </dsp:nvSpPr>
      <dsp:spPr>
        <a:xfrm>
          <a:off x="3693928" y="3863111"/>
          <a:ext cx="607863" cy="524637"/>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832C6-9B95-42B6-AF2C-F02E84C14F9B}">
      <dsp:nvSpPr>
        <dsp:cNvPr id="0" name=""/>
        <dsp:cNvSpPr/>
      </dsp:nvSpPr>
      <dsp:spPr>
        <a:xfrm>
          <a:off x="2892" y="2221197"/>
          <a:ext cx="2902291" cy="1160916"/>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Download the dataset from </a:t>
          </a:r>
          <a:r>
            <a:rPr lang="en-US" sz="2000" kern="1200" dirty="0" err="1" smtClean="0"/>
            <a:t>kaggle</a:t>
          </a:r>
          <a:endParaRPr lang="en-US" sz="2000" kern="1200" dirty="0"/>
        </a:p>
      </dsp:txBody>
      <dsp:txXfrm>
        <a:off x="2892" y="2221197"/>
        <a:ext cx="2612062" cy="1160916"/>
      </dsp:txXfrm>
    </dsp:sp>
    <dsp:sp modelId="{8821BAC2-E1A1-4400-9B17-6488706006E3}">
      <dsp:nvSpPr>
        <dsp:cNvPr id="0" name=""/>
        <dsp:cNvSpPr/>
      </dsp:nvSpPr>
      <dsp:spPr>
        <a:xfrm>
          <a:off x="2324725" y="2221197"/>
          <a:ext cx="2902291" cy="116091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Load the data using pandas</a:t>
          </a:r>
          <a:endParaRPr lang="en-US" sz="2000" kern="1200" dirty="0"/>
        </a:p>
      </dsp:txBody>
      <dsp:txXfrm>
        <a:off x="2905183" y="2221197"/>
        <a:ext cx="1741375" cy="1160916"/>
      </dsp:txXfrm>
    </dsp:sp>
    <dsp:sp modelId="{519658E8-766A-4E13-AA2C-8ACE7277B479}">
      <dsp:nvSpPr>
        <dsp:cNvPr id="0" name=""/>
        <dsp:cNvSpPr/>
      </dsp:nvSpPr>
      <dsp:spPr>
        <a:xfrm>
          <a:off x="4646558" y="2221197"/>
          <a:ext cx="2902291" cy="116091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Save the dataset to sqliete3 database</a:t>
          </a:r>
          <a:endParaRPr lang="en-US" sz="2000" kern="1200" dirty="0"/>
        </a:p>
      </dsp:txBody>
      <dsp:txXfrm>
        <a:off x="5227016" y="2221197"/>
        <a:ext cx="1741375" cy="1160916"/>
      </dsp:txXfrm>
    </dsp:sp>
    <dsp:sp modelId="{3A0BEF9B-38DF-4AB4-9A4D-15113506DE5F}">
      <dsp:nvSpPr>
        <dsp:cNvPr id="0" name=""/>
        <dsp:cNvSpPr/>
      </dsp:nvSpPr>
      <dsp:spPr>
        <a:xfrm>
          <a:off x="6968391" y="2221197"/>
          <a:ext cx="2902291" cy="1160916"/>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Conduct EDA and SQL analysis</a:t>
          </a:r>
          <a:endParaRPr lang="en-US" sz="2000" kern="1200" dirty="0"/>
        </a:p>
      </dsp:txBody>
      <dsp:txXfrm>
        <a:off x="7548849" y="2221197"/>
        <a:ext cx="1741375" cy="1160916"/>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68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1B856F0-CFA9-4599-9B29-AF47A7693AC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190930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263873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40755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3393636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0728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1246597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398166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109847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357547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856F0-CFA9-4599-9B29-AF47A7693AC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135138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B856F0-CFA9-4599-9B29-AF47A7693AC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48706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B856F0-CFA9-4599-9B29-AF47A7693ACD}"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51861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B856F0-CFA9-4599-9B29-AF47A7693AC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174091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56F0-CFA9-4599-9B29-AF47A7693ACD}"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49989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56F0-CFA9-4599-9B29-AF47A7693AC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228620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856F0-CFA9-4599-9B29-AF47A7693AC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7836F-2608-460B-B2DA-A1C366099D7E}" type="slidenum">
              <a:rPr lang="en-US" smtClean="0"/>
              <a:t>‹#›</a:t>
            </a:fld>
            <a:endParaRPr lang="en-US"/>
          </a:p>
        </p:txBody>
      </p:sp>
    </p:spTree>
    <p:extLst>
      <p:ext uri="{BB962C8B-B14F-4D97-AF65-F5344CB8AC3E}">
        <p14:creationId xmlns:p14="http://schemas.microsoft.com/office/powerpoint/2010/main" val="130987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B856F0-CFA9-4599-9B29-AF47A7693ACD}" type="datetimeFigureOut">
              <a:rPr lang="en-US" smtClean="0"/>
              <a:t>5/9/2023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1F7836F-2608-460B-B2DA-A1C366099D7E}" type="slidenum">
              <a:rPr lang="en-US" smtClean="0"/>
              <a:t>‹#›</a:t>
            </a:fld>
            <a:endParaRPr lang="en-US"/>
          </a:p>
        </p:txBody>
      </p:sp>
    </p:spTree>
    <p:extLst>
      <p:ext uri="{BB962C8B-B14F-4D97-AF65-F5344CB8AC3E}">
        <p14:creationId xmlns:p14="http://schemas.microsoft.com/office/powerpoint/2010/main" val="40877455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55327984"/>
              </p:ext>
            </p:extLst>
          </p:nvPr>
        </p:nvGraphicFramePr>
        <p:xfrm>
          <a:off x="389106" y="0"/>
          <a:ext cx="985736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29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574" y="302343"/>
            <a:ext cx="8534400" cy="651386"/>
          </a:xfrm>
        </p:spPr>
        <p:txBody>
          <a:bodyPr>
            <a:normAutofit/>
          </a:bodyPr>
          <a:lstStyle/>
          <a:p>
            <a:pPr marL="0" indent="0">
              <a:buNone/>
            </a:pPr>
            <a:r>
              <a:rPr lang="en-US" sz="2800" dirty="0" smtClean="0"/>
              <a:t>Top 10 highest salary in U.S</a:t>
            </a:r>
            <a:endParaRPr lang="en-US" sz="2800" dirty="0"/>
          </a:p>
        </p:txBody>
      </p:sp>
      <p:sp>
        <p:nvSpPr>
          <p:cNvPr id="4" name="Rectangle 3"/>
          <p:cNvSpPr/>
          <p:nvPr/>
        </p:nvSpPr>
        <p:spPr>
          <a:xfrm>
            <a:off x="845574" y="1042219"/>
            <a:ext cx="10225549" cy="6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845574" y="1288026"/>
            <a:ext cx="9189628" cy="4847304"/>
          </a:xfrm>
          <a:prstGeom prst="rect">
            <a:avLst/>
          </a:prstGeom>
        </p:spPr>
      </p:pic>
      <p:sp>
        <p:nvSpPr>
          <p:cNvPr id="6" name="TextBox 5"/>
          <p:cNvSpPr txBox="1"/>
          <p:nvPr/>
        </p:nvSpPr>
        <p:spPr>
          <a:xfrm>
            <a:off x="776748" y="6211669"/>
            <a:ext cx="9704439" cy="646331"/>
          </a:xfrm>
          <a:prstGeom prst="rect">
            <a:avLst/>
          </a:prstGeom>
          <a:noFill/>
        </p:spPr>
        <p:txBody>
          <a:bodyPr wrap="square" rtlCol="0">
            <a:spAutoFit/>
          </a:bodyPr>
          <a:lstStyle/>
          <a:p>
            <a:r>
              <a:rPr lang="en-US" dirty="0" smtClean="0">
                <a:solidFill>
                  <a:schemeClr val="bg1"/>
                </a:solidFill>
              </a:rPr>
              <a:t>Fig. 2 The highest paid role in the dataset is Research Scientist followed by Applied Machine Learning Scientist.</a:t>
            </a:r>
            <a:endParaRPr lang="en-US" dirty="0">
              <a:solidFill>
                <a:schemeClr val="bg1"/>
              </a:solidFill>
            </a:endParaRPr>
          </a:p>
        </p:txBody>
      </p:sp>
    </p:spTree>
    <p:extLst>
      <p:ext uri="{BB962C8B-B14F-4D97-AF65-F5344CB8AC3E}">
        <p14:creationId xmlns:p14="http://schemas.microsoft.com/office/powerpoint/2010/main" val="308090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9737982" cy="562896"/>
          </a:xfrm>
        </p:spPr>
        <p:txBody>
          <a:bodyPr>
            <a:normAutofit/>
          </a:bodyPr>
          <a:lstStyle/>
          <a:p>
            <a:pPr marL="0" indent="0">
              <a:buNone/>
            </a:pPr>
            <a:r>
              <a:rPr lang="en-US" sz="2800" dirty="0" err="1" smtClean="0"/>
              <a:t>Worldcloud</a:t>
            </a:r>
            <a:r>
              <a:rPr lang="en-US" sz="2800" dirty="0" smtClean="0"/>
              <a:t> Diagram</a:t>
            </a:r>
            <a:endParaRPr lang="en-US" sz="2800" dirty="0"/>
          </a:p>
        </p:txBody>
      </p:sp>
      <p:sp>
        <p:nvSpPr>
          <p:cNvPr id="4" name="Rectangle 3"/>
          <p:cNvSpPr/>
          <p:nvPr/>
        </p:nvSpPr>
        <p:spPr>
          <a:xfrm>
            <a:off x="855406" y="1248697"/>
            <a:ext cx="1020588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6" y="1465007"/>
            <a:ext cx="7531510" cy="4326194"/>
          </a:xfrm>
          <a:prstGeom prst="rect">
            <a:avLst/>
          </a:prstGeom>
        </p:spPr>
      </p:pic>
      <p:sp>
        <p:nvSpPr>
          <p:cNvPr id="8" name="TextBox 7"/>
          <p:cNvSpPr txBox="1"/>
          <p:nvPr/>
        </p:nvSpPr>
        <p:spPr>
          <a:xfrm>
            <a:off x="855406" y="5909187"/>
            <a:ext cx="9222659" cy="523220"/>
          </a:xfrm>
          <a:prstGeom prst="rect">
            <a:avLst/>
          </a:prstGeom>
          <a:noFill/>
        </p:spPr>
        <p:txBody>
          <a:bodyPr wrap="square" rtlCol="0">
            <a:spAutoFit/>
          </a:bodyPr>
          <a:lstStyle/>
          <a:p>
            <a:r>
              <a:rPr lang="en-US" sz="1400" dirty="0" smtClean="0">
                <a:solidFill>
                  <a:schemeClr val="bg1"/>
                </a:solidFill>
              </a:rPr>
              <a:t>Fig. 3 Using the </a:t>
            </a:r>
            <a:r>
              <a:rPr lang="en-US" sz="1400" dirty="0" err="1" smtClean="0">
                <a:solidFill>
                  <a:schemeClr val="bg1"/>
                </a:solidFill>
              </a:rPr>
              <a:t>wordcloud</a:t>
            </a:r>
            <a:r>
              <a:rPr lang="en-US" sz="1400" dirty="0">
                <a:solidFill>
                  <a:schemeClr val="bg1"/>
                </a:solidFill>
              </a:rPr>
              <a:t> </a:t>
            </a:r>
            <a:r>
              <a:rPr lang="en-US" sz="1400" dirty="0" smtClean="0">
                <a:solidFill>
                  <a:schemeClr val="bg1"/>
                </a:solidFill>
              </a:rPr>
              <a:t>module in python it generate a result of the most common word that appear in the table it shows that Data Scientist, Analyst and Engineer frequently appear in the role.</a:t>
            </a:r>
            <a:endParaRPr lang="en-US" sz="1400" dirty="0">
              <a:solidFill>
                <a:schemeClr val="bg1"/>
              </a:solidFill>
            </a:endParaRPr>
          </a:p>
        </p:txBody>
      </p:sp>
    </p:spTree>
    <p:extLst>
      <p:ext uri="{BB962C8B-B14F-4D97-AF65-F5344CB8AC3E}">
        <p14:creationId xmlns:p14="http://schemas.microsoft.com/office/powerpoint/2010/main" val="356847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5" name="TextBox 4"/>
          <p:cNvSpPr txBox="1"/>
          <p:nvPr/>
        </p:nvSpPr>
        <p:spPr>
          <a:xfrm>
            <a:off x="481781" y="393290"/>
            <a:ext cx="9724103" cy="523220"/>
          </a:xfrm>
          <a:prstGeom prst="rect">
            <a:avLst/>
          </a:prstGeom>
          <a:noFill/>
        </p:spPr>
        <p:txBody>
          <a:bodyPr wrap="square" rtlCol="0">
            <a:spAutoFit/>
          </a:bodyPr>
          <a:lstStyle/>
          <a:p>
            <a:r>
              <a:rPr lang="en-US" sz="2800" dirty="0" smtClean="0">
                <a:solidFill>
                  <a:schemeClr val="bg1"/>
                </a:solidFill>
              </a:rPr>
              <a:t>Salary Distribution of  Data Scientist</a:t>
            </a:r>
            <a:endParaRPr lang="en-US" sz="2800" dirty="0">
              <a:solidFill>
                <a:schemeClr val="bg1"/>
              </a:solidFill>
            </a:endParaRPr>
          </a:p>
        </p:txBody>
      </p:sp>
      <p:sp>
        <p:nvSpPr>
          <p:cNvPr id="6" name="Rectangle 5"/>
          <p:cNvSpPr/>
          <p:nvPr/>
        </p:nvSpPr>
        <p:spPr>
          <a:xfrm>
            <a:off x="658761" y="1042219"/>
            <a:ext cx="1052051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658760" y="1366837"/>
            <a:ext cx="6646607" cy="4670169"/>
          </a:xfrm>
          <a:prstGeom prst="rect">
            <a:avLst/>
          </a:prstGeom>
        </p:spPr>
      </p:pic>
      <p:sp>
        <p:nvSpPr>
          <p:cNvPr id="8" name="TextBox 7"/>
          <p:cNvSpPr txBox="1"/>
          <p:nvPr/>
        </p:nvSpPr>
        <p:spPr>
          <a:xfrm>
            <a:off x="589934" y="6119336"/>
            <a:ext cx="9291485" cy="738664"/>
          </a:xfrm>
          <a:prstGeom prst="rect">
            <a:avLst/>
          </a:prstGeom>
          <a:noFill/>
        </p:spPr>
        <p:txBody>
          <a:bodyPr wrap="square" rtlCol="0">
            <a:spAutoFit/>
          </a:bodyPr>
          <a:lstStyle/>
          <a:p>
            <a:r>
              <a:rPr lang="en-US" sz="1400" dirty="0" smtClean="0">
                <a:solidFill>
                  <a:schemeClr val="bg1"/>
                </a:solidFill>
              </a:rPr>
              <a:t>FIG. 4 From the graph above the mean average of Data Scientist Salary is between 100,000 to 150,000 USD with salary ranging from 30,000  is considered outlier which means this kind of salary is highly </a:t>
            </a:r>
            <a:r>
              <a:rPr lang="en-US" sz="1400" dirty="0" err="1" smtClean="0">
                <a:solidFill>
                  <a:schemeClr val="bg1"/>
                </a:solidFill>
              </a:rPr>
              <a:t>exceptiona</a:t>
            </a:r>
            <a:r>
              <a:rPr lang="en-US" sz="1400" dirty="0">
                <a:solidFill>
                  <a:schemeClr val="bg1"/>
                </a:solidFill>
              </a:rPr>
              <a:t> </a:t>
            </a:r>
            <a:r>
              <a:rPr lang="en-US" sz="1400" dirty="0" smtClean="0">
                <a:solidFill>
                  <a:schemeClr val="bg1"/>
                </a:solidFill>
              </a:rPr>
              <a:t>specially for entry role.</a:t>
            </a:r>
            <a:endParaRPr lang="en-US" sz="1400" dirty="0">
              <a:solidFill>
                <a:schemeClr val="bg1"/>
              </a:solidFill>
            </a:endParaRPr>
          </a:p>
        </p:txBody>
      </p:sp>
    </p:spTree>
    <p:extLst>
      <p:ext uri="{BB962C8B-B14F-4D97-AF65-F5344CB8AC3E}">
        <p14:creationId xmlns:p14="http://schemas.microsoft.com/office/powerpoint/2010/main" val="403015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237" y="292509"/>
            <a:ext cx="8534400" cy="857865"/>
          </a:xfrm>
        </p:spPr>
        <p:txBody>
          <a:bodyPr>
            <a:normAutofit/>
          </a:bodyPr>
          <a:lstStyle/>
          <a:p>
            <a:pPr marL="0" indent="0">
              <a:buNone/>
            </a:pPr>
            <a:r>
              <a:rPr lang="en-US" sz="2800" dirty="0">
                <a:solidFill>
                  <a:schemeClr val="bg1"/>
                </a:solidFill>
              </a:rPr>
              <a:t>Salary Distribution of  </a:t>
            </a:r>
            <a:r>
              <a:rPr lang="en-US" sz="2800" dirty="0" smtClean="0">
                <a:solidFill>
                  <a:schemeClr val="bg1"/>
                </a:solidFill>
              </a:rPr>
              <a:t>Data </a:t>
            </a:r>
            <a:r>
              <a:rPr lang="en-US" sz="2800" dirty="0" err="1" smtClean="0">
                <a:solidFill>
                  <a:schemeClr val="bg1"/>
                </a:solidFill>
              </a:rPr>
              <a:t>Analyts</a:t>
            </a:r>
            <a:endParaRPr lang="en-US" sz="2800" dirty="0"/>
          </a:p>
        </p:txBody>
      </p:sp>
      <p:sp>
        <p:nvSpPr>
          <p:cNvPr id="4" name="Rectangle 3"/>
          <p:cNvSpPr/>
          <p:nvPr/>
        </p:nvSpPr>
        <p:spPr>
          <a:xfrm>
            <a:off x="580103" y="1002890"/>
            <a:ext cx="1092363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580103" y="1238865"/>
            <a:ext cx="6479458" cy="4601496"/>
          </a:xfrm>
          <a:prstGeom prst="rect">
            <a:avLst/>
          </a:prstGeom>
        </p:spPr>
      </p:pic>
      <p:sp>
        <p:nvSpPr>
          <p:cNvPr id="6" name="TextBox 5"/>
          <p:cNvSpPr txBox="1"/>
          <p:nvPr/>
        </p:nvSpPr>
        <p:spPr>
          <a:xfrm>
            <a:off x="580103" y="5999836"/>
            <a:ext cx="10461523" cy="523220"/>
          </a:xfrm>
          <a:prstGeom prst="rect">
            <a:avLst/>
          </a:prstGeom>
          <a:noFill/>
        </p:spPr>
        <p:txBody>
          <a:bodyPr wrap="square" rtlCol="0">
            <a:spAutoFit/>
          </a:bodyPr>
          <a:lstStyle/>
          <a:p>
            <a:r>
              <a:rPr lang="en-US" sz="1400" dirty="0" smtClean="0">
                <a:solidFill>
                  <a:schemeClr val="bg1"/>
                </a:solidFill>
              </a:rPr>
              <a:t>Fig. 5 The average salary of data analyst role is 10,000 USD lesser than the data scientist role part of this is disparity maybe attributed to </a:t>
            </a:r>
            <a:r>
              <a:rPr lang="en-US" sz="1400" dirty="0" err="1" smtClean="0">
                <a:solidFill>
                  <a:schemeClr val="bg1"/>
                </a:solidFill>
              </a:rPr>
              <a:t>pecialization</a:t>
            </a:r>
            <a:r>
              <a:rPr lang="en-US" sz="1400" dirty="0" smtClean="0">
                <a:solidFill>
                  <a:schemeClr val="bg1"/>
                </a:solidFill>
              </a:rPr>
              <a:t> or knowledge in AI.</a:t>
            </a:r>
            <a:endParaRPr lang="en-US" sz="1400" dirty="0">
              <a:solidFill>
                <a:schemeClr val="bg1"/>
              </a:solidFill>
            </a:endParaRPr>
          </a:p>
        </p:txBody>
      </p:sp>
    </p:spTree>
    <p:extLst>
      <p:ext uri="{BB962C8B-B14F-4D97-AF65-F5344CB8AC3E}">
        <p14:creationId xmlns:p14="http://schemas.microsoft.com/office/powerpoint/2010/main" val="270283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379" y="420330"/>
            <a:ext cx="8882576" cy="651386"/>
          </a:xfrm>
        </p:spPr>
        <p:txBody>
          <a:bodyPr>
            <a:normAutofit/>
          </a:bodyPr>
          <a:lstStyle/>
          <a:p>
            <a:pPr marL="0" indent="0">
              <a:buNone/>
            </a:pPr>
            <a:r>
              <a:rPr lang="en-US" sz="2800" dirty="0" smtClean="0"/>
              <a:t>Salary Distribution of Machine Learning Engineer</a:t>
            </a:r>
            <a:endParaRPr lang="en-US" sz="2800" dirty="0"/>
          </a:p>
        </p:txBody>
      </p:sp>
      <p:sp>
        <p:nvSpPr>
          <p:cNvPr id="4" name="Rectangle 3"/>
          <p:cNvSpPr/>
          <p:nvPr/>
        </p:nvSpPr>
        <p:spPr>
          <a:xfrm>
            <a:off x="816077" y="1071716"/>
            <a:ext cx="1023538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816077" y="1358672"/>
            <a:ext cx="6809366" cy="4633914"/>
          </a:xfrm>
          <a:prstGeom prst="rect">
            <a:avLst/>
          </a:prstGeom>
        </p:spPr>
      </p:pic>
      <p:sp>
        <p:nvSpPr>
          <p:cNvPr id="6" name="TextBox 5"/>
          <p:cNvSpPr txBox="1"/>
          <p:nvPr/>
        </p:nvSpPr>
        <p:spPr>
          <a:xfrm>
            <a:off x="758927" y="6139543"/>
            <a:ext cx="9372952" cy="523220"/>
          </a:xfrm>
          <a:prstGeom prst="rect">
            <a:avLst/>
          </a:prstGeom>
          <a:noFill/>
        </p:spPr>
        <p:txBody>
          <a:bodyPr wrap="square" rtlCol="0">
            <a:spAutoFit/>
          </a:bodyPr>
          <a:lstStyle/>
          <a:p>
            <a:r>
              <a:rPr lang="en-US" sz="1400" dirty="0" smtClean="0">
                <a:solidFill>
                  <a:schemeClr val="bg1"/>
                </a:solidFill>
              </a:rPr>
              <a:t>Fig. 6 The mean average salary of machine learning engineer is higher than data scientist and data analyst because this specialization involves a much deeper understanding in algorithm development.</a:t>
            </a:r>
            <a:endParaRPr lang="en-US" sz="1400" dirty="0">
              <a:solidFill>
                <a:schemeClr val="bg1"/>
              </a:solidFill>
            </a:endParaRPr>
          </a:p>
        </p:txBody>
      </p:sp>
    </p:spTree>
    <p:extLst>
      <p:ext uri="{BB962C8B-B14F-4D97-AF65-F5344CB8AC3E}">
        <p14:creationId xmlns:p14="http://schemas.microsoft.com/office/powerpoint/2010/main" val="112302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370945"/>
            <a:ext cx="8534400" cy="636814"/>
          </a:xfrm>
        </p:spPr>
        <p:txBody>
          <a:bodyPr>
            <a:normAutofit/>
          </a:bodyPr>
          <a:lstStyle/>
          <a:p>
            <a:pPr marL="0" indent="0">
              <a:buNone/>
            </a:pPr>
            <a:r>
              <a:rPr lang="en-US" sz="2800" dirty="0" smtClean="0"/>
              <a:t>SQL Analysis</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1502304"/>
            <a:ext cx="10524562" cy="14936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3162924"/>
            <a:ext cx="10524562" cy="15088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5024091"/>
            <a:ext cx="10524562" cy="1607959"/>
          </a:xfrm>
          <a:prstGeom prst="rect">
            <a:avLst/>
          </a:prstGeom>
        </p:spPr>
      </p:pic>
      <p:sp>
        <p:nvSpPr>
          <p:cNvPr id="7" name="Rectangle 6"/>
          <p:cNvSpPr/>
          <p:nvPr/>
        </p:nvSpPr>
        <p:spPr>
          <a:xfrm>
            <a:off x="684212" y="1007759"/>
            <a:ext cx="106778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45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393" y="322008"/>
            <a:ext cx="10436072" cy="1064342"/>
          </a:xfrm>
        </p:spPr>
        <p:txBody>
          <a:bodyPr>
            <a:normAutofit/>
          </a:bodyPr>
          <a:lstStyle/>
          <a:p>
            <a:pPr marL="0" indent="0">
              <a:buNone/>
            </a:pPr>
            <a:r>
              <a:rPr lang="en-US" sz="2800" dirty="0" smtClean="0"/>
              <a:t>SQL Analysis </a:t>
            </a:r>
            <a:endParaRPr lang="en-US" sz="2800" dirty="0"/>
          </a:p>
        </p:txBody>
      </p:sp>
      <p:sp>
        <p:nvSpPr>
          <p:cNvPr id="4" name="Rectangle 3"/>
          <p:cNvSpPr/>
          <p:nvPr/>
        </p:nvSpPr>
        <p:spPr>
          <a:xfrm>
            <a:off x="707923" y="1179871"/>
            <a:ext cx="10668000" cy="49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3" y="1612297"/>
            <a:ext cx="10668000" cy="16079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23" y="4033617"/>
            <a:ext cx="10668000" cy="1767415"/>
          </a:xfrm>
          <a:prstGeom prst="rect">
            <a:avLst/>
          </a:prstGeom>
        </p:spPr>
      </p:pic>
    </p:spTree>
    <p:extLst>
      <p:ext uri="{BB962C8B-B14F-4D97-AF65-F5344CB8AC3E}">
        <p14:creationId xmlns:p14="http://schemas.microsoft.com/office/powerpoint/2010/main" val="30821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63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406" y="990601"/>
            <a:ext cx="10750704" cy="1074174"/>
          </a:xfrm>
        </p:spPr>
        <p:txBody>
          <a:bodyPr>
            <a:normAutofit/>
          </a:bodyPr>
          <a:lstStyle/>
          <a:p>
            <a:pPr marL="0" indent="0">
              <a:buNone/>
            </a:pPr>
            <a:r>
              <a:rPr lang="en-US" sz="4800" dirty="0" smtClean="0"/>
              <a:t>Conclusions</a:t>
            </a:r>
            <a:endParaRPr lang="en-US" sz="4800" dirty="0"/>
          </a:p>
        </p:txBody>
      </p:sp>
    </p:spTree>
    <p:extLst>
      <p:ext uri="{BB962C8B-B14F-4D97-AF65-F5344CB8AC3E}">
        <p14:creationId xmlns:p14="http://schemas.microsoft.com/office/powerpoint/2010/main" val="200741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883" y="636640"/>
            <a:ext cx="9669156" cy="808702"/>
          </a:xfrm>
        </p:spPr>
        <p:txBody>
          <a:bodyPr/>
          <a:lstStyle/>
          <a:p>
            <a:pPr marL="0" indent="0">
              <a:buNone/>
            </a:pPr>
            <a:r>
              <a:rPr lang="en-US" sz="2800" dirty="0" smtClean="0"/>
              <a:t>Summary of Results</a:t>
            </a:r>
          </a:p>
          <a:p>
            <a:pPr marL="0" indent="0">
              <a:buNone/>
            </a:pPr>
            <a:endParaRPr lang="en-US" dirty="0"/>
          </a:p>
        </p:txBody>
      </p:sp>
      <p:sp>
        <p:nvSpPr>
          <p:cNvPr id="4" name="Rectangle 3"/>
          <p:cNvSpPr/>
          <p:nvPr/>
        </p:nvSpPr>
        <p:spPr>
          <a:xfrm>
            <a:off x="786581" y="1268361"/>
            <a:ext cx="108056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86581" y="1632155"/>
            <a:ext cx="10805651"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solidFill>
                  <a:schemeClr val="bg1"/>
                </a:solidFill>
              </a:rPr>
              <a:t>The graph from figure one shows that the 100,000  to 200,000 USD the bar plot also correspond to the range of 100,000 for Data Scientist and Data Analyst with slight difference thus Data Scientist role has a median salary of 100,000 USD.</a:t>
            </a: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r>
              <a:rPr lang="en-US" sz="2000" dirty="0" smtClean="0">
                <a:solidFill>
                  <a:schemeClr val="bg1"/>
                </a:solidFill>
              </a:rPr>
              <a:t>Research Scientist has the highest paid role followed by Applied Machine Learning Scientist this task requires a thorough understanding of the fundamentals of AI and its practical application as of now this are the forefront in Data Science field.</a:t>
            </a:r>
          </a:p>
          <a:p>
            <a:pPr marL="285750" indent="-285750" algn="just">
              <a:buFont typeface="Arial" panose="020B0604020202020204" pitchFamily="34" charset="0"/>
              <a:buChar char="•"/>
            </a:pPr>
            <a:endParaRPr lang="en-US" sz="2000" dirty="0" smtClean="0">
              <a:solidFill>
                <a:schemeClr val="bg1"/>
              </a:solidFill>
            </a:endParaRPr>
          </a:p>
          <a:p>
            <a:pPr marL="285750" indent="-285750" algn="just">
              <a:buFont typeface="Arial" panose="020B0604020202020204" pitchFamily="34" charset="0"/>
              <a:buChar char="•"/>
            </a:pPr>
            <a:r>
              <a:rPr lang="en-US" sz="2000" dirty="0" smtClean="0">
                <a:solidFill>
                  <a:schemeClr val="bg1"/>
                </a:solidFill>
              </a:rPr>
              <a:t>The Data scientist, analyst and data engineer are the most common job title in the job market.</a:t>
            </a:r>
          </a:p>
          <a:p>
            <a:pPr marL="285750" indent="-285750" algn="just">
              <a:buFont typeface="Arial" panose="020B0604020202020204" pitchFamily="34" charset="0"/>
              <a:buChar char="•"/>
            </a:pPr>
            <a:endParaRPr lang="en-US" sz="2000" dirty="0" smtClean="0">
              <a:solidFill>
                <a:schemeClr val="bg1"/>
              </a:solidFill>
            </a:endParaRPr>
          </a:p>
          <a:p>
            <a:pPr marL="285750" indent="-285750" algn="just">
              <a:buFont typeface="Arial" panose="020B0604020202020204" pitchFamily="34" charset="0"/>
              <a:buChar char="•"/>
            </a:pPr>
            <a:r>
              <a:rPr lang="en-US" sz="2000" dirty="0" smtClean="0">
                <a:solidFill>
                  <a:schemeClr val="bg1"/>
                </a:solidFill>
              </a:rPr>
              <a:t>The Machine Learning Engineer have a higher average salary than Data scientist and analyst role part of this is the specialized skills in the used of supervised learning to better improve the performance of the model to accurately predict.</a:t>
            </a:r>
            <a:endParaRPr lang="en-US" sz="2000" dirty="0">
              <a:solidFill>
                <a:schemeClr val="bg1"/>
              </a:solidFill>
            </a:endParaRPr>
          </a:p>
          <a:p>
            <a:pPr marL="285750" indent="-285750" algn="just">
              <a:buFont typeface="Arial" panose="020B0604020202020204" pitchFamily="34" charset="0"/>
              <a:buChar char="•"/>
            </a:pPr>
            <a:endParaRPr lang="en-US" sz="2000" dirty="0">
              <a:solidFill>
                <a:schemeClr val="bg1"/>
              </a:solidFill>
            </a:endParaRPr>
          </a:p>
          <a:p>
            <a:pPr marL="285750" indent="-285750" algn="just">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66638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93" y="806245"/>
            <a:ext cx="8534400" cy="2187132"/>
          </a:xfrm>
        </p:spPr>
        <p:txBody>
          <a:bodyPr>
            <a:normAutofit/>
          </a:bodyPr>
          <a:lstStyle/>
          <a:p>
            <a:pPr marL="0" indent="0">
              <a:buNone/>
            </a:pPr>
            <a:r>
              <a:rPr lang="en-US" sz="7200" dirty="0" smtClean="0"/>
              <a:t>Thank</a:t>
            </a:r>
            <a:r>
              <a:rPr lang="en-US" sz="6000" dirty="0" smtClean="0"/>
              <a:t> you !</a:t>
            </a:r>
            <a:endParaRPr lang="en-US" sz="6000" dirty="0"/>
          </a:p>
        </p:txBody>
      </p:sp>
    </p:spTree>
    <p:extLst>
      <p:ext uri="{BB962C8B-B14F-4D97-AF65-F5344CB8AC3E}">
        <p14:creationId xmlns:p14="http://schemas.microsoft.com/office/powerpoint/2010/main" val="175300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11076528" cy="763621"/>
          </a:xfrm>
        </p:spPr>
        <p:txBody>
          <a:bodyPr>
            <a:normAutofit/>
          </a:bodyPr>
          <a:lstStyle/>
          <a:p>
            <a:pPr marL="0" indent="0">
              <a:buNone/>
            </a:pPr>
            <a:r>
              <a:rPr lang="en-US" sz="2800" dirty="0" smtClean="0">
                <a:latin typeface="Arial" panose="020B0604020202020204" pitchFamily="34" charset="0"/>
                <a:cs typeface="Arial" panose="020B0604020202020204" pitchFamily="34" charset="0"/>
              </a:rPr>
              <a:t>OUTLINE</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807396" y="1449421"/>
            <a:ext cx="9990306" cy="77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86781" y="1955433"/>
            <a:ext cx="5661498" cy="4247317"/>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US" dirty="0" smtClean="0">
                <a:solidFill>
                  <a:schemeClr val="bg1"/>
                </a:solidFill>
              </a:rPr>
              <a:t>Executive Summary</a:t>
            </a:r>
          </a:p>
          <a:p>
            <a:pPr marL="285750" indent="-285750">
              <a:lnSpc>
                <a:spcPct val="300000"/>
              </a:lnSpc>
              <a:buFont typeface="Arial" panose="020B0604020202020204" pitchFamily="34" charset="0"/>
              <a:buChar char="•"/>
            </a:pPr>
            <a:r>
              <a:rPr lang="en-US" dirty="0" smtClean="0">
                <a:solidFill>
                  <a:schemeClr val="bg1"/>
                </a:solidFill>
              </a:rPr>
              <a:t>Introduction</a:t>
            </a:r>
          </a:p>
          <a:p>
            <a:pPr marL="285750" indent="-285750">
              <a:lnSpc>
                <a:spcPct val="300000"/>
              </a:lnSpc>
              <a:buFont typeface="Arial" panose="020B0604020202020204" pitchFamily="34" charset="0"/>
              <a:buChar char="•"/>
            </a:pPr>
            <a:r>
              <a:rPr lang="en-US" dirty="0" smtClean="0">
                <a:solidFill>
                  <a:schemeClr val="bg1"/>
                </a:solidFill>
              </a:rPr>
              <a:t>Methodology</a:t>
            </a:r>
          </a:p>
          <a:p>
            <a:pPr marL="285750" indent="-285750">
              <a:lnSpc>
                <a:spcPct val="300000"/>
              </a:lnSpc>
              <a:buFont typeface="Arial" panose="020B0604020202020204" pitchFamily="34" charset="0"/>
              <a:buChar char="•"/>
            </a:pPr>
            <a:r>
              <a:rPr lang="en-US" dirty="0" smtClean="0">
                <a:solidFill>
                  <a:schemeClr val="bg1"/>
                </a:solidFill>
              </a:rPr>
              <a:t>EDA and SQL analysis Results</a:t>
            </a:r>
          </a:p>
          <a:p>
            <a:pPr marL="285750" indent="-285750">
              <a:lnSpc>
                <a:spcPct val="300000"/>
              </a:lnSpc>
              <a:buFont typeface="Arial" panose="020B0604020202020204" pitchFamily="34" charset="0"/>
              <a:buChar char="•"/>
            </a:pPr>
            <a:r>
              <a:rPr lang="en-US" dirty="0" smtClean="0">
                <a:solidFill>
                  <a:schemeClr val="bg1"/>
                </a:solidFill>
              </a:rPr>
              <a:t>Conclusions</a:t>
            </a:r>
            <a:endParaRPr lang="en-US" dirty="0">
              <a:solidFill>
                <a:schemeClr val="bg1"/>
              </a:solidFill>
            </a:endParaRPr>
          </a:p>
        </p:txBody>
      </p:sp>
    </p:spTree>
    <p:extLst>
      <p:ext uri="{BB962C8B-B14F-4D97-AF65-F5344CB8AC3E}">
        <p14:creationId xmlns:p14="http://schemas.microsoft.com/office/powerpoint/2010/main" val="43896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56617"/>
            <a:ext cx="8534400" cy="656617"/>
          </a:xfrm>
        </p:spPr>
        <p:txBody>
          <a:bodyPr>
            <a:normAutofit/>
          </a:bodyPr>
          <a:lstStyle/>
          <a:p>
            <a:pPr marL="0" indent="0">
              <a:buNone/>
            </a:pPr>
            <a:r>
              <a:rPr lang="en-US" sz="2800" dirty="0" smtClean="0">
                <a:latin typeface="Arial" panose="020B0604020202020204" pitchFamily="34" charset="0"/>
                <a:cs typeface="Arial" panose="020B0604020202020204" pitchFamily="34" charset="0"/>
              </a:rPr>
              <a:t>Executive Summary</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797668" y="1313234"/>
            <a:ext cx="941637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7668" y="1828800"/>
            <a:ext cx="9416375" cy="3416320"/>
          </a:xfrm>
          <a:prstGeom prst="rect">
            <a:avLst/>
          </a:prstGeom>
          <a:noFill/>
        </p:spPr>
        <p:txBody>
          <a:bodyPr wrap="square" rtlCol="0">
            <a:spAutoFit/>
          </a:bodyPr>
          <a:lstStyle/>
          <a:p>
            <a:pPr algn="just"/>
            <a:r>
              <a:rPr lang="en-US" sz="2400" dirty="0" smtClean="0">
                <a:solidFill>
                  <a:schemeClr val="bg1"/>
                </a:solidFill>
              </a:rPr>
              <a:t>The availability of reliable data to study different salaries of the data scientist role can give a good insights to the field of data science. </a:t>
            </a:r>
            <a:r>
              <a:rPr lang="en-US" sz="2400" dirty="0">
                <a:solidFill>
                  <a:schemeClr val="bg1"/>
                </a:solidFill>
              </a:rPr>
              <a:t>T</a:t>
            </a:r>
            <a:r>
              <a:rPr lang="en-US" sz="2400" dirty="0" smtClean="0">
                <a:solidFill>
                  <a:schemeClr val="bg1"/>
                </a:solidFill>
              </a:rPr>
              <a:t>he dataset were collected in </a:t>
            </a:r>
            <a:r>
              <a:rPr lang="en-US" sz="2400" dirty="0" err="1" smtClean="0">
                <a:solidFill>
                  <a:schemeClr val="bg1"/>
                </a:solidFill>
              </a:rPr>
              <a:t>kaggle</a:t>
            </a:r>
            <a:r>
              <a:rPr lang="en-US" sz="2400" dirty="0" smtClean="0">
                <a:solidFill>
                  <a:schemeClr val="bg1"/>
                </a:solidFill>
              </a:rPr>
              <a:t> a popular site for data scientist looking to master and train there data science skills. Much of the analysis than in this project are visualization and SQL analysis to gain a better understanding on what role in the field of data science has the highest salary and what are the most common job title and task available to the market.</a:t>
            </a:r>
            <a:endParaRPr lang="en-US" sz="2400" dirty="0">
              <a:solidFill>
                <a:schemeClr val="bg1"/>
              </a:solidFill>
            </a:endParaRPr>
          </a:p>
        </p:txBody>
      </p:sp>
    </p:spTree>
    <p:extLst>
      <p:ext uri="{BB962C8B-B14F-4D97-AF65-F5344CB8AC3E}">
        <p14:creationId xmlns:p14="http://schemas.microsoft.com/office/powerpoint/2010/main" val="372827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10473414" cy="744166"/>
          </a:xfrm>
        </p:spPr>
        <p:txBody>
          <a:bodyPr/>
          <a:lstStyle/>
          <a:p>
            <a:pPr marL="0" indent="0">
              <a:buNone/>
            </a:pPr>
            <a:r>
              <a:rPr lang="en-US" sz="2800" dirty="0" smtClean="0"/>
              <a:t>INTRODUCTION</a:t>
            </a:r>
            <a:endParaRPr lang="en-US" sz="2800" dirty="0"/>
          </a:p>
        </p:txBody>
      </p:sp>
      <p:sp>
        <p:nvSpPr>
          <p:cNvPr id="4" name="Rectangle 3"/>
          <p:cNvSpPr/>
          <p:nvPr/>
        </p:nvSpPr>
        <p:spPr>
          <a:xfrm>
            <a:off x="797668" y="1429967"/>
            <a:ext cx="987357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97668" y="1789889"/>
            <a:ext cx="987357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bg1"/>
                </a:solidFill>
              </a:rPr>
              <a:t>The breakthrough in the widespread availability of data in digital format had accelerated the demand for skilled data scientist and analyst to gather, analyze and make good insights and discover hidden patterns in data that is hidden in plain sight for this task to be realized a company needs to hire a person who have a well rounded training in Statistics , programming and problem solving skills and with the advancement of faster and more efficient computing and algorithms the demand of Data Scientist Skyrocketed part of this study is to derive basic insight into the salary of Data Scientist and to determine what are the most common task assign in the market.</a:t>
            </a:r>
            <a:endParaRPr lang="en-US" sz="2400" dirty="0">
              <a:solidFill>
                <a:schemeClr val="bg1"/>
              </a:solidFill>
            </a:endParaRPr>
          </a:p>
        </p:txBody>
      </p:sp>
    </p:spTree>
    <p:extLst>
      <p:ext uri="{BB962C8B-B14F-4D97-AF65-F5344CB8AC3E}">
        <p14:creationId xmlns:p14="http://schemas.microsoft.com/office/powerpoint/2010/main" val="30713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63000"/>
          </a:schemeClr>
        </a:solidFill>
        <a:effectLst/>
      </p:bgPr>
    </p:bg>
    <p:spTree>
      <p:nvGrpSpPr>
        <p:cNvPr id="1" name=""/>
        <p:cNvGrpSpPr/>
        <p:nvPr/>
      </p:nvGrpSpPr>
      <p:grpSpPr>
        <a:xfrm>
          <a:off x="0" y="0"/>
          <a:ext cx="0" cy="0"/>
          <a:chOff x="0" y="0"/>
          <a:chExt cx="0" cy="0"/>
        </a:xfrm>
      </p:grpSpPr>
      <p:sp>
        <p:nvSpPr>
          <p:cNvPr id="4" name="TextBox 3"/>
          <p:cNvSpPr txBox="1"/>
          <p:nvPr/>
        </p:nvSpPr>
        <p:spPr>
          <a:xfrm>
            <a:off x="369651" y="525294"/>
            <a:ext cx="9173183" cy="661720"/>
          </a:xfrm>
          <a:prstGeom prst="rect">
            <a:avLst/>
          </a:prstGeom>
          <a:noFill/>
        </p:spPr>
        <p:txBody>
          <a:bodyPr wrap="square" rtlCol="0">
            <a:spAutoFit/>
          </a:bodyPr>
          <a:lstStyle/>
          <a:p>
            <a:r>
              <a:rPr lang="en-US" sz="3700" dirty="0" smtClean="0"/>
              <a:t>Methodology</a:t>
            </a:r>
            <a:endParaRPr lang="en-US" sz="3700" dirty="0"/>
          </a:p>
        </p:txBody>
      </p:sp>
    </p:spTree>
    <p:extLst>
      <p:ext uri="{BB962C8B-B14F-4D97-AF65-F5344CB8AC3E}">
        <p14:creationId xmlns:p14="http://schemas.microsoft.com/office/powerpoint/2010/main" val="16164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1"/>
            <a:ext cx="10745788" cy="695528"/>
          </a:xfrm>
        </p:spPr>
        <p:txBody>
          <a:bodyPr>
            <a:normAutofit/>
          </a:bodyPr>
          <a:lstStyle/>
          <a:p>
            <a:pPr marL="0" indent="0">
              <a:buNone/>
            </a:pPr>
            <a:r>
              <a:rPr lang="en-US" sz="3200" dirty="0" smtClean="0"/>
              <a:t>Summary of Methodology</a:t>
            </a:r>
            <a:endParaRPr lang="en-US" sz="3200" dirty="0"/>
          </a:p>
        </p:txBody>
      </p:sp>
      <p:sp>
        <p:nvSpPr>
          <p:cNvPr id="5" name="Rectangle 4"/>
          <p:cNvSpPr/>
          <p:nvPr/>
        </p:nvSpPr>
        <p:spPr>
          <a:xfrm>
            <a:off x="784714" y="1381329"/>
            <a:ext cx="10544783" cy="6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4212" y="1892191"/>
            <a:ext cx="10265907" cy="67710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Data collection methodology  </a:t>
            </a:r>
          </a:p>
          <a:p>
            <a:r>
              <a:rPr lang="en-US" dirty="0">
                <a:solidFill>
                  <a:schemeClr val="bg1"/>
                </a:solidFill>
              </a:rPr>
              <a:t> </a:t>
            </a:r>
            <a:r>
              <a:rPr lang="en-US" dirty="0" smtClean="0">
                <a:solidFill>
                  <a:schemeClr val="bg1"/>
                </a:solidFill>
              </a:rPr>
              <a:t>           </a:t>
            </a:r>
            <a:endParaRPr lang="en-US" dirty="0">
              <a:solidFill>
                <a:schemeClr val="bg1"/>
              </a:solidFill>
            </a:endParaRPr>
          </a:p>
        </p:txBody>
      </p:sp>
      <p:sp>
        <p:nvSpPr>
          <p:cNvPr id="7" name="TextBox 6"/>
          <p:cNvSpPr txBox="1"/>
          <p:nvPr/>
        </p:nvSpPr>
        <p:spPr>
          <a:xfrm>
            <a:off x="1261369" y="2618496"/>
            <a:ext cx="10068128" cy="923330"/>
          </a:xfrm>
          <a:prstGeom prst="rect">
            <a:avLst/>
          </a:prstGeom>
          <a:noFill/>
        </p:spPr>
        <p:txBody>
          <a:bodyPr wrap="square" rtlCol="0">
            <a:spAutoFit/>
          </a:bodyPr>
          <a:lstStyle/>
          <a:p>
            <a:r>
              <a:rPr lang="en-US" dirty="0" smtClean="0">
                <a:solidFill>
                  <a:schemeClr val="bg1"/>
                </a:solidFill>
              </a:rPr>
              <a:t>The data is collected in </a:t>
            </a:r>
            <a:r>
              <a:rPr lang="en-US" dirty="0" err="1" smtClean="0">
                <a:solidFill>
                  <a:schemeClr val="bg1"/>
                </a:solidFill>
              </a:rPr>
              <a:t>kaggle</a:t>
            </a:r>
            <a:r>
              <a:rPr lang="en-US" dirty="0" smtClean="0">
                <a:solidFill>
                  <a:schemeClr val="bg1"/>
                </a:solidFill>
              </a:rPr>
              <a:t> a popular site which publish data free to download  and conduct data analysis task.</a:t>
            </a:r>
          </a:p>
          <a:p>
            <a:endParaRPr lang="en-US" dirty="0"/>
          </a:p>
        </p:txBody>
      </p:sp>
      <p:sp>
        <p:nvSpPr>
          <p:cNvPr id="8" name="TextBox 7"/>
          <p:cNvSpPr txBox="1"/>
          <p:nvPr/>
        </p:nvSpPr>
        <p:spPr>
          <a:xfrm>
            <a:off x="784714" y="3770265"/>
            <a:ext cx="1026590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rPr>
              <a:t>Perform Exploratory Data Analysis using Visualization and SQL analysis</a:t>
            </a:r>
            <a:endParaRPr lang="en-US" dirty="0">
              <a:solidFill>
                <a:schemeClr val="bg1"/>
              </a:solidFill>
            </a:endParaRPr>
          </a:p>
        </p:txBody>
      </p:sp>
      <p:sp>
        <p:nvSpPr>
          <p:cNvPr id="9" name="TextBox 8"/>
          <p:cNvSpPr txBox="1"/>
          <p:nvPr/>
        </p:nvSpPr>
        <p:spPr>
          <a:xfrm>
            <a:off x="1261369" y="4324900"/>
            <a:ext cx="10115550" cy="1015663"/>
          </a:xfrm>
          <a:prstGeom prst="rect">
            <a:avLst/>
          </a:prstGeom>
          <a:noFill/>
        </p:spPr>
        <p:txBody>
          <a:bodyPr wrap="square" rtlCol="0">
            <a:spAutoFit/>
          </a:bodyPr>
          <a:lstStyle/>
          <a:p>
            <a:r>
              <a:rPr lang="en-US" sz="2000" dirty="0" smtClean="0">
                <a:solidFill>
                  <a:schemeClr val="bg1"/>
                </a:solidFill>
              </a:rPr>
              <a:t>The tools use in this analysis are </a:t>
            </a:r>
            <a:r>
              <a:rPr lang="en-US" sz="2000" dirty="0" err="1" smtClean="0">
                <a:solidFill>
                  <a:schemeClr val="bg1"/>
                </a:solidFill>
              </a:rPr>
              <a:t>matplotlib</a:t>
            </a:r>
            <a:r>
              <a:rPr lang="en-US" sz="2000" dirty="0" smtClean="0">
                <a:solidFill>
                  <a:schemeClr val="bg1"/>
                </a:solidFill>
              </a:rPr>
              <a:t> from python and SQL analysis using the sqlite3 database a much lighter and efficient method for not so much large dataset.</a:t>
            </a:r>
            <a:endParaRPr lang="en-US" sz="2000" dirty="0">
              <a:solidFill>
                <a:schemeClr val="bg1"/>
              </a:solidFill>
            </a:endParaRPr>
          </a:p>
        </p:txBody>
      </p:sp>
    </p:spTree>
    <p:extLst>
      <p:ext uri="{BB962C8B-B14F-4D97-AF65-F5344CB8AC3E}">
        <p14:creationId xmlns:p14="http://schemas.microsoft.com/office/powerpoint/2010/main" val="386112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4" name="TextBox 3"/>
          <p:cNvSpPr txBox="1"/>
          <p:nvPr/>
        </p:nvSpPr>
        <p:spPr>
          <a:xfrm>
            <a:off x="544749" y="622570"/>
            <a:ext cx="8103141" cy="523220"/>
          </a:xfrm>
          <a:prstGeom prst="rect">
            <a:avLst/>
          </a:prstGeom>
          <a:noFill/>
        </p:spPr>
        <p:txBody>
          <a:bodyPr wrap="square" rtlCol="0">
            <a:spAutoFit/>
          </a:bodyPr>
          <a:lstStyle/>
          <a:p>
            <a:r>
              <a:rPr lang="en-US" sz="2800" dirty="0" smtClean="0">
                <a:solidFill>
                  <a:schemeClr val="bg1"/>
                </a:solidFill>
              </a:rPr>
              <a:t>Data Collection</a:t>
            </a:r>
            <a:endParaRPr lang="en-US" sz="2800" dirty="0">
              <a:solidFill>
                <a:schemeClr val="bg1"/>
              </a:solidFill>
            </a:endParaRPr>
          </a:p>
        </p:txBody>
      </p:sp>
      <p:graphicFrame>
        <p:nvGraphicFramePr>
          <p:cNvPr id="5" name="Diagram 4"/>
          <p:cNvGraphicFramePr/>
          <p:nvPr>
            <p:extLst>
              <p:ext uri="{D42A27DB-BD31-4B8C-83A1-F6EECF244321}">
                <p14:modId xmlns:p14="http://schemas.microsoft.com/office/powerpoint/2010/main" val="2932339310"/>
              </p:ext>
            </p:extLst>
          </p:nvPr>
        </p:nvGraphicFramePr>
        <p:xfrm>
          <a:off x="817122" y="175099"/>
          <a:ext cx="9873575" cy="560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76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63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587478"/>
            <a:ext cx="8534400" cy="1782097"/>
          </a:xfrm>
        </p:spPr>
        <p:txBody>
          <a:bodyPr>
            <a:noAutofit/>
          </a:bodyPr>
          <a:lstStyle/>
          <a:p>
            <a:pPr marL="0" indent="0">
              <a:buNone/>
            </a:pPr>
            <a:r>
              <a:rPr lang="en-US" sz="4800" dirty="0" smtClean="0"/>
              <a:t>Insights drawn from EDA and SQL Analysis</a:t>
            </a:r>
            <a:endParaRPr lang="en-US" sz="4800" dirty="0"/>
          </a:p>
        </p:txBody>
      </p:sp>
    </p:spTree>
    <p:extLst>
      <p:ext uri="{BB962C8B-B14F-4D97-AF65-F5344CB8AC3E}">
        <p14:creationId xmlns:p14="http://schemas.microsoft.com/office/powerpoint/2010/main" val="241422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9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33" y="327477"/>
            <a:ext cx="10900909" cy="880837"/>
          </a:xfrm>
        </p:spPr>
        <p:txBody>
          <a:bodyPr>
            <a:normAutofit/>
          </a:bodyPr>
          <a:lstStyle/>
          <a:p>
            <a:pPr marL="0" indent="0">
              <a:buNone/>
            </a:pPr>
            <a:r>
              <a:rPr lang="en-US" sz="2800" dirty="0" smtClean="0">
                <a:solidFill>
                  <a:schemeClr val="bg1"/>
                </a:solidFill>
              </a:rPr>
              <a:t>Salary Distribution of Data Scientist</a:t>
            </a:r>
            <a:endParaRPr lang="en-US" sz="2800" dirty="0">
              <a:solidFill>
                <a:schemeClr val="bg1"/>
              </a:solidFill>
            </a:endParaRPr>
          </a:p>
        </p:txBody>
      </p:sp>
      <p:pic>
        <p:nvPicPr>
          <p:cNvPr id="4" name="Picture 3"/>
          <p:cNvPicPr>
            <a:picLocks noChangeAspect="1"/>
          </p:cNvPicPr>
          <p:nvPr/>
        </p:nvPicPr>
        <p:blipFill>
          <a:blip r:embed="rId2"/>
          <a:stretch>
            <a:fillRect/>
          </a:stretch>
        </p:blipFill>
        <p:spPr>
          <a:xfrm>
            <a:off x="440871" y="1505268"/>
            <a:ext cx="7976508" cy="4430168"/>
          </a:xfrm>
          <a:prstGeom prst="rect">
            <a:avLst/>
          </a:prstGeom>
        </p:spPr>
      </p:pic>
      <p:sp>
        <p:nvSpPr>
          <p:cNvPr id="5" name="Rectangle 4"/>
          <p:cNvSpPr/>
          <p:nvPr/>
        </p:nvSpPr>
        <p:spPr>
          <a:xfrm>
            <a:off x="277586" y="1077686"/>
            <a:ext cx="10842171" cy="57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0871" y="6232390"/>
            <a:ext cx="9323615" cy="523220"/>
          </a:xfrm>
          <a:prstGeom prst="rect">
            <a:avLst/>
          </a:prstGeom>
          <a:noFill/>
        </p:spPr>
        <p:txBody>
          <a:bodyPr wrap="square" rtlCol="0">
            <a:spAutoFit/>
          </a:bodyPr>
          <a:lstStyle/>
          <a:p>
            <a:r>
              <a:rPr lang="en-US" sz="1400" dirty="0" smtClean="0">
                <a:solidFill>
                  <a:schemeClr val="bg1"/>
                </a:solidFill>
              </a:rPr>
              <a:t>Fig. 1 The figure above shows the salary distribution of the data scientist role with 100,000 to 170,000 dollars were the most common salary of the role.</a:t>
            </a:r>
            <a:endParaRPr lang="en-US" sz="1400" dirty="0">
              <a:solidFill>
                <a:schemeClr val="bg1"/>
              </a:solidFill>
            </a:endParaRPr>
          </a:p>
        </p:txBody>
      </p:sp>
    </p:spTree>
    <p:extLst>
      <p:ext uri="{BB962C8B-B14F-4D97-AF65-F5344CB8AC3E}">
        <p14:creationId xmlns:p14="http://schemas.microsoft.com/office/powerpoint/2010/main" val="40265741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146</TotalTime>
  <Words>700</Words>
  <Application>Microsoft Office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ASUSTUF</dc:creator>
  <cp:lastModifiedBy>ASUSTUF</cp:lastModifiedBy>
  <cp:revision>20</cp:revision>
  <dcterms:created xsi:type="dcterms:W3CDTF">2023-05-09T11:35:47Z</dcterms:created>
  <dcterms:modified xsi:type="dcterms:W3CDTF">2023-05-09T14:01:51Z</dcterms:modified>
</cp:coreProperties>
</file>