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7" r:id="rId12"/>
    <p:sldId id="266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EFD21-F31C-4ED5-9AB0-736A09CF9F3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8673-90E1-43F2-9564-DF5DD4B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5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6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1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6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4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8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1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46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5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0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00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88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9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8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1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4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1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8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2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1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5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0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5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AC4DED-0ADA-4E03-A88B-0F420849B2BA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3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Self-training with noisy student improves </a:t>
            </a:r>
            <a:r>
              <a:rPr lang="en-US" altLang="ko-KR" dirty="0" err="1">
                <a:latin typeface="+mj-ea"/>
              </a:rPr>
              <a:t>imagenet</a:t>
            </a:r>
            <a:r>
              <a:rPr lang="en-US" altLang="ko-KR" dirty="0">
                <a:latin typeface="+mj-ea"/>
              </a:rPr>
              <a:t> classification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9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Self Training with Noisy Student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3126" y="2052476"/>
            <a:ext cx="6707889" cy="42867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Input Image : Labeled image, Unlabeled Image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기본 알고리즘 </a:t>
            </a:r>
            <a:r>
              <a:rPr lang="en-US" altLang="ko-KR" sz="1800" b="1" dirty="0">
                <a:latin typeface="+mn-ea"/>
              </a:rPr>
              <a:t>: Self Training (Semi-Supervised Learning)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Self Training</a:t>
            </a:r>
            <a:r>
              <a:rPr lang="ko-KR" altLang="en-US" sz="1800" b="1" dirty="0">
                <a:latin typeface="+mn-ea"/>
              </a:rPr>
              <a:t>의 과정</a:t>
            </a:r>
            <a:endParaRPr lang="en-US" altLang="ko-KR" sz="1800" b="1" dirty="0">
              <a:latin typeface="+mn-ea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1. Labeled images</a:t>
            </a:r>
            <a:r>
              <a:rPr lang="ko-KR" altLang="en-US" sz="1600" b="1" dirty="0">
                <a:latin typeface="+mn-ea"/>
              </a:rPr>
              <a:t>로 </a:t>
            </a:r>
            <a:r>
              <a:rPr lang="en-US" altLang="ko-KR" sz="1600" b="1" dirty="0">
                <a:latin typeface="+mn-ea"/>
              </a:rPr>
              <a:t>Teacher </a:t>
            </a:r>
            <a:r>
              <a:rPr lang="ko-KR" altLang="en-US" sz="1600" b="1" dirty="0">
                <a:latin typeface="+mn-ea"/>
              </a:rPr>
              <a:t>모델 학습</a:t>
            </a:r>
            <a:endParaRPr lang="en-US" altLang="ko-KR" sz="1600" b="1" dirty="0">
              <a:latin typeface="+mn-ea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2. Teacher </a:t>
            </a:r>
            <a:r>
              <a:rPr lang="ko-KR" altLang="en-US" sz="1600" b="1" dirty="0">
                <a:latin typeface="+mn-ea"/>
              </a:rPr>
              <a:t>모델을 사용하여 </a:t>
            </a:r>
            <a:r>
              <a:rPr lang="en-US" altLang="ko-KR" sz="1600" b="1" dirty="0">
                <a:latin typeface="+mn-ea"/>
              </a:rPr>
              <a:t>Unlabeled images</a:t>
            </a:r>
            <a:r>
              <a:rPr lang="ko-KR" altLang="en-US" sz="1600" b="1" dirty="0">
                <a:latin typeface="+mn-ea"/>
              </a:rPr>
              <a:t>에 </a:t>
            </a:r>
            <a:r>
              <a:rPr lang="en-US" altLang="ko-KR" sz="1600" b="1" dirty="0">
                <a:latin typeface="+mn-ea"/>
              </a:rPr>
              <a:t>pseudo label </a:t>
            </a:r>
            <a:r>
              <a:rPr lang="ko-KR" altLang="en-US" sz="1600" b="1" dirty="0">
                <a:latin typeface="+mn-ea"/>
              </a:rPr>
              <a:t>생성</a:t>
            </a:r>
            <a:endParaRPr lang="en-US" altLang="ko-KR" sz="1600" b="1" dirty="0">
              <a:latin typeface="+mn-ea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3. Labeled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image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Label</a:t>
            </a:r>
            <a:r>
              <a:rPr lang="ko-KR" altLang="en-US" sz="1600" b="1" dirty="0">
                <a:latin typeface="+mn-ea"/>
              </a:rPr>
              <a:t>을 생성한 </a:t>
            </a:r>
            <a:r>
              <a:rPr lang="en-US" altLang="ko-KR" sz="1600" b="1" dirty="0">
                <a:latin typeface="+mn-ea"/>
              </a:rPr>
              <a:t>Unlabeled images</a:t>
            </a:r>
            <a:r>
              <a:rPr lang="ko-KR" altLang="en-US" sz="1600" b="1" dirty="0">
                <a:latin typeface="+mn-ea"/>
              </a:rPr>
              <a:t>를 사용하여 </a:t>
            </a:r>
            <a:r>
              <a:rPr lang="en-US" altLang="ko-KR" sz="1600" b="1" dirty="0">
                <a:latin typeface="+mn-ea"/>
              </a:rPr>
              <a:t>Student </a:t>
            </a:r>
            <a:r>
              <a:rPr lang="ko-KR" altLang="en-US" sz="1600" b="1" dirty="0">
                <a:latin typeface="+mn-ea"/>
              </a:rPr>
              <a:t>모델 학습</a:t>
            </a:r>
            <a:endParaRPr lang="en-US" altLang="ko-KR" sz="1600" b="1" dirty="0">
              <a:latin typeface="+mn-ea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4. </a:t>
            </a:r>
            <a:r>
              <a:rPr lang="ko-KR" altLang="en-US" sz="1600" b="1" dirty="0">
                <a:latin typeface="+mn-ea"/>
              </a:rPr>
              <a:t>학습한 </a:t>
            </a:r>
            <a:r>
              <a:rPr lang="en-US" altLang="ko-KR" sz="1600" b="1" dirty="0">
                <a:latin typeface="+mn-ea"/>
              </a:rPr>
              <a:t>Student </a:t>
            </a:r>
            <a:r>
              <a:rPr lang="ko-KR" altLang="en-US" sz="1600" b="1" dirty="0">
                <a:latin typeface="+mn-ea"/>
              </a:rPr>
              <a:t>모델을 </a:t>
            </a:r>
            <a:r>
              <a:rPr lang="en-US" altLang="ko-KR" sz="1600" b="1" dirty="0">
                <a:latin typeface="+mn-ea"/>
              </a:rPr>
              <a:t>Teacher </a:t>
            </a:r>
            <a:r>
              <a:rPr lang="ko-KR" altLang="en-US" sz="1600" b="1" dirty="0">
                <a:latin typeface="+mn-ea"/>
              </a:rPr>
              <a:t>모델로 전환하여 </a:t>
            </a:r>
            <a:r>
              <a:rPr lang="en-US" altLang="ko-KR" sz="1600" b="1" dirty="0">
                <a:latin typeface="+mn-ea"/>
              </a:rPr>
              <a:t>2 – 3 </a:t>
            </a:r>
            <a:r>
              <a:rPr lang="ko-KR" altLang="en-US" sz="1600" b="1" dirty="0">
                <a:latin typeface="+mn-ea"/>
              </a:rPr>
              <a:t>과정 반복</a:t>
            </a:r>
            <a:endParaRPr lang="en-US" altLang="ko-KR" sz="1600" b="1" dirty="0">
              <a:latin typeface="+mn-ea"/>
            </a:endParaRPr>
          </a:p>
          <a:p>
            <a:pPr marL="292608" lvl="1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+mn-ea"/>
              </a:rPr>
              <a:t>※ pseudo label</a:t>
            </a:r>
            <a:r>
              <a:rPr lang="ko-KR" altLang="en-US" sz="1600" b="1" dirty="0">
                <a:latin typeface="+mn-ea"/>
              </a:rPr>
              <a:t>은 </a:t>
            </a:r>
            <a:r>
              <a:rPr lang="en-US" altLang="ko-KR" sz="1600" b="1" dirty="0">
                <a:latin typeface="+mn-ea"/>
              </a:rPr>
              <a:t>Continuous distribution(soft), 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+mn-ea"/>
              </a:rPr>
              <a:t>                        One-hot distribution(hard) </a:t>
            </a:r>
            <a:r>
              <a:rPr lang="ko-KR" altLang="en-US" sz="1600" b="1" dirty="0">
                <a:latin typeface="+mn-ea"/>
              </a:rPr>
              <a:t>사용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2476"/>
            <a:ext cx="3835846" cy="2255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4254014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Algorithm illustrate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49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Self Training with Noisy Student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3126" y="2052476"/>
            <a:ext cx="6593589" cy="42867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Key Difference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1. Student </a:t>
            </a:r>
            <a:r>
              <a:rPr lang="ko-KR" altLang="en-US" sz="1600" b="1" dirty="0">
                <a:latin typeface="+mn-ea"/>
              </a:rPr>
              <a:t>모델에 </a:t>
            </a:r>
            <a:r>
              <a:rPr lang="en-US" altLang="ko-KR" sz="1600" b="1" dirty="0">
                <a:latin typeface="+mn-ea"/>
              </a:rPr>
              <a:t>Noise </a:t>
            </a:r>
            <a:r>
              <a:rPr lang="ko-KR" altLang="en-US" sz="1600" b="1" dirty="0">
                <a:latin typeface="+mn-ea"/>
              </a:rPr>
              <a:t>추가</a:t>
            </a:r>
            <a:endParaRPr lang="en-US" altLang="ko-KR" sz="1600" b="1" dirty="0">
              <a:latin typeface="+mn-ea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2. Teacher </a:t>
            </a:r>
            <a:r>
              <a:rPr lang="ko-KR" altLang="en-US" sz="1600" b="1" dirty="0">
                <a:latin typeface="+mn-ea"/>
              </a:rPr>
              <a:t>모델 만한 </a:t>
            </a:r>
            <a:r>
              <a:rPr lang="en-US" altLang="ko-KR" sz="1600" b="1" dirty="0">
                <a:latin typeface="+mn-ea"/>
              </a:rPr>
              <a:t>Student </a:t>
            </a:r>
            <a:r>
              <a:rPr lang="ko-KR" altLang="en-US" sz="1600" b="1" dirty="0">
                <a:latin typeface="+mn-ea"/>
              </a:rPr>
              <a:t>모델 사용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Other Techniques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+mn-ea"/>
              </a:rPr>
              <a:t>1. Data Filtering: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+mn-ea"/>
              </a:rPr>
              <a:t>Teacher </a:t>
            </a:r>
            <a:r>
              <a:rPr lang="ko-KR" altLang="en-US" sz="1400" b="1" dirty="0">
                <a:latin typeface="+mn-ea"/>
              </a:rPr>
              <a:t>모델에서 </a:t>
            </a:r>
            <a:r>
              <a:rPr lang="en-US" altLang="ko-KR" sz="1400" b="1" dirty="0">
                <a:latin typeface="+mn-ea"/>
              </a:rPr>
              <a:t>low confidence </a:t>
            </a:r>
            <a:r>
              <a:rPr lang="ko-KR" altLang="en-US" sz="1400" b="1" dirty="0">
                <a:latin typeface="+mn-ea"/>
              </a:rPr>
              <a:t>값을 가지는 경우는 대체로 </a:t>
            </a:r>
            <a:endParaRPr lang="en-US" altLang="ko-KR" sz="1400" b="1" dirty="0">
              <a:latin typeface="+mn-ea"/>
            </a:endParaRPr>
          </a:p>
          <a:p>
            <a:pPr marL="292608" lvl="1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+mn-ea"/>
              </a:rPr>
              <a:t>Out of domain</a:t>
            </a:r>
            <a:r>
              <a:rPr lang="ko-KR" altLang="en-US" sz="1400" b="1" dirty="0">
                <a:latin typeface="+mn-ea"/>
              </a:rPr>
              <a:t>의 경우라 제거</a:t>
            </a:r>
            <a:endParaRPr lang="en-US" altLang="ko-KR" sz="1400" b="1" dirty="0">
              <a:latin typeface="+mn-ea"/>
            </a:endParaRPr>
          </a:p>
          <a:p>
            <a:pPr marL="292608" lvl="1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+mn-ea"/>
              </a:rPr>
              <a:t>2. </a:t>
            </a:r>
            <a:r>
              <a:rPr lang="en-US" altLang="ko-KR" b="1" dirty="0">
                <a:latin typeface="+mn-ea"/>
              </a:rPr>
              <a:t>Data </a:t>
            </a:r>
            <a:r>
              <a:rPr lang="en-US" altLang="ko-KR" sz="1600" b="1" dirty="0">
                <a:latin typeface="+mn-ea"/>
              </a:rPr>
              <a:t>Balancing</a:t>
            </a:r>
            <a:r>
              <a:rPr lang="en-US" altLang="ko-KR" b="1" dirty="0">
                <a:latin typeface="+mn-ea"/>
              </a:rPr>
              <a:t>: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+mn-ea"/>
              </a:rPr>
              <a:t>Label Images</a:t>
            </a:r>
            <a:r>
              <a:rPr lang="ko-KR" altLang="en-US" sz="1400" b="1" dirty="0">
                <a:latin typeface="+mn-ea"/>
              </a:rPr>
              <a:t>는 </a:t>
            </a:r>
            <a:r>
              <a:rPr lang="en-US" altLang="ko-KR" sz="1400" b="1" dirty="0">
                <a:latin typeface="+mn-ea"/>
              </a:rPr>
              <a:t>Class </a:t>
            </a:r>
            <a:r>
              <a:rPr lang="ko-KR" altLang="en-US" sz="1400" b="1" dirty="0">
                <a:latin typeface="+mn-ea"/>
              </a:rPr>
              <a:t>별로 비슷한 수의 이미지를 가지고 있기 때문에 </a:t>
            </a:r>
            <a:r>
              <a:rPr lang="en-US" altLang="ko-KR" sz="1400" b="1" dirty="0" err="1">
                <a:latin typeface="+mn-ea"/>
              </a:rPr>
              <a:t>Unlabel</a:t>
            </a:r>
            <a:r>
              <a:rPr lang="en-US" altLang="ko-KR" sz="1400" b="1" dirty="0">
                <a:latin typeface="+mn-ea"/>
              </a:rPr>
              <a:t> images </a:t>
            </a:r>
            <a:r>
              <a:rPr lang="ko-KR" altLang="en-US" sz="1400" b="1" dirty="0">
                <a:latin typeface="+mn-ea"/>
              </a:rPr>
              <a:t>에서도 적은 경우 이미지 복제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많은 경우에는 높은 </a:t>
            </a:r>
            <a:r>
              <a:rPr lang="en-US" altLang="ko-KR" sz="1400" b="1" dirty="0">
                <a:latin typeface="+mn-ea"/>
              </a:rPr>
              <a:t>Confidence</a:t>
            </a:r>
            <a:r>
              <a:rPr lang="ko-KR" altLang="en-US" sz="1400" b="1" dirty="0">
                <a:latin typeface="+mn-ea"/>
              </a:rPr>
              <a:t>를 가지는 이미지만을 선별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Consistency</a:t>
            </a:r>
            <a:r>
              <a:rPr lang="ko-KR" altLang="en-US" sz="1800" b="1" dirty="0">
                <a:latin typeface="+mn-ea"/>
              </a:rPr>
              <a:t>를 위해 </a:t>
            </a:r>
            <a:r>
              <a:rPr lang="en-US" altLang="ko-KR" sz="1800" b="1" dirty="0">
                <a:latin typeface="+mn-ea"/>
              </a:rPr>
              <a:t>8</a:t>
            </a:r>
            <a:r>
              <a:rPr lang="ko-KR" altLang="en-US" sz="1800" b="1" dirty="0">
                <a:latin typeface="+mn-ea"/>
              </a:rPr>
              <a:t>가지의 </a:t>
            </a:r>
            <a:r>
              <a:rPr lang="en-US" altLang="ko-KR" sz="1800" b="1" dirty="0">
                <a:latin typeface="+mn-ea"/>
              </a:rPr>
              <a:t>ablation study </a:t>
            </a:r>
            <a:r>
              <a:rPr lang="ko-KR" altLang="en-US" sz="1800" b="1" dirty="0">
                <a:latin typeface="+mn-ea"/>
              </a:rPr>
              <a:t>진행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2476"/>
            <a:ext cx="3835846" cy="2255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4254014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Algorithm illustrate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1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Self Training with Noisy Student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6296" y="2571224"/>
            <a:ext cx="9939384" cy="37592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Student Model</a:t>
            </a:r>
            <a:r>
              <a:rPr lang="ko-KR" altLang="en-US" sz="1800" b="1" dirty="0">
                <a:latin typeface="+mn-ea"/>
              </a:rPr>
              <a:t>이 학습할 때 </a:t>
            </a:r>
            <a:r>
              <a:rPr lang="en-US" altLang="ko-KR" sz="1800" b="1" dirty="0">
                <a:latin typeface="+mn-ea"/>
              </a:rPr>
              <a:t>Noise(</a:t>
            </a:r>
            <a:r>
              <a:rPr lang="ko-KR" altLang="en-US" sz="1800" b="1" dirty="0">
                <a:latin typeface="+mn-ea"/>
              </a:rPr>
              <a:t>방해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를 추가하여 일관성 있고 강력하게 모델을 생성함</a:t>
            </a:r>
            <a:r>
              <a:rPr lang="en-US" altLang="ko-KR" sz="1800" b="1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Noise</a:t>
            </a:r>
            <a:r>
              <a:rPr lang="ko-KR" altLang="en-US" sz="1800" b="1" dirty="0">
                <a:latin typeface="+mn-ea"/>
              </a:rPr>
              <a:t> 추가는 </a:t>
            </a:r>
            <a:r>
              <a:rPr lang="en-US" altLang="ko-KR" sz="1800" b="1" dirty="0">
                <a:latin typeface="+mn-ea"/>
              </a:rPr>
              <a:t>Label, </a:t>
            </a:r>
            <a:r>
              <a:rPr lang="en-US" altLang="ko-KR" sz="1800" b="1" dirty="0" err="1">
                <a:latin typeface="+mn-ea"/>
              </a:rPr>
              <a:t>Unlabel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데이터에서 </a:t>
            </a:r>
            <a:r>
              <a:rPr lang="en-US" altLang="ko-KR" sz="1800" b="1" dirty="0" err="1">
                <a:latin typeface="+mn-ea"/>
              </a:rPr>
              <a:t>Dicision</a:t>
            </a:r>
            <a:r>
              <a:rPr lang="en-US" altLang="ko-KR" sz="1800" b="1" dirty="0">
                <a:latin typeface="+mn-ea"/>
              </a:rPr>
              <a:t> function</a:t>
            </a:r>
            <a:r>
              <a:rPr lang="ko-KR" altLang="en-US" sz="1800" b="1" dirty="0">
                <a:latin typeface="+mn-ea"/>
              </a:rPr>
              <a:t>이 </a:t>
            </a:r>
            <a:r>
              <a:rPr lang="en-US" altLang="ko-KR" sz="1800" b="1" dirty="0">
                <a:latin typeface="+mn-ea"/>
              </a:rPr>
              <a:t>Local Smoothness</a:t>
            </a:r>
            <a:r>
              <a:rPr lang="ko-KR" altLang="en-US" sz="1800" b="1" dirty="0">
                <a:latin typeface="+mn-ea"/>
              </a:rPr>
              <a:t>를 강화하게 됨</a:t>
            </a:r>
            <a:r>
              <a:rPr lang="en-US" altLang="ko-KR" sz="1800" b="1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Noise</a:t>
            </a:r>
            <a:r>
              <a:rPr lang="ko-KR" altLang="en-US" sz="1800" b="1" dirty="0">
                <a:latin typeface="+mn-ea"/>
              </a:rPr>
              <a:t>는 </a:t>
            </a:r>
            <a:r>
              <a:rPr lang="en-US" altLang="ko-KR" sz="1800" b="1" dirty="0">
                <a:latin typeface="+mn-ea"/>
              </a:rPr>
              <a:t>Input noise</a:t>
            </a:r>
            <a:r>
              <a:rPr lang="ko-KR" altLang="en-US" sz="1800" b="1" dirty="0">
                <a:latin typeface="+mn-ea"/>
              </a:rPr>
              <a:t>와 </a:t>
            </a:r>
            <a:r>
              <a:rPr lang="en-US" altLang="ko-KR" sz="1800" b="1" dirty="0">
                <a:latin typeface="+mn-ea"/>
              </a:rPr>
              <a:t>Model Noise</a:t>
            </a:r>
            <a:r>
              <a:rPr lang="ko-KR" altLang="en-US" sz="1800" b="1" dirty="0">
                <a:latin typeface="+mn-ea"/>
              </a:rPr>
              <a:t>로 구분</a:t>
            </a:r>
            <a:r>
              <a:rPr lang="en-US" altLang="ko-KR" sz="1800" b="1" dirty="0">
                <a:latin typeface="+mn-ea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Input Noise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Data Augmentation with Rand Augmentation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Model Noise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Drop Out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Stochastic Depth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각 </a:t>
            </a:r>
            <a:r>
              <a:rPr lang="en-US" altLang="ko-KR" sz="1800" b="1" dirty="0">
                <a:latin typeface="+mn-ea"/>
              </a:rPr>
              <a:t>Noise</a:t>
            </a:r>
            <a:r>
              <a:rPr lang="ko-KR" altLang="en-US" sz="1800" b="1" dirty="0">
                <a:latin typeface="+mn-ea"/>
              </a:rPr>
              <a:t>는 다른 영향을 미침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What is Noisy Student?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038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Self Training with Noisy Student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6295" y="2571224"/>
            <a:ext cx="10804069" cy="34075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Input Noise - Data Augmentation with Rand Augmentation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Data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Augmentation</a:t>
            </a:r>
            <a:r>
              <a:rPr lang="ko-KR" altLang="en-US" sz="1600" b="1" dirty="0">
                <a:latin typeface="+mn-ea"/>
              </a:rPr>
              <a:t>은 이미지의 </a:t>
            </a:r>
            <a:r>
              <a:rPr lang="en-US" altLang="ko-KR" sz="1600" b="1" dirty="0">
                <a:latin typeface="+mn-ea"/>
              </a:rPr>
              <a:t>label</a:t>
            </a:r>
            <a:r>
              <a:rPr lang="ko-KR" altLang="en-US" sz="1600" b="1" dirty="0">
                <a:latin typeface="+mn-ea"/>
              </a:rPr>
              <a:t>을 바꾸지 않으면서 픽셀을 변경하여 이를 학습에 이용하는 기법</a:t>
            </a:r>
            <a:endParaRPr lang="en-US" altLang="ko-KR" sz="1600" b="1" dirty="0"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Rand Augmentation</a:t>
            </a:r>
            <a:r>
              <a:rPr lang="ko-KR" altLang="en-US" sz="1600" b="1" dirty="0">
                <a:latin typeface="+mn-ea"/>
              </a:rPr>
              <a:t>은 </a:t>
            </a:r>
            <a:r>
              <a:rPr lang="en-US" altLang="ko-KR" sz="1600" b="1" dirty="0">
                <a:latin typeface="+mn-ea"/>
              </a:rPr>
              <a:t>Data Augmentation</a:t>
            </a:r>
            <a:r>
              <a:rPr lang="ko-KR" altLang="en-US" sz="1600" b="1" dirty="0">
                <a:latin typeface="+mn-ea"/>
              </a:rPr>
              <a:t>을 자동화 하여 사용하기 편하게 하는 기법</a:t>
            </a:r>
            <a:endParaRPr lang="en-US" altLang="ko-KR" sz="1600" b="1" dirty="0"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Student model</a:t>
            </a:r>
            <a:r>
              <a:rPr lang="ko-KR" altLang="en-US" sz="1600" b="1" dirty="0">
                <a:latin typeface="+mn-ea"/>
              </a:rPr>
              <a:t>은 </a:t>
            </a:r>
            <a:r>
              <a:rPr lang="en-US" altLang="ko-KR" sz="1600" b="1" dirty="0">
                <a:latin typeface="+mn-ea"/>
              </a:rPr>
              <a:t>Augmentation </a:t>
            </a:r>
            <a:r>
              <a:rPr lang="ko-KR" altLang="en-US" sz="1600" b="1" dirty="0">
                <a:latin typeface="+mn-ea"/>
              </a:rPr>
              <a:t>된 데이터가 원본과 같은 </a:t>
            </a:r>
            <a:r>
              <a:rPr lang="en-US" altLang="ko-KR" sz="1600" b="1" dirty="0">
                <a:latin typeface="+mn-ea"/>
              </a:rPr>
              <a:t>class</a:t>
            </a:r>
            <a:r>
              <a:rPr lang="ko-KR" altLang="en-US" sz="1600" b="1" dirty="0">
                <a:latin typeface="+mn-ea"/>
              </a:rPr>
              <a:t>라고 확실하게 분류 해야함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이는 </a:t>
            </a:r>
            <a:r>
              <a:rPr lang="en-US" altLang="ko-KR" sz="1600" b="1" dirty="0">
                <a:latin typeface="+mn-ea"/>
              </a:rPr>
              <a:t>Student </a:t>
            </a:r>
            <a:r>
              <a:rPr lang="ko-KR" altLang="en-US" sz="1600" b="1" dirty="0">
                <a:latin typeface="+mn-ea"/>
              </a:rPr>
              <a:t>모델이 </a:t>
            </a:r>
            <a:r>
              <a:rPr lang="en-US" altLang="ko-KR" sz="1600" b="1" dirty="0">
                <a:latin typeface="+mn-ea"/>
              </a:rPr>
              <a:t>Teacher model</a:t>
            </a:r>
            <a:r>
              <a:rPr lang="ko-KR" altLang="en-US" sz="1600" b="1" dirty="0">
                <a:latin typeface="+mn-ea"/>
              </a:rPr>
              <a:t>을 뛰어넘어 더욱 어려운 이미지를 분류하도록 만듦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Benefit of Noise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849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Self Training with Noisy Student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6295" y="2571224"/>
            <a:ext cx="10804069" cy="34075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Model Noise – Drop Out and Stochastic Depth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Drop Out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Stochastic Depth</a:t>
            </a:r>
            <a:r>
              <a:rPr lang="ko-KR" altLang="en-US" sz="1600" b="1" dirty="0">
                <a:latin typeface="+mn-ea"/>
              </a:rPr>
              <a:t>는 모델의 </a:t>
            </a:r>
            <a:r>
              <a:rPr lang="en-US" altLang="ko-KR" sz="1600" b="1" dirty="0">
                <a:latin typeface="+mn-ea"/>
              </a:rPr>
              <a:t>Overfitting</a:t>
            </a:r>
            <a:r>
              <a:rPr lang="ko-KR" altLang="en-US" sz="1600" b="1" dirty="0">
                <a:latin typeface="+mn-ea"/>
              </a:rPr>
              <a:t>을 방지하기 위해 만들어진 기법</a:t>
            </a:r>
            <a:endParaRPr lang="en-US" altLang="ko-KR" sz="1600" b="1" dirty="0"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Teacher model</a:t>
            </a:r>
            <a:r>
              <a:rPr lang="ko-KR" altLang="en-US" sz="1600" b="1" dirty="0">
                <a:latin typeface="+mn-ea"/>
              </a:rPr>
              <a:t>이 </a:t>
            </a:r>
            <a:r>
              <a:rPr lang="en-US" altLang="ko-KR" sz="1600" b="1" dirty="0">
                <a:latin typeface="+mn-ea"/>
              </a:rPr>
              <a:t>Pseudo label</a:t>
            </a:r>
            <a:r>
              <a:rPr lang="ko-KR" altLang="en-US" sz="1600" b="1" dirty="0">
                <a:latin typeface="+mn-ea"/>
              </a:rPr>
              <a:t>을 생성할 때 </a:t>
            </a:r>
            <a:r>
              <a:rPr lang="en-US" altLang="ko-KR" sz="1600" b="1" dirty="0">
                <a:latin typeface="+mn-ea"/>
              </a:rPr>
              <a:t>ensemble </a:t>
            </a:r>
            <a:r>
              <a:rPr lang="ko-KR" altLang="en-US" sz="1600" b="1" dirty="0">
                <a:latin typeface="+mn-ea"/>
              </a:rPr>
              <a:t>모델처럼 작동하게 만듦</a:t>
            </a:r>
            <a:endParaRPr lang="en-US" altLang="ko-KR" sz="1600" b="1" dirty="0"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하지만 </a:t>
            </a:r>
            <a:r>
              <a:rPr lang="en-US" altLang="ko-KR" sz="1600" b="1" dirty="0">
                <a:latin typeface="+mn-ea"/>
              </a:rPr>
              <a:t>Student model</a:t>
            </a:r>
            <a:r>
              <a:rPr lang="ko-KR" altLang="en-US" sz="1600" b="1" dirty="0">
                <a:latin typeface="+mn-ea"/>
              </a:rPr>
              <a:t>은 </a:t>
            </a:r>
            <a:r>
              <a:rPr lang="en-US" altLang="ko-KR" sz="1600" b="1" dirty="0">
                <a:latin typeface="+mn-ea"/>
              </a:rPr>
              <a:t>Single Model</a:t>
            </a:r>
            <a:r>
              <a:rPr lang="ko-KR" altLang="en-US" sz="1600" b="1" dirty="0">
                <a:latin typeface="+mn-ea"/>
              </a:rPr>
              <a:t>으로 구성되어 있음</a:t>
            </a:r>
            <a:endParaRPr lang="en-US" altLang="ko-KR" sz="1600" b="1" dirty="0"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이는 </a:t>
            </a:r>
            <a:r>
              <a:rPr lang="en-US" altLang="ko-KR" sz="1600" b="1" dirty="0">
                <a:latin typeface="+mn-ea"/>
              </a:rPr>
              <a:t>Student model</a:t>
            </a:r>
            <a:r>
              <a:rPr lang="ko-KR" altLang="en-US" sz="1600" b="1" dirty="0">
                <a:latin typeface="+mn-ea"/>
              </a:rPr>
              <a:t>이 </a:t>
            </a:r>
            <a:r>
              <a:rPr lang="en-US" altLang="ko-KR" sz="1600" b="1" dirty="0">
                <a:latin typeface="+mn-ea"/>
              </a:rPr>
              <a:t>Single Model </a:t>
            </a:r>
            <a:r>
              <a:rPr lang="ko-KR" altLang="en-US" sz="1600" b="1" dirty="0">
                <a:latin typeface="+mn-ea"/>
              </a:rPr>
              <a:t>인데도 더욱 강력한 성능의 </a:t>
            </a:r>
            <a:r>
              <a:rPr lang="en-US" altLang="ko-KR" sz="1600" b="1" dirty="0">
                <a:latin typeface="+mn-ea"/>
              </a:rPr>
              <a:t>Ensemble Model</a:t>
            </a:r>
            <a:r>
              <a:rPr lang="ko-KR" altLang="en-US" sz="1600" b="1" dirty="0">
                <a:latin typeface="+mn-ea"/>
              </a:rPr>
              <a:t>처럼 흉내 내도록 만듦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Benefit of Noise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830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Experiments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6296" y="2571224"/>
            <a:ext cx="9939384" cy="3759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Labeled Images : ImageNet 2012 ILSVRC Challenge prediction test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Unlabeled Images : JFT dataset(300M images)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Unlabeled Images</a:t>
            </a:r>
            <a:r>
              <a:rPr lang="ko-KR" altLang="en-US" sz="1600" b="1" dirty="0">
                <a:latin typeface="+mn-ea"/>
              </a:rPr>
              <a:t>는 </a:t>
            </a:r>
            <a:r>
              <a:rPr lang="en-US" altLang="ko-KR" sz="1600" b="1" dirty="0">
                <a:latin typeface="+mn-ea"/>
              </a:rPr>
              <a:t>data filtering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balancing </a:t>
            </a:r>
            <a:r>
              <a:rPr lang="ko-KR" altLang="en-US" sz="1600" b="1" dirty="0">
                <a:latin typeface="+mn-ea"/>
              </a:rPr>
              <a:t>을 진행함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Architecture : EfficientNets-B0, EfficientNets-B7, EfficientNets-L2(Upscale version)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Training Details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Batch Size : 2048(Default), 512,1024(Same performance)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Epoch : 350(Larger model than EfficientNes-B4), 700(Smaller student model)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Learning rate : 0.128 decays by 0.97 every 2.4 epochs(350 model) or every 4.8 epochs(700 model)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Experiments Details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133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Experiments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6296" y="2571224"/>
            <a:ext cx="9939384" cy="3759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Fix Train-test resolution discrepancy For EfficientNet-L2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Unlabeled Images</a:t>
            </a:r>
            <a:r>
              <a:rPr lang="ko-KR" altLang="en-US" sz="1600" b="1" dirty="0">
                <a:latin typeface="+mn-ea"/>
              </a:rPr>
              <a:t>는 </a:t>
            </a:r>
            <a:r>
              <a:rPr lang="en-US" altLang="ko-KR" sz="1600" b="1" dirty="0">
                <a:latin typeface="+mn-ea"/>
              </a:rPr>
              <a:t>data filtering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balancing </a:t>
            </a:r>
            <a:r>
              <a:rPr lang="ko-KR" altLang="en-US" sz="1600" b="1" dirty="0">
                <a:latin typeface="+mn-ea"/>
              </a:rPr>
              <a:t>을 진행함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Noise 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Stochastic depth : 0.8(final layer)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Epoch : 350(Larger model than EfficientNes-B4), 700(Smaller student model)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Learning rate : 0.128 decays by 0.97 every 2.4 epochs(350 model) or every 4.8 epochs(700 model)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Iterative training : 3 iterations of putting back the students as the new teacher.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  (EfficientNet-B7 </a:t>
            </a:r>
            <a:r>
              <a:rPr lang="ko-KR" altLang="en-US" sz="1600" b="1" dirty="0">
                <a:latin typeface="+mn-ea"/>
              </a:rPr>
              <a:t>→</a:t>
            </a:r>
            <a:r>
              <a:rPr lang="en-US" altLang="ko-KR" sz="1600" b="1" dirty="0">
                <a:latin typeface="+mn-ea"/>
              </a:rPr>
              <a:t> EfficientNet-L2 </a:t>
            </a:r>
            <a:r>
              <a:rPr lang="ko-KR" altLang="en-US" sz="1600" b="1" dirty="0">
                <a:latin typeface="+mn-ea"/>
              </a:rPr>
              <a:t>→</a:t>
            </a:r>
            <a:r>
              <a:rPr lang="en-US" altLang="ko-KR" sz="1600" b="1" dirty="0">
                <a:latin typeface="+mn-ea"/>
              </a:rPr>
              <a:t> EfficientNet-L2)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Experiments Details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20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Results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ImageNet Result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EC1AD5-07A0-4005-9270-59282474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704" y="2465166"/>
            <a:ext cx="5466765" cy="38002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DC58FC-08B2-467B-B4E7-2E5B700A7C4F}"/>
              </a:ext>
            </a:extLst>
          </p:cNvPr>
          <p:cNvSpPr/>
          <p:nvPr/>
        </p:nvSpPr>
        <p:spPr>
          <a:xfrm>
            <a:off x="3320249" y="4971495"/>
            <a:ext cx="5122415" cy="310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7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Results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Does Noisy Students useful?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ADC4B-7BFC-4F19-82FF-AEF48ED1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97" y="2476713"/>
            <a:ext cx="4654005" cy="37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Results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Robustness Result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4DFB4-182D-456E-A944-212E262B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96" y="2571224"/>
            <a:ext cx="10058400" cy="3759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Student Model</a:t>
            </a:r>
            <a:r>
              <a:rPr lang="ko-KR" altLang="en-US" sz="1800" b="1" dirty="0">
                <a:latin typeface="+mn-ea"/>
              </a:rPr>
              <a:t>이 학습할 때 </a:t>
            </a:r>
            <a:r>
              <a:rPr lang="en-US" altLang="ko-KR" sz="1800" b="1" dirty="0">
                <a:latin typeface="+mn-ea"/>
              </a:rPr>
              <a:t>Noise(</a:t>
            </a:r>
            <a:r>
              <a:rPr lang="ko-KR" altLang="en-US" sz="1800" b="1" dirty="0">
                <a:latin typeface="+mn-ea"/>
              </a:rPr>
              <a:t>방해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를 추가하여 일관성 있고 강력하게 모델을 생성함</a:t>
            </a:r>
            <a:r>
              <a:rPr lang="en-US" altLang="ko-KR" sz="1800" b="1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ImageNet-C, ImageNet-P Dataset :</a:t>
            </a:r>
          </a:p>
          <a:p>
            <a:pPr marL="468630" lvl="2" indent="-28575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“</a:t>
            </a:r>
            <a:r>
              <a:rPr lang="en-US" altLang="ko-KR" sz="1600" b="1" dirty="0">
                <a:latin typeface="+mn-ea"/>
              </a:rPr>
              <a:t>Benchmarking Neural Network Robustness to Common Corruptions and Perturbations, 2019 ICLR” </a:t>
            </a:r>
            <a:r>
              <a:rPr lang="ko-KR" altLang="en-US" sz="1600" b="1" dirty="0">
                <a:latin typeface="+mn-ea"/>
              </a:rPr>
              <a:t>논문에서 제안 </a:t>
            </a:r>
            <a:endParaRPr lang="en-US" altLang="ko-KR" sz="1600" b="1" dirty="0">
              <a:latin typeface="+mn-ea"/>
            </a:endParaRPr>
          </a:p>
          <a:p>
            <a:pPr marL="468630" lvl="2" indent="-28575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이미지에 </a:t>
            </a:r>
            <a:r>
              <a:rPr lang="en-US" altLang="ko-KR" sz="1600" b="1" dirty="0">
                <a:latin typeface="+mn-ea"/>
              </a:rPr>
              <a:t>blurring, fogging, rotation, scaling </a:t>
            </a:r>
            <a:r>
              <a:rPr lang="ko-KR" altLang="en-US" sz="1600" b="1" dirty="0">
                <a:latin typeface="+mn-ea"/>
              </a:rPr>
              <a:t>등 흔히 발생할 수 있는 </a:t>
            </a:r>
            <a:r>
              <a:rPr lang="en-US" altLang="ko-KR" sz="1600" b="1" dirty="0">
                <a:latin typeface="+mn-ea"/>
              </a:rPr>
              <a:t>Corruption</a:t>
            </a:r>
            <a:r>
              <a:rPr lang="ko-KR" altLang="en-US" sz="1600" b="1" dirty="0">
                <a:latin typeface="+mn-ea"/>
              </a:rPr>
              <a:t>들을 적용시켜서 만든 </a:t>
            </a:r>
            <a:r>
              <a:rPr lang="en-US" altLang="ko-KR" sz="1600" b="1" dirty="0">
                <a:latin typeface="+mn-ea"/>
              </a:rPr>
              <a:t>Dataset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ImageNet-A Dataset :</a:t>
            </a:r>
            <a:r>
              <a:rPr lang="ko-KR" altLang="en-US" sz="1800" b="1" dirty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“</a:t>
            </a:r>
            <a:r>
              <a:rPr lang="en-US" altLang="ko-KR" sz="1600" b="1" dirty="0">
                <a:latin typeface="+mn-ea"/>
              </a:rPr>
              <a:t>Natural Adversarial Examples, 2019 </a:t>
            </a:r>
            <a:r>
              <a:rPr lang="en-US" altLang="ko-KR" sz="1600" b="1" dirty="0" err="1">
                <a:latin typeface="+mn-ea"/>
              </a:rPr>
              <a:t>arXiv</a:t>
            </a:r>
            <a:r>
              <a:rPr lang="en-US" altLang="ko-KR" sz="1600" b="1" dirty="0">
                <a:latin typeface="+mn-ea"/>
              </a:rPr>
              <a:t>” </a:t>
            </a:r>
            <a:r>
              <a:rPr lang="ko-KR" altLang="en-US" sz="1600" b="1" dirty="0">
                <a:latin typeface="+mn-ea"/>
              </a:rPr>
              <a:t>에서 제안</a:t>
            </a:r>
            <a:endParaRPr lang="en-US" altLang="ko-KR" sz="1600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기존 </a:t>
            </a:r>
            <a:r>
              <a:rPr lang="en-US" altLang="ko-KR" sz="1600" b="1" dirty="0">
                <a:latin typeface="+mn-ea"/>
              </a:rPr>
              <a:t>Classification network</a:t>
            </a:r>
            <a:r>
              <a:rPr lang="ko-KR" altLang="en-US" sz="1600" b="1" dirty="0">
                <a:latin typeface="+mn-ea"/>
              </a:rPr>
              <a:t>들이 공통적으로 어려워하는 실제 </a:t>
            </a:r>
            <a:r>
              <a:rPr lang="en-US" altLang="ko-KR" sz="1600" b="1" dirty="0">
                <a:latin typeface="+mn-ea"/>
              </a:rPr>
              <a:t>Natural Image</a:t>
            </a:r>
            <a:r>
              <a:rPr lang="ko-KR" altLang="en-US" sz="1600" b="1" dirty="0">
                <a:latin typeface="+mn-ea"/>
              </a:rPr>
              <a:t>들을 모아서 만든 </a:t>
            </a:r>
            <a:r>
              <a:rPr lang="en-US" altLang="ko-KR" sz="1600" b="1" dirty="0">
                <a:latin typeface="+mn-ea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49203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96882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Previous paper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Problem &amp; Solution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Self Training with Noisy Student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Experiment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Result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Ablation Study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5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Results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Robustness Result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F0191-70F7-4FCE-A7EE-238F228D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26" y="2614341"/>
            <a:ext cx="5278360" cy="35019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DC58FC-08B2-467B-B4E7-2E5B700A7C4F}"/>
              </a:ext>
            </a:extLst>
          </p:cNvPr>
          <p:cNvSpPr/>
          <p:nvPr/>
        </p:nvSpPr>
        <p:spPr>
          <a:xfrm>
            <a:off x="3421098" y="5200095"/>
            <a:ext cx="5122415" cy="310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49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Results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Robustness Result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688D8C-056F-4727-8B18-12ADB95F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38" y="2586012"/>
            <a:ext cx="4987894" cy="36983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DC58FC-08B2-467B-B4E7-2E5B700A7C4F}"/>
              </a:ext>
            </a:extLst>
          </p:cNvPr>
          <p:cNvSpPr/>
          <p:nvPr/>
        </p:nvSpPr>
        <p:spPr>
          <a:xfrm>
            <a:off x="3536739" y="4124463"/>
            <a:ext cx="4912670" cy="948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3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Results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Robustness Result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90FC3-520C-4E1D-93A2-57AA8BB9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51" y="2492706"/>
            <a:ext cx="5039697" cy="36984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DC58FC-08B2-467B-B4E7-2E5B700A7C4F}"/>
              </a:ext>
            </a:extLst>
          </p:cNvPr>
          <p:cNvSpPr/>
          <p:nvPr/>
        </p:nvSpPr>
        <p:spPr>
          <a:xfrm>
            <a:off x="3493433" y="3875871"/>
            <a:ext cx="5122415" cy="924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4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Results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Robustness Result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92706"/>
            <a:ext cx="6939329" cy="3814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2885" y="3446584"/>
            <a:ext cx="4059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검정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b="1" dirty="0" err="1">
                <a:latin typeface="+mn-ea"/>
              </a:rPr>
              <a:t>EfficientNet</a:t>
            </a:r>
            <a:r>
              <a:rPr lang="en-US" altLang="ko-KR" b="1" dirty="0">
                <a:latin typeface="+mn-ea"/>
              </a:rPr>
              <a:t> with Noisy Student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빨강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b="1" dirty="0" err="1">
                <a:latin typeface="+mn-ea"/>
              </a:rPr>
              <a:t>EfficientNet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without</a:t>
            </a:r>
            <a:r>
              <a:rPr lang="en-US" altLang="ko-KR" b="1" dirty="0">
                <a:latin typeface="+mn-ea"/>
              </a:rPr>
              <a:t> Noisy Student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06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Results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Adversarial Robustness Result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4DFB4-182D-456E-A944-212E262B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96" y="2931709"/>
            <a:ext cx="9939384" cy="3759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Adversarial Attack</a:t>
            </a:r>
            <a:r>
              <a:rPr lang="ko-KR" altLang="en-US" sz="1800" b="1" dirty="0">
                <a:latin typeface="+mn-ea"/>
              </a:rPr>
              <a:t>에 얼마나 </a:t>
            </a:r>
            <a:r>
              <a:rPr lang="en-US" altLang="ko-KR" sz="1800" b="1" dirty="0">
                <a:latin typeface="+mn-ea"/>
              </a:rPr>
              <a:t>robust</a:t>
            </a:r>
            <a:r>
              <a:rPr lang="ko-KR" altLang="en-US" sz="1800" b="1" dirty="0">
                <a:latin typeface="+mn-ea"/>
              </a:rPr>
              <a:t>하게 버티는지를 평가한 실험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Adversarial Attack</a:t>
            </a:r>
            <a:r>
              <a:rPr lang="ko-KR" altLang="en-US" sz="1800" b="1" dirty="0">
                <a:latin typeface="+mn-ea"/>
              </a:rPr>
              <a:t>에 많이 사용되는 </a:t>
            </a:r>
            <a:r>
              <a:rPr lang="en-US" altLang="ko-KR" sz="1800" b="1" dirty="0">
                <a:latin typeface="+mn-ea"/>
              </a:rPr>
              <a:t>FGSM </a:t>
            </a:r>
            <a:r>
              <a:rPr lang="ko-KR" altLang="en-US" sz="1800" b="1" dirty="0">
                <a:latin typeface="+mn-ea"/>
              </a:rPr>
              <a:t>공격을 </a:t>
            </a:r>
            <a:r>
              <a:rPr lang="en-US" altLang="ko-KR" sz="1800" b="1" dirty="0" err="1">
                <a:latin typeface="+mn-ea"/>
              </a:rPr>
              <a:t>EfficientNet</a:t>
            </a:r>
            <a:r>
              <a:rPr lang="ko-KR" altLang="en-US" sz="1800" b="1" dirty="0">
                <a:latin typeface="+mn-ea"/>
              </a:rPr>
              <a:t>에 가하였을 때의 성능을 측정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FGSM(Fast Gradient Sign Method):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 입력 이미지에 약간의 연산을 통한 </a:t>
            </a:r>
            <a:r>
              <a:rPr lang="en-US" altLang="ko-KR" sz="1600" b="1" dirty="0">
                <a:latin typeface="+mn-ea"/>
              </a:rPr>
              <a:t>Noise</a:t>
            </a:r>
            <a:r>
              <a:rPr lang="ko-KR" altLang="en-US" sz="1600" b="1" dirty="0">
                <a:latin typeface="+mn-ea"/>
              </a:rPr>
              <a:t>를 추가하여 학습 모델에게 혼란을 주는 방법 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b="1" dirty="0" err="1">
                <a:latin typeface="+mn-ea"/>
              </a:rPr>
              <a:t>EfficientNet</a:t>
            </a:r>
            <a:r>
              <a:rPr lang="ko-KR" altLang="en-US" sz="1800" b="1" dirty="0">
                <a:latin typeface="+mn-ea"/>
              </a:rPr>
              <a:t>에 </a:t>
            </a:r>
            <a:r>
              <a:rPr lang="en-US" altLang="ko-KR" sz="1800" b="1" dirty="0">
                <a:latin typeface="+mn-ea"/>
              </a:rPr>
              <a:t>Noisy Student </a:t>
            </a:r>
            <a:r>
              <a:rPr lang="ko-KR" altLang="en-US" sz="1800" b="1" dirty="0">
                <a:latin typeface="+mn-ea"/>
              </a:rPr>
              <a:t>알고리즘을 적용하였을 때의 성능을 측정하여 비교</a:t>
            </a:r>
            <a:endParaRPr lang="en-US" altLang="ko-KR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3121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Results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683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Adversarial Robustness Result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8C656-DEEF-411F-A4A4-784EE481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820" y="2663277"/>
            <a:ext cx="4714120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3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Ablation Study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993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Importance of Noise in Self-Training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4DFB4-182D-456E-A944-212E262B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96" y="2931709"/>
            <a:ext cx="9939384" cy="3759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Soft pseudo label </a:t>
            </a:r>
            <a:r>
              <a:rPr lang="ko-KR" altLang="en-US" sz="1800" b="1" dirty="0">
                <a:latin typeface="+mn-ea"/>
              </a:rPr>
              <a:t>사용시</a:t>
            </a:r>
            <a:r>
              <a:rPr lang="en-US" altLang="ko-KR" sz="1800" b="1" dirty="0">
                <a:latin typeface="+mn-ea"/>
              </a:rPr>
              <a:t>, Student </a:t>
            </a:r>
            <a:r>
              <a:rPr lang="ko-KR" altLang="en-US" sz="1800" b="1" dirty="0">
                <a:latin typeface="+mn-ea"/>
              </a:rPr>
              <a:t>모델은 </a:t>
            </a:r>
            <a:r>
              <a:rPr lang="en-US" altLang="ko-KR" sz="1800" b="1" dirty="0">
                <a:latin typeface="+mn-ea"/>
              </a:rPr>
              <a:t>Teacher </a:t>
            </a:r>
            <a:r>
              <a:rPr lang="ko-KR" altLang="en-US" sz="1800" b="1" dirty="0">
                <a:latin typeface="+mn-ea"/>
              </a:rPr>
              <a:t>모델과 동일한 방법으로 학습함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동일한 방법으로 학습하면 </a:t>
            </a:r>
            <a:r>
              <a:rPr lang="en-US" altLang="ko-KR" sz="1800" b="1" dirty="0">
                <a:latin typeface="+mn-ea"/>
              </a:rPr>
              <a:t>unlabeled </a:t>
            </a:r>
            <a:r>
              <a:rPr lang="ko-KR" altLang="en-US" sz="1800" b="1" dirty="0">
                <a:latin typeface="+mn-ea"/>
              </a:rPr>
              <a:t>데이터 학습 시 </a:t>
            </a:r>
            <a:r>
              <a:rPr lang="en-US" altLang="ko-KR" sz="1800" b="1" dirty="0">
                <a:latin typeface="+mn-ea"/>
              </a:rPr>
              <a:t>Cross entropy loss</a:t>
            </a:r>
            <a:r>
              <a:rPr lang="ko-KR" altLang="en-US" sz="1800" b="1" dirty="0">
                <a:latin typeface="+mn-ea"/>
              </a:rPr>
              <a:t>가 </a:t>
            </a:r>
            <a:r>
              <a:rPr lang="en-US" altLang="ko-KR" sz="1800" b="1" dirty="0">
                <a:latin typeface="+mn-ea"/>
              </a:rPr>
              <a:t>0</a:t>
            </a:r>
            <a:r>
              <a:rPr lang="ko-KR" altLang="en-US" sz="1800" b="1" dirty="0">
                <a:latin typeface="+mn-ea"/>
              </a:rPr>
              <a:t>이 되거나 </a:t>
            </a:r>
            <a:r>
              <a:rPr lang="en-US" altLang="ko-KR" sz="1800" b="1" dirty="0">
                <a:latin typeface="+mn-ea"/>
              </a:rPr>
              <a:t>training signal</a:t>
            </a:r>
            <a:r>
              <a:rPr lang="ko-KR" altLang="en-US" sz="1800" b="1" dirty="0">
                <a:latin typeface="+mn-ea"/>
              </a:rPr>
              <a:t>이 사라져야 할 것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하지만 </a:t>
            </a:r>
            <a:r>
              <a:rPr lang="en-US" altLang="ko-KR" sz="1800" b="1" dirty="0">
                <a:latin typeface="+mn-ea"/>
              </a:rPr>
              <a:t>Student </a:t>
            </a:r>
            <a:r>
              <a:rPr lang="ko-KR" altLang="en-US" sz="1800" b="1" dirty="0">
                <a:latin typeface="+mn-ea"/>
              </a:rPr>
              <a:t>모델이 </a:t>
            </a:r>
            <a:r>
              <a:rPr lang="en-US" altLang="ko-KR" sz="1800" b="1" dirty="0">
                <a:latin typeface="+mn-ea"/>
              </a:rPr>
              <a:t>Teacher </a:t>
            </a:r>
            <a:r>
              <a:rPr lang="ko-KR" altLang="en-US" sz="1800" b="1" dirty="0">
                <a:latin typeface="+mn-ea"/>
              </a:rPr>
              <a:t>모델보다 더 좋은 성능을 보이는 점에서 의문 출발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그리하여 </a:t>
            </a:r>
            <a:r>
              <a:rPr lang="en-US" altLang="ko-KR" sz="1800" b="1" dirty="0">
                <a:latin typeface="+mn-ea"/>
              </a:rPr>
              <a:t>Noise</a:t>
            </a:r>
            <a:r>
              <a:rPr lang="ko-KR" altLang="en-US" sz="1800" b="1" dirty="0">
                <a:latin typeface="+mn-ea"/>
              </a:rPr>
              <a:t>를 </a:t>
            </a:r>
            <a:r>
              <a:rPr lang="en-US" altLang="ko-KR" sz="1800" b="1" dirty="0">
                <a:latin typeface="+mn-ea"/>
              </a:rPr>
              <a:t>Student </a:t>
            </a:r>
            <a:r>
              <a:rPr lang="ko-KR" altLang="en-US" sz="1800" b="1" dirty="0">
                <a:latin typeface="+mn-ea"/>
              </a:rPr>
              <a:t>모델이 </a:t>
            </a:r>
            <a:r>
              <a:rPr lang="en-US" altLang="ko-KR" sz="1800" b="1" dirty="0">
                <a:latin typeface="+mn-ea"/>
              </a:rPr>
              <a:t>Unlabeled </a:t>
            </a:r>
            <a:r>
              <a:rPr lang="ko-KR" altLang="en-US" sz="1800" b="1" dirty="0">
                <a:latin typeface="+mn-ea"/>
              </a:rPr>
              <a:t>데이터를 학습할 때 한해서 제거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18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Ablation Study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993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Importance of Noise in Self-Training</a:t>
            </a:r>
            <a:endParaRPr lang="ko-KR" altLang="en-US" sz="32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26753"/>
            <a:ext cx="4629150" cy="2000250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794130" y="2584938"/>
            <a:ext cx="6093069" cy="375431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Noise</a:t>
            </a:r>
            <a:r>
              <a:rPr lang="ko-KR" altLang="en-US" sz="1800" b="1" dirty="0">
                <a:latin typeface="+mn-ea"/>
              </a:rPr>
              <a:t>가 있는 </a:t>
            </a:r>
            <a:r>
              <a:rPr lang="en-US" altLang="ko-KR" sz="1800" b="1" dirty="0">
                <a:latin typeface="+mn-ea"/>
              </a:rPr>
              <a:t>Student </a:t>
            </a:r>
            <a:r>
              <a:rPr lang="ko-KR" altLang="en-US" sz="1800" b="1" dirty="0">
                <a:latin typeface="+mn-ea"/>
              </a:rPr>
              <a:t>모델이 </a:t>
            </a:r>
            <a:r>
              <a:rPr lang="en-US" altLang="ko-KR" sz="1800" b="1" dirty="0">
                <a:latin typeface="+mn-ea"/>
              </a:rPr>
              <a:t>Teacher </a:t>
            </a:r>
            <a:r>
              <a:rPr lang="ko-KR" altLang="en-US" sz="1800" b="1" dirty="0">
                <a:latin typeface="+mn-ea"/>
              </a:rPr>
              <a:t>모델에 비해 성능이 좋음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1.3M</a:t>
            </a:r>
            <a:r>
              <a:rPr lang="ko-KR" altLang="en-US" sz="1800" b="1" dirty="0">
                <a:latin typeface="+mn-ea"/>
              </a:rPr>
              <a:t>의 경우 </a:t>
            </a:r>
            <a:r>
              <a:rPr lang="en-US" altLang="ko-KR" sz="1800" b="1" dirty="0">
                <a:latin typeface="+mn-ea"/>
              </a:rPr>
              <a:t>Noise</a:t>
            </a:r>
            <a:r>
              <a:rPr lang="ko-KR" altLang="en-US" sz="1800" b="1" dirty="0">
                <a:latin typeface="+mn-ea"/>
              </a:rPr>
              <a:t>를 제거할 때마다 성능 감소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130M</a:t>
            </a:r>
            <a:r>
              <a:rPr lang="ko-KR" altLang="en-US" sz="1800" b="1" dirty="0">
                <a:latin typeface="+mn-ea"/>
              </a:rPr>
              <a:t>에서는 오히려 성능 향상이 되기도 했는데 이는 </a:t>
            </a:r>
            <a:r>
              <a:rPr lang="en-US" altLang="ko-KR" sz="1800" b="1" dirty="0">
                <a:latin typeface="+mn-ea"/>
              </a:rPr>
              <a:t>Stochastic gradient descent</a:t>
            </a:r>
            <a:r>
              <a:rPr lang="ko-KR" altLang="en-US" sz="1800" b="1" dirty="0">
                <a:latin typeface="+mn-ea"/>
              </a:rPr>
              <a:t>으로 인해 일어난 것으로 보임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</a:rPr>
              <a:t> Q. Overfitting </a:t>
            </a:r>
            <a:r>
              <a:rPr lang="ko-KR" altLang="en-US" sz="1600" b="1" dirty="0">
                <a:latin typeface="+mn-ea"/>
              </a:rPr>
              <a:t>방지로 인해서 성능 향상된 것이 아닌가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</a:rPr>
              <a:t> A. Unlabeled </a:t>
            </a:r>
            <a:r>
              <a:rPr lang="ko-KR" altLang="en-US" sz="1600" b="1" dirty="0">
                <a:latin typeface="+mn-ea"/>
              </a:rPr>
              <a:t>데이터에서 </a:t>
            </a:r>
            <a:r>
              <a:rPr lang="en-US" altLang="ko-KR" sz="1600" b="1" dirty="0">
                <a:latin typeface="+mn-ea"/>
              </a:rPr>
              <a:t>Noise </a:t>
            </a:r>
            <a:r>
              <a:rPr lang="ko-KR" altLang="en-US" sz="1600" b="1" dirty="0">
                <a:latin typeface="+mn-ea"/>
              </a:rPr>
              <a:t>제거를 했지만 </a:t>
            </a:r>
            <a:r>
              <a:rPr lang="en-US" altLang="ko-KR" sz="1600" b="1" dirty="0">
                <a:latin typeface="+mn-ea"/>
              </a:rPr>
              <a:t>training loss</a:t>
            </a:r>
            <a:r>
              <a:rPr lang="ko-KR" altLang="en-US" sz="1600" b="1" dirty="0">
                <a:latin typeface="+mn-ea"/>
              </a:rPr>
              <a:t>의 작은 감소가 있었으며 </a:t>
            </a:r>
            <a:r>
              <a:rPr lang="en-US" altLang="ko-KR" sz="1600" b="1" dirty="0">
                <a:latin typeface="+mn-ea"/>
              </a:rPr>
              <a:t>Unlabeled </a:t>
            </a:r>
            <a:r>
              <a:rPr lang="ko-KR" altLang="en-US" sz="1600" b="1" dirty="0">
                <a:latin typeface="+mn-ea"/>
              </a:rPr>
              <a:t>데이터에선 </a:t>
            </a:r>
            <a:r>
              <a:rPr lang="en-US" altLang="ko-KR" sz="1600" b="1" dirty="0" err="1">
                <a:latin typeface="+mn-ea"/>
              </a:rPr>
              <a:t>Overfitted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되기 어려움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15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Ablation Study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993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A Study of Iterative Training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4DFB4-182D-456E-A944-212E262B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96" y="2931709"/>
            <a:ext cx="9939384" cy="3759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학습과정의 반복의 영향 파악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반복학습을 할수록 성능 향상이 보이는 것을 확인할 수 있음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32" y="3411153"/>
            <a:ext cx="5276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Ablation Study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993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Additional ablation Study Summarization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4DFB4-182D-456E-A944-212E262B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96" y="2492706"/>
            <a:ext cx="9939384" cy="37592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다양한 디자인의 </a:t>
            </a:r>
            <a:r>
              <a:rPr lang="en-US" altLang="ko-KR" sz="1800" b="1" dirty="0">
                <a:latin typeface="+mn-ea"/>
              </a:rPr>
              <a:t>Noisy Student</a:t>
            </a:r>
            <a:r>
              <a:rPr lang="ko-KR" altLang="en-US" sz="1800" b="1" dirty="0">
                <a:latin typeface="+mn-ea"/>
              </a:rPr>
              <a:t>의 중요성을 파악하기 위해 </a:t>
            </a:r>
            <a:r>
              <a:rPr lang="en-US" altLang="ko-KR" sz="1800" b="1" dirty="0">
                <a:latin typeface="+mn-ea"/>
              </a:rPr>
              <a:t>8</a:t>
            </a:r>
            <a:r>
              <a:rPr lang="ko-KR" altLang="en-US" sz="1800" b="1" dirty="0">
                <a:latin typeface="+mn-ea"/>
              </a:rPr>
              <a:t>가지 추가 실험을 진행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1. Teacher Model’s capacity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2. Unlabeled Data Size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3. Hard Pseudo-Label vs. Soft Pseudo-Label on Out-of-domain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4. Student Model’s Capacity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5. Data Balancing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6. Joint Training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7. Ratio between Unlabeled Batch Size and Labeled Batch Size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8. Warm-starting the Student Model</a:t>
            </a:r>
          </a:p>
        </p:txBody>
      </p:sp>
    </p:spTree>
    <p:extLst>
      <p:ext uri="{BB962C8B-B14F-4D97-AF65-F5344CB8AC3E}">
        <p14:creationId xmlns:p14="http://schemas.microsoft.com/office/powerpoint/2010/main" val="277893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Introduction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194869"/>
            <a:ext cx="10058400" cy="3458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이미지 인식 부분에서 주목할만한 성능을 보여주고 있는 </a:t>
            </a:r>
            <a:r>
              <a:rPr lang="en-US" altLang="ko-KR" b="1" dirty="0">
                <a:latin typeface="+mn-ea"/>
              </a:rPr>
              <a:t>Deep Learning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여러 시도를 통하여 지속적으로 모델 구조와 성능이 향상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+mn-ea"/>
              </a:rPr>
              <a:t> 본 논문의 저자들은 이전에 </a:t>
            </a:r>
            <a:r>
              <a:rPr lang="en-US" altLang="ko-KR" b="1" dirty="0" err="1">
                <a:latin typeface="+mn-ea"/>
              </a:rPr>
              <a:t>EfficientNet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논문으로 굉장히 성능 좋은 </a:t>
            </a:r>
            <a:r>
              <a:rPr lang="en-US" altLang="ko-KR" b="1" dirty="0">
                <a:latin typeface="+mn-ea"/>
              </a:rPr>
              <a:t>Model</a:t>
            </a:r>
            <a:r>
              <a:rPr lang="ko-KR" altLang="en-US" b="1" dirty="0">
                <a:latin typeface="+mn-ea"/>
              </a:rPr>
              <a:t>을 제안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본 논문은 </a:t>
            </a:r>
            <a:r>
              <a:rPr lang="en-US" altLang="ko-KR" b="1" dirty="0" err="1">
                <a:latin typeface="+mn-ea"/>
              </a:rPr>
              <a:t>EfficientNet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을 기반으로 하여 해당 모델의 성능을 더욱더 향상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7689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Ablation Study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993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Additional ablation Study Summarization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4DFB4-182D-456E-A944-212E262B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96" y="2492706"/>
            <a:ext cx="9939384" cy="37592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1. Teacher Model’s capacity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Large Teacher Model </a:t>
            </a:r>
            <a:r>
              <a:rPr lang="ko-KR" altLang="en-US" sz="1800" b="1" dirty="0">
                <a:latin typeface="+mn-ea"/>
              </a:rPr>
              <a:t>일수록 좋은 성능을 보이며 좋은 결과를 보여줌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2. Unlabeled Data Size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더 많은 </a:t>
            </a:r>
            <a:r>
              <a:rPr lang="en-US" altLang="ko-KR" sz="1800" b="1" dirty="0">
                <a:latin typeface="+mn-ea"/>
              </a:rPr>
              <a:t>Unlabeled Data Size</a:t>
            </a:r>
            <a:r>
              <a:rPr lang="ko-KR" altLang="en-US" sz="1800" b="1" dirty="0">
                <a:latin typeface="+mn-ea"/>
              </a:rPr>
              <a:t>가 더 좋은 성능을 보여줌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3. Hard Pseudo Label vs. Soft Pseudo Label on Out of domain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in-domain unlabeled image : </a:t>
            </a:r>
            <a:r>
              <a:rPr lang="ko-KR" altLang="en-US" sz="1800" b="1" dirty="0">
                <a:latin typeface="+mn-ea"/>
              </a:rPr>
              <a:t>두 경우 성능 향상을 보임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out of domain unlabeled image : Soft Pseudo label </a:t>
            </a:r>
            <a:r>
              <a:rPr lang="ko-KR" altLang="en-US" sz="1800" b="1" dirty="0">
                <a:latin typeface="+mn-ea"/>
              </a:rPr>
              <a:t>가 </a:t>
            </a:r>
            <a:r>
              <a:rPr lang="en-US" altLang="ko-KR" sz="1800" b="1" dirty="0">
                <a:latin typeface="+mn-ea"/>
              </a:rPr>
              <a:t>Robust</a:t>
            </a:r>
            <a:r>
              <a:rPr lang="ko-KR" altLang="en-US" sz="1800" b="1" dirty="0">
                <a:latin typeface="+mn-ea"/>
              </a:rPr>
              <a:t>하였음 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4. Student Model’s Capacity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Large Student model</a:t>
            </a:r>
            <a:r>
              <a:rPr lang="ko-KR" altLang="en-US" sz="1800" b="1" dirty="0">
                <a:latin typeface="+mn-ea"/>
              </a:rPr>
              <a:t>이 더 강력한 모델을 학습할 수 있음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ko-KR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752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Ablation Study</a:t>
            </a:r>
            <a:endParaRPr lang="ko-KR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907931"/>
            <a:ext cx="993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Additional ablation Study Summarization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4DFB4-182D-456E-A944-212E262B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96" y="2492706"/>
            <a:ext cx="9939384" cy="37592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5. Data Balancing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성능 좋은 </a:t>
            </a:r>
            <a:r>
              <a:rPr lang="en-US" altLang="ko-KR" sz="1800" b="1" dirty="0">
                <a:latin typeface="+mn-ea"/>
              </a:rPr>
              <a:t>Noisy Student</a:t>
            </a:r>
            <a:r>
              <a:rPr lang="ko-KR" altLang="en-US" sz="1800" b="1" dirty="0">
                <a:latin typeface="+mn-ea"/>
              </a:rPr>
              <a:t>가 되려면 기본으로 </a:t>
            </a:r>
            <a:r>
              <a:rPr lang="en-US" altLang="ko-KR" sz="1800" b="1" dirty="0">
                <a:latin typeface="+mn-ea"/>
              </a:rPr>
              <a:t>Data Balancing </a:t>
            </a:r>
            <a:r>
              <a:rPr lang="ko-KR" altLang="en-US" sz="1800" b="1" dirty="0">
                <a:latin typeface="+mn-ea"/>
              </a:rPr>
              <a:t>을 사용하여야함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6. Joint Training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Joint Training</a:t>
            </a:r>
            <a:r>
              <a:rPr lang="ko-KR" altLang="en-US" sz="1800" b="1" dirty="0">
                <a:latin typeface="+mn-ea"/>
              </a:rPr>
              <a:t>은 </a:t>
            </a:r>
            <a:r>
              <a:rPr lang="en-US" altLang="ko-KR" sz="1800" b="1" dirty="0">
                <a:latin typeface="+mn-ea"/>
              </a:rPr>
              <a:t>Labeled</a:t>
            </a:r>
            <a:r>
              <a:rPr lang="ko-KR" altLang="en-US" sz="1800" b="1" dirty="0">
                <a:latin typeface="+mn-ea"/>
              </a:rPr>
              <a:t>과 </a:t>
            </a:r>
            <a:r>
              <a:rPr lang="en-US" altLang="ko-KR" sz="1800" b="1" dirty="0">
                <a:latin typeface="+mn-ea"/>
              </a:rPr>
              <a:t>Unlabeled </a:t>
            </a:r>
            <a:r>
              <a:rPr lang="ko-KR" altLang="en-US" sz="1800" b="1" dirty="0">
                <a:latin typeface="+mn-ea"/>
              </a:rPr>
              <a:t>두 데이터 타입 모두 좋은 성능을 보임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7. Ratio between Unlabeled Batch Size and Labeled Batch Size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두 </a:t>
            </a:r>
            <a:r>
              <a:rPr lang="en-US" altLang="ko-KR" sz="1800" b="1" dirty="0">
                <a:latin typeface="+mn-ea"/>
              </a:rPr>
              <a:t>Size</a:t>
            </a:r>
            <a:r>
              <a:rPr lang="ko-KR" altLang="en-US" sz="1800" b="1" dirty="0">
                <a:latin typeface="+mn-ea"/>
              </a:rPr>
              <a:t>의 </a:t>
            </a:r>
            <a:r>
              <a:rPr lang="en-US" altLang="ko-KR" sz="1800" b="1" dirty="0">
                <a:latin typeface="+mn-ea"/>
              </a:rPr>
              <a:t>Ratio</a:t>
            </a:r>
            <a:r>
              <a:rPr lang="ko-KR" altLang="en-US" sz="1800" b="1" dirty="0">
                <a:latin typeface="+mn-ea"/>
              </a:rPr>
              <a:t>가 클수록 </a:t>
            </a:r>
            <a:r>
              <a:rPr lang="en-US" altLang="ko-KR" sz="1800" b="1" dirty="0">
                <a:latin typeface="+mn-ea"/>
              </a:rPr>
              <a:t>large model</a:t>
            </a:r>
            <a:r>
              <a:rPr lang="ko-KR" altLang="en-US" sz="1800" b="1" dirty="0">
                <a:latin typeface="+mn-ea"/>
              </a:rPr>
              <a:t>의 성능이 더 좋아짐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8. Warm-starting the Student Model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학습 시간은 줄일 수 있으나 </a:t>
            </a:r>
            <a:r>
              <a:rPr lang="en-US" altLang="ko-KR" sz="1800" b="1" dirty="0">
                <a:latin typeface="+mn-ea"/>
              </a:rPr>
              <a:t>scratch</a:t>
            </a:r>
            <a:r>
              <a:rPr lang="ko-KR" altLang="en-US" sz="1800" b="1" dirty="0">
                <a:latin typeface="+mn-ea"/>
              </a:rPr>
              <a:t>부터 시작하는 것이 더 성능이 좋음</a:t>
            </a:r>
            <a:endParaRPr lang="en-US" altLang="ko-KR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414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Conclusion</a:t>
            </a:r>
            <a:endParaRPr lang="ko-KR" altLang="en-US" b="1" dirty="0">
              <a:latin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4DFB4-182D-456E-A944-212E262B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96" y="2220145"/>
            <a:ext cx="9939384" cy="3759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latin typeface="+mn-ea"/>
              </a:rPr>
              <a:t> Unlabeled Image Data</a:t>
            </a:r>
            <a:r>
              <a:rPr lang="ko-KR" altLang="en-US" sz="1800" b="1" dirty="0">
                <a:latin typeface="+mn-ea"/>
              </a:rPr>
              <a:t>를 사용하여 </a:t>
            </a:r>
            <a:r>
              <a:rPr lang="en-US" altLang="ko-KR" sz="1800" b="1" dirty="0">
                <a:latin typeface="+mn-ea"/>
              </a:rPr>
              <a:t>Accuracy</a:t>
            </a:r>
            <a:r>
              <a:rPr lang="ko-KR" altLang="en-US" sz="1800" b="1" dirty="0">
                <a:latin typeface="+mn-ea"/>
              </a:rPr>
              <a:t>와 </a:t>
            </a:r>
            <a:r>
              <a:rPr lang="en-US" altLang="ko-KR" sz="1800" b="1" dirty="0">
                <a:latin typeface="+mn-ea"/>
              </a:rPr>
              <a:t>Robustness</a:t>
            </a:r>
            <a:r>
              <a:rPr lang="ko-KR" altLang="en-US" sz="1800" b="1" dirty="0">
                <a:latin typeface="+mn-ea"/>
              </a:rPr>
              <a:t>를 향상시킨 </a:t>
            </a:r>
            <a:r>
              <a:rPr lang="en-US" altLang="ko-KR" sz="1800" b="1" dirty="0">
                <a:latin typeface="+mn-ea"/>
              </a:rPr>
              <a:t>SOTA Model </a:t>
            </a:r>
            <a:r>
              <a:rPr lang="ko-KR" altLang="en-US" sz="1800" b="1" dirty="0">
                <a:latin typeface="+mn-ea"/>
              </a:rPr>
              <a:t>제시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latin typeface="+mn-ea"/>
              </a:rPr>
              <a:t> Self Training</a:t>
            </a:r>
            <a:r>
              <a:rPr lang="ko-KR" altLang="en-US" sz="1800" b="1" dirty="0">
                <a:latin typeface="+mn-ea"/>
              </a:rPr>
              <a:t>은 </a:t>
            </a:r>
            <a:r>
              <a:rPr lang="en-US" altLang="ko-KR" sz="1800" b="1" dirty="0">
                <a:latin typeface="+mn-ea"/>
              </a:rPr>
              <a:t>Unlabeled Image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en-US" altLang="ko-KR" sz="1800" b="1" dirty="0">
                <a:latin typeface="+mn-ea"/>
              </a:rPr>
              <a:t>Data</a:t>
            </a:r>
            <a:r>
              <a:rPr lang="ko-KR" altLang="en-US" sz="1800" b="1" dirty="0">
                <a:latin typeface="+mn-ea"/>
              </a:rPr>
              <a:t>를 사용하는데 쉽고 효과적임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latin typeface="+mn-ea"/>
              </a:rPr>
              <a:t> Noisy Student Model</a:t>
            </a:r>
            <a:r>
              <a:rPr lang="ko-KR" altLang="en-US" sz="1800" b="1" dirty="0">
                <a:latin typeface="+mn-ea"/>
              </a:rPr>
              <a:t>을 통해 </a:t>
            </a:r>
            <a:r>
              <a:rPr lang="en-US" altLang="ko-KR" sz="1800" b="1" dirty="0">
                <a:latin typeface="+mn-ea"/>
              </a:rPr>
              <a:t>Self Training</a:t>
            </a:r>
            <a:r>
              <a:rPr lang="ko-KR" altLang="en-US" sz="1800" b="1" dirty="0">
                <a:latin typeface="+mn-ea"/>
              </a:rPr>
              <a:t>의 성능을 더욱 향상시킬 수 있음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latin typeface="+mn-ea"/>
              </a:rPr>
              <a:t> Self Training With Noisy Student</a:t>
            </a:r>
            <a:r>
              <a:rPr lang="ko-KR" altLang="en-US" sz="1800" b="1" dirty="0">
                <a:latin typeface="+mn-ea"/>
              </a:rPr>
              <a:t>을 통하여 </a:t>
            </a:r>
            <a:r>
              <a:rPr lang="en-US" altLang="ko-KR" sz="1800" b="1" dirty="0" err="1">
                <a:latin typeface="+mn-ea"/>
              </a:rPr>
              <a:t>EfficientNet</a:t>
            </a:r>
            <a:r>
              <a:rPr lang="ko-KR" altLang="en-US" sz="1800" b="1" dirty="0">
                <a:latin typeface="+mn-ea"/>
              </a:rPr>
              <a:t>의 성능을 </a:t>
            </a:r>
            <a:r>
              <a:rPr lang="en-US" altLang="ko-KR" sz="1800" b="1" dirty="0">
                <a:latin typeface="+mn-ea"/>
              </a:rPr>
              <a:t>2.9% </a:t>
            </a:r>
            <a:r>
              <a:rPr lang="ko-KR" altLang="en-US" sz="1800" b="1" dirty="0">
                <a:latin typeface="+mn-ea"/>
              </a:rPr>
              <a:t>더 향상시킴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>
                <a:latin typeface="+mn-ea"/>
              </a:rPr>
              <a:t> Noisy Student model</a:t>
            </a:r>
            <a:r>
              <a:rPr lang="ko-KR" altLang="en-US" sz="1800" b="1" dirty="0">
                <a:latin typeface="+mn-ea"/>
              </a:rPr>
              <a:t>은 </a:t>
            </a:r>
            <a:r>
              <a:rPr lang="en-US" altLang="ko-KR" sz="1800" b="1" dirty="0">
                <a:latin typeface="+mn-ea"/>
              </a:rPr>
              <a:t>Computer Vision Model</a:t>
            </a:r>
            <a:r>
              <a:rPr lang="ko-KR" altLang="en-US" sz="1800" b="1" dirty="0">
                <a:latin typeface="+mn-ea"/>
              </a:rPr>
              <a:t>의 </a:t>
            </a:r>
            <a:r>
              <a:rPr lang="en-US" altLang="ko-KR" sz="1800" b="1" dirty="0">
                <a:latin typeface="+mn-ea"/>
              </a:rPr>
              <a:t>Robustness</a:t>
            </a:r>
            <a:r>
              <a:rPr lang="ko-KR" altLang="en-US" sz="1800" b="1" dirty="0">
                <a:latin typeface="+mn-ea"/>
              </a:rPr>
              <a:t>를 향상시킴</a:t>
            </a:r>
            <a:endParaRPr lang="en-US" altLang="ko-KR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032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End of Article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Thank you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40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Previous paper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095116"/>
            <a:ext cx="10058400" cy="3458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EfficientNet</a:t>
            </a:r>
            <a:r>
              <a:rPr lang="ko-KR" altLang="en-US" b="1" dirty="0">
                <a:latin typeface="+mn-ea"/>
              </a:rPr>
              <a:t>： </a:t>
            </a:r>
            <a:r>
              <a:rPr lang="en-US" altLang="ko-KR" b="1" dirty="0">
                <a:latin typeface="+mn-ea"/>
              </a:rPr>
              <a:t>Rethinking Model Scaling for Convolutional Neural Networks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ConvNet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성능 향상의 방법은 </a:t>
            </a:r>
            <a:r>
              <a:rPr lang="en-US" altLang="ko-KR" b="1" dirty="0">
                <a:latin typeface="+mn-ea"/>
              </a:rPr>
              <a:t>2</a:t>
            </a:r>
            <a:r>
              <a:rPr lang="ko-KR" altLang="en-US" b="1" dirty="0">
                <a:latin typeface="+mn-ea"/>
              </a:rPr>
              <a:t>가지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잘 구성된 </a:t>
            </a:r>
            <a:r>
              <a:rPr lang="en-US" altLang="ko-KR" sz="1600" b="1" dirty="0" err="1">
                <a:latin typeface="+mn-ea"/>
              </a:rPr>
              <a:t>ConvNet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찾아서 사용</a:t>
            </a:r>
            <a:endParaRPr lang="en-US" altLang="ko-KR" sz="1600" b="1" dirty="0">
              <a:latin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</a:rPr>
              <a:t>기존 모델의 </a:t>
            </a:r>
            <a:r>
              <a:rPr lang="en-US" altLang="ko-KR" sz="1600" b="1" dirty="0">
                <a:latin typeface="+mn-ea"/>
              </a:rPr>
              <a:t>Complexity </a:t>
            </a:r>
            <a:r>
              <a:rPr lang="ko-KR" altLang="en-US" sz="1600" b="1" dirty="0">
                <a:latin typeface="+mn-ea"/>
              </a:rPr>
              <a:t>향상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EfficientNet</a:t>
            </a:r>
            <a:r>
              <a:rPr lang="ko-KR" altLang="en-US" b="1" dirty="0">
                <a:latin typeface="+mn-ea"/>
              </a:rPr>
              <a:t>은 기존 모델의 </a:t>
            </a:r>
            <a:r>
              <a:rPr lang="en-US" altLang="ko-KR" b="1" dirty="0">
                <a:latin typeface="+mn-ea"/>
              </a:rPr>
              <a:t>Complexity </a:t>
            </a:r>
            <a:r>
              <a:rPr lang="ko-KR" altLang="en-US" b="1" dirty="0">
                <a:latin typeface="+mn-ea"/>
              </a:rPr>
              <a:t>향상을 통한 성능 향상을 추구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27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Previous paper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095116"/>
            <a:ext cx="10058400" cy="3432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Complexity Scaling </a:t>
            </a:r>
            <a:r>
              <a:rPr lang="ko-KR" altLang="en-US" b="1" dirty="0">
                <a:latin typeface="+mn-ea"/>
              </a:rPr>
              <a:t>기법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n-ea"/>
              </a:rPr>
              <a:t>Width Scaling : Filter </a:t>
            </a:r>
            <a:r>
              <a:rPr lang="ko-KR" altLang="en-US" sz="1600" b="1" dirty="0">
                <a:latin typeface="+mn-ea"/>
              </a:rPr>
              <a:t>개수 조정</a:t>
            </a:r>
            <a:endParaRPr lang="en-US" altLang="ko-KR" sz="1600" b="1" dirty="0">
              <a:latin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n-ea"/>
              </a:rPr>
              <a:t>Depth Scaling : Layer </a:t>
            </a:r>
            <a:r>
              <a:rPr lang="ko-KR" altLang="en-US" sz="1600" b="1" dirty="0">
                <a:latin typeface="+mn-ea"/>
              </a:rPr>
              <a:t>개수 조정</a:t>
            </a:r>
            <a:endParaRPr lang="en-US" altLang="ko-KR" sz="1600" b="1" dirty="0">
              <a:latin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n-ea"/>
              </a:rPr>
              <a:t>Resolution Scaling : Image </a:t>
            </a:r>
            <a:r>
              <a:rPr lang="ko-KR" altLang="en-US" sz="1600" b="1" dirty="0">
                <a:latin typeface="+mn-ea"/>
              </a:rPr>
              <a:t>화질 조정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기존 연구들은 </a:t>
            </a:r>
            <a:r>
              <a:rPr lang="en-US" altLang="ko-KR" b="1" dirty="0">
                <a:latin typeface="+mn-ea"/>
              </a:rPr>
              <a:t>Scaling Factor</a:t>
            </a:r>
            <a:r>
              <a:rPr lang="ko-KR" altLang="en-US" b="1" dirty="0">
                <a:latin typeface="+mn-ea"/>
              </a:rPr>
              <a:t>를 한가지만 변경하며 고려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본 논문은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가지를 동시에 고려하여 성능 향상을 도모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36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Previous paper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095116"/>
            <a:ext cx="10058400" cy="3432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MnasNet</a:t>
            </a:r>
            <a:r>
              <a:rPr lang="ko-KR" altLang="en-US" b="1" dirty="0">
                <a:latin typeface="+mn-ea"/>
              </a:rPr>
              <a:t>과 거의 동일한 </a:t>
            </a:r>
            <a:r>
              <a:rPr lang="en-US" altLang="ko-KR" b="1" dirty="0">
                <a:latin typeface="+mn-ea"/>
              </a:rPr>
              <a:t>search space </a:t>
            </a:r>
            <a:r>
              <a:rPr lang="ko-KR" altLang="en-US" b="1" dirty="0">
                <a:latin typeface="+mn-ea"/>
              </a:rPr>
              <a:t>하에서 </a:t>
            </a:r>
            <a:r>
              <a:rPr lang="en-US" altLang="ko-KR" b="1" dirty="0" err="1">
                <a:latin typeface="+mn-ea"/>
              </a:rPr>
              <a:t>AutoML</a:t>
            </a:r>
            <a:r>
              <a:rPr lang="ko-KR" altLang="en-US" b="1" dirty="0">
                <a:latin typeface="+mn-ea"/>
              </a:rPr>
              <a:t>을 통해 모델을 탐색</a:t>
            </a:r>
            <a:r>
              <a:rPr lang="en-US" altLang="ko-KR" b="1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 과정을 통해 찾은 기본 모델을 </a:t>
            </a:r>
            <a:r>
              <a:rPr lang="en-US" altLang="ko-KR" b="1" dirty="0">
                <a:latin typeface="+mn-ea"/>
              </a:rPr>
              <a:t>EfficientNet-B0 </a:t>
            </a:r>
            <a:r>
              <a:rPr lang="ko-KR" altLang="en-US" b="1" dirty="0">
                <a:latin typeface="+mn-ea"/>
              </a:rPr>
              <a:t>이라 설정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이를 기반으로 하여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가지 </a:t>
            </a:r>
            <a:r>
              <a:rPr lang="en-US" altLang="ko-KR" b="1" dirty="0">
                <a:latin typeface="+mn-ea"/>
              </a:rPr>
              <a:t>Scaling Factor</a:t>
            </a:r>
            <a:r>
              <a:rPr lang="ko-KR" altLang="en-US" b="1" dirty="0">
                <a:latin typeface="+mn-ea"/>
              </a:rPr>
              <a:t>를 조정함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해당 기법으로 유의미한 성능 향상을 실험으로 입증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48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Previous paper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312" y="1979267"/>
            <a:ext cx="54546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0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Problem &amp; Solution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97280" y="2419312"/>
            <a:ext cx="10058400" cy="20113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현재 </a:t>
            </a:r>
            <a:r>
              <a:rPr lang="en-US" altLang="ko-KR" b="1" dirty="0">
                <a:latin typeface="+mn-ea"/>
              </a:rPr>
              <a:t>STOA </a:t>
            </a:r>
            <a:r>
              <a:rPr lang="ko-KR" altLang="en-US" b="1" dirty="0">
                <a:latin typeface="+mn-ea"/>
              </a:rPr>
              <a:t>모델은 </a:t>
            </a:r>
            <a:r>
              <a:rPr lang="en-US" altLang="ko-KR" b="1" dirty="0">
                <a:latin typeface="+mn-ea"/>
              </a:rPr>
              <a:t>Supervised Learning</a:t>
            </a:r>
            <a:r>
              <a:rPr lang="ko-KR" altLang="en-US" b="1" dirty="0">
                <a:latin typeface="+mn-ea"/>
              </a:rPr>
              <a:t> 사용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학습하는 데이터로 큰 크기의 </a:t>
            </a:r>
            <a:r>
              <a:rPr lang="en-US" altLang="ko-KR" b="1" dirty="0">
                <a:latin typeface="+mn-ea"/>
              </a:rPr>
              <a:t>Labeled </a:t>
            </a:r>
            <a:r>
              <a:rPr lang="ko-KR" altLang="en-US" b="1" dirty="0">
                <a:latin typeface="+mn-ea"/>
              </a:rPr>
              <a:t>된 </a:t>
            </a:r>
            <a:r>
              <a:rPr lang="en-US" altLang="ko-KR" b="1" dirty="0">
                <a:latin typeface="+mn-ea"/>
              </a:rPr>
              <a:t>Images</a:t>
            </a:r>
            <a:r>
              <a:rPr lang="ko-KR" altLang="en-US" b="1" dirty="0">
                <a:latin typeface="+mn-ea"/>
              </a:rPr>
              <a:t>만을 사용</a:t>
            </a:r>
            <a:endParaRPr lang="en-US" altLang="ko-KR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latin typeface="+mn-ea"/>
              </a:rPr>
              <a:t>→ 상대적으로 </a:t>
            </a:r>
            <a:r>
              <a:rPr lang="en-US" altLang="ko-KR" b="1" dirty="0">
                <a:latin typeface="+mn-ea"/>
              </a:rPr>
              <a:t>Labeled</a:t>
            </a:r>
            <a:r>
              <a:rPr lang="ko-KR" altLang="en-US" b="1" dirty="0">
                <a:latin typeface="+mn-ea"/>
              </a:rPr>
              <a:t>된 데이터만 사용하면 한계가 있을 수 밖에 없다</a:t>
            </a:r>
            <a:r>
              <a:rPr lang="en-US" altLang="ko-KR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1893669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Problem</a:t>
            </a:r>
            <a:endParaRPr lang="ko-KR" altLang="en-US" sz="32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7280" y="4938377"/>
            <a:ext cx="10058400" cy="5704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</a:rPr>
              <a:t> Unlabeled </a:t>
            </a:r>
            <a:r>
              <a:rPr lang="ko-KR" altLang="en-US" b="1" dirty="0">
                <a:latin typeface="+mn-ea"/>
              </a:rPr>
              <a:t>된 데이터를 사용하여 학습을 진행하여 본다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ko-KR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7279" y="4353602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Solution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568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Problem &amp; Solution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97280" y="2419312"/>
            <a:ext cx="10058400" cy="20113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근본적으로 </a:t>
            </a:r>
            <a:r>
              <a:rPr lang="en-US" altLang="ko-KR" b="1" dirty="0">
                <a:latin typeface="+mn-ea"/>
              </a:rPr>
              <a:t>Supervised Learning </a:t>
            </a:r>
            <a:r>
              <a:rPr lang="ko-KR" altLang="en-US" b="1" dirty="0">
                <a:latin typeface="+mn-ea"/>
              </a:rPr>
              <a:t>기반</a:t>
            </a:r>
            <a:endParaRPr lang="en-US" altLang="ko-KR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latin typeface="+mn-ea"/>
              </a:rPr>
              <a:t>→ 어떻게 </a:t>
            </a:r>
            <a:r>
              <a:rPr lang="en-US" altLang="ko-KR" b="1" dirty="0">
                <a:latin typeface="+mn-ea"/>
              </a:rPr>
              <a:t>Unlabeled </a:t>
            </a:r>
            <a:r>
              <a:rPr lang="ko-KR" altLang="en-US" b="1" dirty="0">
                <a:latin typeface="+mn-ea"/>
              </a:rPr>
              <a:t>데이터를 사용하는가</a:t>
            </a:r>
            <a:r>
              <a:rPr lang="en-US" altLang="ko-KR" b="1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1893669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Problem</a:t>
            </a:r>
            <a:endParaRPr lang="ko-KR" altLang="en-US" sz="32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7280" y="4938377"/>
            <a:ext cx="10058400" cy="570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본 논문이 제시하는 </a:t>
            </a:r>
            <a:r>
              <a:rPr lang="en-US" altLang="ko-KR" b="1" dirty="0">
                <a:latin typeface="+mn-ea"/>
              </a:rPr>
              <a:t>Self-training with Noisy Student </a:t>
            </a:r>
            <a:r>
              <a:rPr lang="ko-KR" altLang="en-US" b="1" dirty="0">
                <a:latin typeface="+mn-ea"/>
              </a:rPr>
              <a:t>기법 사용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7279" y="4353602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Solution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48259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1598</TotalTime>
  <Words>1511</Words>
  <Application>Microsoft Office PowerPoint</Application>
  <PresentationFormat>와이드스크린</PresentationFormat>
  <Paragraphs>231</Paragraphs>
  <Slides>33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Wingdings</vt:lpstr>
      <vt:lpstr>추억</vt:lpstr>
      <vt:lpstr>Self-training with noisy student improves imagenet classification</vt:lpstr>
      <vt:lpstr>차례</vt:lpstr>
      <vt:lpstr>Introduction</vt:lpstr>
      <vt:lpstr>Previous paper</vt:lpstr>
      <vt:lpstr>Previous paper</vt:lpstr>
      <vt:lpstr>Previous paper</vt:lpstr>
      <vt:lpstr>Previous paper</vt:lpstr>
      <vt:lpstr>Problem &amp; Solution</vt:lpstr>
      <vt:lpstr>Problem &amp; Solution</vt:lpstr>
      <vt:lpstr>Self Training with Noisy Student</vt:lpstr>
      <vt:lpstr>Self Training with Noisy Student</vt:lpstr>
      <vt:lpstr>Self Training with Noisy Student</vt:lpstr>
      <vt:lpstr>Self Training with Noisy Student</vt:lpstr>
      <vt:lpstr>Self Training with Noisy Student</vt:lpstr>
      <vt:lpstr>Experiments</vt:lpstr>
      <vt:lpstr>Experiments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Ablation Study</vt:lpstr>
      <vt:lpstr>Ablation Study</vt:lpstr>
      <vt:lpstr>Ablation Study</vt:lpstr>
      <vt:lpstr>Ablation Study</vt:lpstr>
      <vt:lpstr>Ablation Study</vt:lpstr>
      <vt:lpstr>Ablation Study</vt:lpstr>
      <vt:lpstr>Conclusion</vt:lpstr>
      <vt:lpstr>End of Article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self-training with noisy student improves imagenet classification</dc:title>
  <dc:creator>Notebook2</dc:creator>
  <cp:lastModifiedBy>Tmax</cp:lastModifiedBy>
  <cp:revision>57</cp:revision>
  <dcterms:created xsi:type="dcterms:W3CDTF">2020-01-28T02:17:33Z</dcterms:created>
  <dcterms:modified xsi:type="dcterms:W3CDTF">2020-02-03T06:03:23Z</dcterms:modified>
</cp:coreProperties>
</file>