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98" r:id="rId4"/>
    <p:sldId id="270" r:id="rId5"/>
    <p:sldId id="297" r:id="rId6"/>
    <p:sldId id="296" r:id="rId7"/>
    <p:sldId id="300" r:id="rId8"/>
    <p:sldId id="304" r:id="rId9"/>
    <p:sldId id="303" r:id="rId10"/>
    <p:sldId id="299" r:id="rId11"/>
    <p:sldId id="301" r:id="rId12"/>
    <p:sldId id="305" r:id="rId13"/>
    <p:sldId id="306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9" r:id="rId22"/>
    <p:sldId id="315" r:id="rId23"/>
    <p:sldId id="320" r:id="rId24"/>
    <p:sldId id="316" r:id="rId25"/>
    <p:sldId id="321" r:id="rId26"/>
    <p:sldId id="322" r:id="rId27"/>
    <p:sldId id="317" r:id="rId28"/>
    <p:sldId id="29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9283-99AF-4FBC-9CD8-E0648515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45041-3F59-423B-8F98-0CCD6E6F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36CB-F7B9-4D32-AFEB-BC85DBD3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EB037-DBE2-4122-A1B2-95B7C3FD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34E88-7D4A-434A-8C54-6815A898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C654-5AE0-4AE4-B5A9-B89D8D60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0AF03-EF38-49BC-A8BD-1F1258CB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F7215-61E0-496A-A543-D4FF55D2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6813E-8CF1-43E6-A518-C89A2C7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CF79-B63C-424D-9CE6-0B6BB5D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E33A3-FC4B-4418-BB9B-5C10F044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91B52-4F0B-458F-BEA2-8DA440ED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84D6-B4F7-4866-A753-082C690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4A87-6176-40C0-9E74-5163DD9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42072-F824-4AF3-B0D8-1DD3201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B618-A631-413D-AE5D-ECEA12E6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8731A-80E3-4C26-8377-6B3DB5F6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18FAE-6981-4B58-AAAF-D810732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E1758-A40D-4C09-823D-BEFAF53F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604C9-A197-47E6-8633-B9E446DA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B147-3B7F-42CB-9D1E-A97B8EF4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D2006-0486-410F-B465-1AB5FDD3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4CCD-1EDE-4B83-BEEC-B362C850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E53A-D84D-4548-B71D-262132BD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DBE3-6A6A-400B-B1C2-4A167F1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11DF-B3DE-452F-BC24-BAB7D17E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9CD2C-E408-4EBE-A84B-924ACDA6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BBB58-0B06-4DB6-AC87-310383BA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35D4C-F43E-4192-9A54-75502AB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6E06F-010E-4B30-B6B1-98AE26B6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D7A3D-68FA-48A7-929B-D62564C9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3A45-BF26-4DD3-98E1-548282D7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65B81-8371-4BBA-B5D3-39A32C10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E330C-83D8-4492-8A31-E0A5D7D5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687E5-0805-4B0C-8157-ADCB1C11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BFE81-DC0F-4319-8461-226AA87FD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5AF71-03C0-49D6-AAD2-EDB437E9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8B4CF-6B3F-479D-8D41-3CB06CD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B7B19-863C-4CDB-B739-7341F4C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64E6-4E4C-4648-BA0D-0693E62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F92D8-3EC6-4472-9100-38D7AF2C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CA4252-3E24-4C16-B295-056C263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7B6B1-5A25-4DBE-B5BF-5ED9FD7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2C2343-8B4D-44E2-972E-FA4CC269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B2A1D-A9EF-41C3-AA7A-A038C13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A5508-047D-4667-BD86-8BB0CD4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5D6E9-176D-49F5-B4CB-6D08CA9E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36ABB-4337-4A6F-8415-93A1EB3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2340E-0674-4DC6-939B-73DF556B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A39AF-E72A-47AA-BD6B-4BD1A2A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D241-5FDA-41B3-8C4A-73609E0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31DD7-A7A3-4FC5-BAF4-D23B8484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2104-6CF0-429A-A717-1598883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308885-34F6-40F3-9216-DBF49BDA2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7C3A6-4152-4DA9-8C67-E4103455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C6FC9-D9E4-4BE9-9558-F8D106B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C120A-8C3C-4C19-AFF4-ADE3D8B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8F341-486A-468F-9F4F-F1744234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6A153-9E92-439D-9BF2-72AEF20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B2FB7-8818-4988-B7F9-0F7CFF7C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5CF59-001D-4CAD-8860-6EA55F7F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D374-35FC-4EED-87B5-56E19A2F0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37273-0F15-4EBA-AF90-A9B520BD2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DE6E5C08-4D9B-472A-BFE1-990BE81F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2" r="22451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D9A709-D688-4413-9C9D-47868ADB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001" y="1924433"/>
            <a:ext cx="5782716" cy="2150719"/>
          </a:xfrm>
          <a:noFill/>
        </p:spPr>
        <p:txBody>
          <a:bodyPr anchor="ctr">
            <a:norm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자연어 처리</a:t>
            </a: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(Natural Language Processing) </a:t>
            </a:r>
            <a:b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adventure2165 @ </a:t>
            </a:r>
            <a:r>
              <a:rPr lang="en-US" altLang="ko-KR" sz="18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71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299" y="2093260"/>
            <a:ext cx="43294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/>
              <a:t>Text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자연어 데이터를 컴퓨터 표현 방식으로</a:t>
            </a:r>
            <a:endParaRPr lang="en-US" altLang="ko-KR" sz="2400" b="1" kern="0" dirty="0">
              <a:latin typeface="+mn-ea"/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631BF6-A08B-40E3-9A2A-894A37323E05}"/>
              </a:ext>
            </a:extLst>
          </p:cNvPr>
          <p:cNvSpPr txBox="1">
            <a:spLocks/>
          </p:cNvSpPr>
          <p:nvPr/>
        </p:nvSpPr>
        <p:spPr>
          <a:xfrm>
            <a:off x="990599" y="2093260"/>
            <a:ext cx="43294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2400" b="1" dirty="0"/>
              <a:t>Image Data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ko-KR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F894F9-5F4F-4AFF-86FC-55C4BFB786CD}"/>
              </a:ext>
            </a:extLst>
          </p:cNvPr>
          <p:cNvSpPr/>
          <p:nvPr/>
        </p:nvSpPr>
        <p:spPr>
          <a:xfrm>
            <a:off x="990599" y="2766267"/>
            <a:ext cx="636865" cy="63686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8D874-3FE7-4AA0-8CFD-8AE81F441BC4}"/>
              </a:ext>
            </a:extLst>
          </p:cNvPr>
          <p:cNvSpPr/>
          <p:nvPr/>
        </p:nvSpPr>
        <p:spPr>
          <a:xfrm>
            <a:off x="990598" y="3750340"/>
            <a:ext cx="636865" cy="6368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FABB08-8417-43A2-96FB-191280C82246}"/>
              </a:ext>
            </a:extLst>
          </p:cNvPr>
          <p:cNvSpPr/>
          <p:nvPr/>
        </p:nvSpPr>
        <p:spPr>
          <a:xfrm>
            <a:off x="990598" y="4734413"/>
            <a:ext cx="636865" cy="63686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E8B1B-3736-4394-9833-A0E6AD863B45}"/>
              </a:ext>
            </a:extLst>
          </p:cNvPr>
          <p:cNvSpPr txBox="1"/>
          <p:nvPr/>
        </p:nvSpPr>
        <p:spPr>
          <a:xfrm>
            <a:off x="3489649" y="2766267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(0,0,255)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D4D8A-EED8-41DB-AE39-5A6037239645}"/>
              </a:ext>
            </a:extLst>
          </p:cNvPr>
          <p:cNvSpPr txBox="1"/>
          <p:nvPr/>
        </p:nvSpPr>
        <p:spPr>
          <a:xfrm>
            <a:off x="3489649" y="3750340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(255,0,0)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0DD54-622C-42D5-B838-9D604688B935}"/>
              </a:ext>
            </a:extLst>
          </p:cNvPr>
          <p:cNvSpPr txBox="1"/>
          <p:nvPr/>
        </p:nvSpPr>
        <p:spPr>
          <a:xfrm>
            <a:off x="3489649" y="4734413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(0,255,0)</a:t>
            </a:r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D6C94-4FB0-49BF-85F8-4D1CC63EA051}"/>
              </a:ext>
            </a:extLst>
          </p:cNvPr>
          <p:cNvCxnSpPr/>
          <p:nvPr/>
        </p:nvCxnSpPr>
        <p:spPr>
          <a:xfrm>
            <a:off x="2015412" y="3028713"/>
            <a:ext cx="1315617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3607DD-47F3-4FAA-8D99-5513D9AECA6C}"/>
              </a:ext>
            </a:extLst>
          </p:cNvPr>
          <p:cNvCxnSpPr/>
          <p:nvPr/>
        </p:nvCxnSpPr>
        <p:spPr>
          <a:xfrm>
            <a:off x="2015412" y="3980546"/>
            <a:ext cx="1315617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7111EB-D20C-46D0-8F73-CF0B60E6BB86}"/>
              </a:ext>
            </a:extLst>
          </p:cNvPr>
          <p:cNvCxnSpPr/>
          <p:nvPr/>
        </p:nvCxnSpPr>
        <p:spPr>
          <a:xfrm>
            <a:off x="2015411" y="4992611"/>
            <a:ext cx="1315617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B16F18-63E3-421E-BE0D-DA9480B5A130}"/>
              </a:ext>
            </a:extLst>
          </p:cNvPr>
          <p:cNvSpPr txBox="1"/>
          <p:nvPr/>
        </p:nvSpPr>
        <p:spPr>
          <a:xfrm>
            <a:off x="6096784" y="3131836"/>
            <a:ext cx="265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Hello 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World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9E2711-276E-4B8D-842D-DB41D8C6F6DB}"/>
              </a:ext>
            </a:extLst>
          </p:cNvPr>
          <p:cNvCxnSpPr/>
          <p:nvPr/>
        </p:nvCxnSpPr>
        <p:spPr>
          <a:xfrm>
            <a:off x="7631218" y="3429000"/>
            <a:ext cx="1315617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FF9A1-5DD9-4FB8-B78E-4946D386E865}"/>
              </a:ext>
            </a:extLst>
          </p:cNvPr>
          <p:cNvCxnSpPr/>
          <p:nvPr/>
        </p:nvCxnSpPr>
        <p:spPr>
          <a:xfrm>
            <a:off x="7631217" y="4387205"/>
            <a:ext cx="1315617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5CB451-161B-41F2-838E-8A2F2AAC3988}"/>
              </a:ext>
            </a:extLst>
          </p:cNvPr>
          <p:cNvSpPr txBox="1"/>
          <p:nvPr/>
        </p:nvSpPr>
        <p:spPr>
          <a:xfrm>
            <a:off x="9390498" y="4156372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9CB9D-819E-41EB-A31B-DFF80FED9972}"/>
              </a:ext>
            </a:extLst>
          </p:cNvPr>
          <p:cNvSpPr txBox="1"/>
          <p:nvPr/>
        </p:nvSpPr>
        <p:spPr>
          <a:xfrm>
            <a:off x="9390498" y="3145980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73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One Hot Encoding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631BF6-A08B-40E3-9A2A-894A37323E05}"/>
              </a:ext>
            </a:extLst>
          </p:cNvPr>
          <p:cNvSpPr txBox="1">
            <a:spLocks/>
          </p:cNvSpPr>
          <p:nvPr/>
        </p:nvSpPr>
        <p:spPr>
          <a:xfrm>
            <a:off x="999929" y="1982065"/>
            <a:ext cx="9748936" cy="4016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입력 데이터의 모든 단어를 </a:t>
            </a:r>
            <a:r>
              <a:rPr lang="en-US" altLang="ko-KR" sz="2400" b="1" dirty="0"/>
              <a:t>column</a:t>
            </a:r>
            <a:r>
              <a:rPr lang="ko-KR" altLang="en-US" sz="2400" b="1" dirty="0"/>
              <a:t>으로 하여 등장에 따라 벡터화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단어의 등장 여부를 가장 확실히 알 수 있음</a:t>
            </a:r>
            <a:r>
              <a:rPr lang="en-US" altLang="ko-KR" sz="240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등장 단어의 수가 크면 클수록 벡터의 차원이 커짐</a:t>
            </a:r>
            <a:r>
              <a:rPr lang="en-US" altLang="ko-KR" sz="240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단어의 유사한 정도를 표현할 수 없음</a:t>
            </a:r>
            <a:endParaRPr lang="en-US" altLang="ko-KR" sz="2400" b="1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/>
              <a:t>예시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ko-KR" altLang="en-US" sz="2400" b="1" dirty="0"/>
              <a:t>자연어 </a:t>
            </a:r>
            <a:r>
              <a:rPr lang="en-US" altLang="ko-KR" sz="2400" b="1" dirty="0"/>
              <a:t>: index 0, </a:t>
            </a:r>
            <a:r>
              <a:rPr lang="ko-KR" altLang="en-US" sz="2400" b="1" dirty="0"/>
              <a:t>처리 </a:t>
            </a:r>
            <a:r>
              <a:rPr lang="en-US" altLang="ko-KR" sz="2400" b="1" dirty="0"/>
              <a:t>: index 1, Step : index 2, AI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index 3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ko-KR" altLang="en-US" sz="2400" b="1" dirty="0" err="1"/>
              <a:t>입력값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“AI” </a:t>
            </a:r>
            <a:r>
              <a:rPr lang="ko-KR" altLang="en-US" sz="2400" b="1" dirty="0"/>
              <a:t>→</a:t>
            </a:r>
            <a:r>
              <a:rPr lang="en-US" altLang="ko-KR" sz="2400" b="1" dirty="0"/>
              <a:t>[0,0,0,1]</a:t>
            </a:r>
            <a:endParaRPr lang="ko-KR" altLang="en-US" sz="24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1899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Bag of Words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/>
              <a:t>One-hot </a:t>
            </a:r>
            <a:r>
              <a:rPr lang="ko-KR" altLang="en-US" sz="2400" b="1" dirty="0"/>
              <a:t>인코딩으로 만든 단어 벡터들을 이용하여 문장을 벡터화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각 단어 벡터들을 합쳐서 문장 벡터를 구성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문장 속 단어의 순서를 고려하지 않음</a:t>
            </a:r>
            <a:r>
              <a:rPr lang="en-US" altLang="ko-KR" sz="24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One-hot</a:t>
            </a:r>
            <a:r>
              <a:rPr lang="ko-KR" altLang="en-US" sz="2400" b="1" dirty="0"/>
              <a:t>과 같이 이러한 표현을 희소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표현이라 함</a:t>
            </a:r>
            <a:r>
              <a:rPr lang="en-US" altLang="ko-KR" sz="2400" b="1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/>
              <a:t>예시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ko-KR" altLang="en-US" sz="2400" b="1" dirty="0"/>
              <a:t>자연어 </a:t>
            </a:r>
            <a:r>
              <a:rPr lang="en-US" altLang="ko-KR" sz="2400" b="1" dirty="0"/>
              <a:t>: index 0, </a:t>
            </a:r>
            <a:r>
              <a:rPr lang="ko-KR" altLang="en-US" sz="2400" b="1" dirty="0"/>
              <a:t>처리 </a:t>
            </a:r>
            <a:r>
              <a:rPr lang="en-US" altLang="ko-KR" sz="2400" b="1" dirty="0"/>
              <a:t>: index 1, Step : index 2, AI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index 3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ko-KR" altLang="en-US" sz="2400" b="1" dirty="0" err="1"/>
              <a:t>입력값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자연어 처리 </a:t>
            </a:r>
            <a:r>
              <a:rPr lang="en-US" altLang="ko-KR" sz="2400" b="1" dirty="0"/>
              <a:t>AI” </a:t>
            </a:r>
            <a:r>
              <a:rPr lang="ko-KR" altLang="en-US" sz="2400" b="1" dirty="0"/>
              <a:t>→</a:t>
            </a:r>
            <a:r>
              <a:rPr lang="en-US" altLang="ko-KR" sz="2400" b="1" dirty="0"/>
              <a:t>	+	+	=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51FEA-2948-467D-AAD5-D8362128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82" y="5780692"/>
            <a:ext cx="6762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B2C8FA-0AEF-496F-864D-82AFA864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06" y="5799742"/>
            <a:ext cx="600075" cy="190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B956C7-664C-4E2D-9748-18F027E3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72" y="5802429"/>
            <a:ext cx="609600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31237E-269E-4C23-B706-F7CD63E30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2763" y="5810818"/>
            <a:ext cx="590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Embedding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8" y="1982066"/>
            <a:ext cx="10123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희소 표현과 달리 사용자가 설정한 입력 차원에 맞추어서 단어를 표현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이때를 밀집 표현이라 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이러한 밀집 표현 벡터로 단어를 표현하는 것이 </a:t>
            </a:r>
            <a:r>
              <a:rPr lang="en-US" altLang="ko-KR" sz="2400" b="1" dirty="0"/>
              <a:t>Embedding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방식으로는 다음과 같은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가지로 분류됨</a:t>
            </a:r>
            <a:endParaRPr lang="en-US" altLang="ko-KR" sz="24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통계적 방법 → </a:t>
            </a:r>
            <a:r>
              <a:rPr lang="en-US" altLang="ko-KR" sz="2000" b="1" dirty="0"/>
              <a:t>Neural Network </a:t>
            </a:r>
            <a:r>
              <a:rPr lang="ko-KR" altLang="en-US" sz="2000" b="1" dirty="0"/>
              <a:t>방법 </a:t>
            </a:r>
            <a:r>
              <a:rPr lang="en-US" altLang="ko-KR" sz="2000" b="1" dirty="0"/>
              <a:t>: Latent Semantic Analysis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단어 기반 방법 → 문장 기방 방법 </a:t>
            </a:r>
            <a:r>
              <a:rPr lang="ko-KR" altLang="en-US" sz="2000" b="1" dirty="0" err="1"/>
              <a:t>방법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Word2Vec </a:t>
            </a:r>
            <a:r>
              <a:rPr lang="ko-KR" altLang="en-US" sz="2000" b="1" dirty="0"/>
              <a:t>기반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Rule based </a:t>
            </a:r>
            <a:r>
              <a:rPr lang="ko-KR" altLang="en-US" sz="2000" b="1" dirty="0"/>
              <a:t>→</a:t>
            </a:r>
            <a:r>
              <a:rPr lang="en-US" altLang="ko-KR" sz="2000" b="1" dirty="0"/>
              <a:t> End to End </a:t>
            </a:r>
            <a:r>
              <a:rPr lang="ko-KR" altLang="en-US" sz="2000" b="1" dirty="0"/>
              <a:t>→</a:t>
            </a:r>
            <a:r>
              <a:rPr lang="en-US" altLang="ko-KR" sz="2000" b="1" dirty="0"/>
              <a:t> Pre-training/fine tuning : </a:t>
            </a:r>
            <a:r>
              <a:rPr lang="en-US" altLang="ko-KR" sz="2000" b="1" dirty="0" err="1"/>
              <a:t>ELMo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BERT,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GPT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4024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Embedding –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/>
              <a:t>Word2Vec </a:t>
            </a:r>
            <a:r>
              <a:rPr lang="ko-KR" altLang="en-US" sz="2400" b="1" dirty="0"/>
              <a:t>기반 </a:t>
            </a:r>
            <a:r>
              <a:rPr lang="en-US" altLang="ko-KR" sz="2400" b="1" dirty="0" err="1"/>
              <a:t>FastText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Continuous Bag of Words : </a:t>
            </a:r>
            <a:r>
              <a:rPr lang="ko-KR" altLang="en-US" sz="2400" b="1" dirty="0"/>
              <a:t>주변 단어들로 단어를 예측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Skip-gram : </a:t>
            </a:r>
            <a:r>
              <a:rPr lang="ko-KR" altLang="en-US" sz="2400" b="1" dirty="0"/>
              <a:t>입력 단어를 중심으로 주변 단어를 예측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통상적으로 </a:t>
            </a:r>
            <a:r>
              <a:rPr lang="en-US" altLang="ko-KR" sz="2400" b="1" dirty="0"/>
              <a:t>Skip-gram</a:t>
            </a:r>
            <a:r>
              <a:rPr lang="ko-KR" altLang="en-US" sz="2400" b="1" dirty="0"/>
              <a:t>이 성능이 더 좋다고 알려짐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2118D-E08A-4CCD-AC6C-21D5C78C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91" y="4322126"/>
            <a:ext cx="3152694" cy="22502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2D9B5D-8409-4939-A254-CD5ADDAE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88" y="4322126"/>
            <a:ext cx="3539085" cy="24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Embedding –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 err="1"/>
              <a:t>FastText</a:t>
            </a:r>
            <a:r>
              <a:rPr lang="en-US" altLang="ko-KR" sz="2400" b="1" dirty="0"/>
              <a:t> – Facebook</a:t>
            </a:r>
            <a:r>
              <a:rPr lang="ko-KR" altLang="en-US" sz="2400" b="1" dirty="0"/>
              <a:t>에서 개발한 </a:t>
            </a:r>
            <a:r>
              <a:rPr lang="en-US" altLang="ko-KR" sz="2400" b="1" dirty="0"/>
              <a:t>Word2Vec</a:t>
            </a:r>
            <a:r>
              <a:rPr lang="ko-KR" altLang="en-US" sz="2400" b="1" dirty="0"/>
              <a:t>의 개선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기존 </a:t>
            </a:r>
            <a:r>
              <a:rPr lang="en-US" altLang="ko-KR" sz="2400" b="1" dirty="0"/>
              <a:t>Word2Vec</a:t>
            </a:r>
            <a:r>
              <a:rPr lang="ko-KR" altLang="en-US" sz="2400" b="1" dirty="0"/>
              <a:t>에서는 단어를 쪼갤 수 없는 단위로 간주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 err="1"/>
              <a:t>FastText</a:t>
            </a:r>
            <a:r>
              <a:rPr lang="ko-KR" altLang="en-US" sz="2400" b="1" dirty="0"/>
              <a:t>는 단어를 </a:t>
            </a:r>
            <a:r>
              <a:rPr lang="en-US" altLang="ko-KR" sz="2400" b="1" dirty="0" err="1"/>
              <a:t>Subword</a:t>
            </a:r>
            <a:r>
              <a:rPr lang="ko-KR" altLang="en-US" sz="2400" b="1" dirty="0"/>
              <a:t>로 쪼개어 더 작은 단위를 제작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이를 통하여 </a:t>
            </a:r>
            <a:r>
              <a:rPr lang="en-US" altLang="ko-KR" sz="2400" b="1" dirty="0"/>
              <a:t>Word2Vec</a:t>
            </a:r>
            <a:r>
              <a:rPr lang="ko-KR" altLang="en-US" sz="2400" b="1" dirty="0"/>
              <a:t>보다 오타 등의 입력에 더 유연하게 대응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N</a:t>
            </a:r>
            <a:r>
              <a:rPr lang="ko-KR" altLang="en-US" sz="2400" b="1" dirty="0"/>
              <a:t>값을 설정하여 </a:t>
            </a:r>
            <a:r>
              <a:rPr lang="en-US" altLang="ko-KR" sz="2400" b="1" dirty="0" err="1"/>
              <a:t>Subword</a:t>
            </a:r>
            <a:r>
              <a:rPr lang="ko-KR" altLang="en-US" sz="2400" b="1" dirty="0"/>
              <a:t>의 길이 조절 가능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CD413-E711-4716-959C-629DB9C4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5" y="4982763"/>
            <a:ext cx="6929126" cy="8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8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Embedding – </a:t>
            </a:r>
            <a:r>
              <a:rPr lang="ko-KR" altLang="en-US" sz="2400" b="1" kern="0" dirty="0">
                <a:latin typeface="+mn-ea"/>
              </a:rPr>
              <a:t>특정분야 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전처리를 통한 </a:t>
            </a:r>
            <a:r>
              <a:rPr lang="ko-KR" altLang="en-US" sz="2400" b="1" dirty="0" err="1"/>
              <a:t>자재명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고등어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오징어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다크브라우니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킨에프킬라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…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데이터가 문장을 이루지 않기 때문에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등장 빈도를 통하여 확인 불가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그래서 오타와 같이 대응하기 어려운 단어를 위해서 사용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학습할 시의 데이터는 아래와 같음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고등어</a:t>
            </a:r>
            <a:r>
              <a:rPr lang="en-US" altLang="ko-KR" sz="2000" b="1" dirty="0"/>
              <a:t>], [</a:t>
            </a:r>
            <a:r>
              <a:rPr lang="ko-KR" altLang="en-US" sz="2000" b="1" dirty="0"/>
              <a:t>오징어</a:t>
            </a:r>
            <a:r>
              <a:rPr lang="en-US" altLang="ko-KR" sz="2000" b="1" dirty="0"/>
              <a:t>], [</a:t>
            </a:r>
            <a:r>
              <a:rPr lang="ko-KR" altLang="en-US" sz="2000" b="1" dirty="0" err="1"/>
              <a:t>브라우니</a:t>
            </a:r>
            <a:r>
              <a:rPr lang="en-US" altLang="ko-KR" sz="2000" b="1" dirty="0"/>
              <a:t>], [</a:t>
            </a:r>
            <a:r>
              <a:rPr lang="ko-KR" altLang="en-US" sz="2000" b="1" dirty="0" err="1"/>
              <a:t>킨에프킬라</a:t>
            </a:r>
            <a:r>
              <a:rPr lang="en-US" altLang="ko-KR" sz="2000" b="1" dirty="0"/>
              <a:t>], 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566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Embedding – </a:t>
            </a:r>
            <a:r>
              <a:rPr lang="ko-KR" altLang="en-US" sz="2400" b="1" kern="0" dirty="0">
                <a:latin typeface="+mn-ea"/>
              </a:rPr>
              <a:t>특정분야 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성능 개선을 위해 유사 데이터 확인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유사 데이터는 서로 비슷한 </a:t>
            </a:r>
            <a:r>
              <a:rPr lang="ko-KR" altLang="en-US" sz="2400" b="1" dirty="0" err="1"/>
              <a:t>상품끼리를</a:t>
            </a:r>
            <a:r>
              <a:rPr lang="ko-KR" altLang="en-US" sz="2400" b="1" dirty="0"/>
              <a:t> 최대한 모아준 데이터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고등어</a:t>
            </a:r>
            <a:r>
              <a:rPr lang="en-US" altLang="ko-KR" sz="2000" b="1" dirty="0"/>
              <a:t> : {</a:t>
            </a:r>
            <a:r>
              <a:rPr lang="ko-KR" altLang="en-US" sz="2000" b="1" dirty="0"/>
              <a:t>고등어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고등어자반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자반고등어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간고등어</a:t>
            </a:r>
            <a:r>
              <a:rPr lang="en-US" altLang="ko-KR" sz="2000" b="1" dirty="0"/>
              <a:t>} …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유사 데이터의 값을 모두 모아서 하나의 문장처럼 간주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[</a:t>
            </a:r>
            <a:r>
              <a:rPr lang="ko-KR" altLang="en-US" sz="2000" b="1" dirty="0"/>
              <a:t>고등어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고등어자반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자반고등어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간고등어</a:t>
            </a:r>
            <a:r>
              <a:rPr lang="en-US" altLang="ko-KR" sz="2000" b="1" dirty="0"/>
              <a:t>, …]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 데이터를 </a:t>
            </a:r>
            <a:r>
              <a:rPr lang="en-US" altLang="ko-KR" sz="2400" b="1" dirty="0" err="1"/>
              <a:t>Fasttext</a:t>
            </a:r>
            <a:r>
              <a:rPr lang="ko-KR" altLang="en-US" sz="2400" b="1" dirty="0"/>
              <a:t>의 학습을 진행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유사한 데이터끼리 문장처럼 학습이 되기 때문에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유사한 단어가 발견될 경우 관련 상품을 예측하기가 쉬워졌고 성능 또한 향상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014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Extra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-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Tokenization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특정 데이터의 경우 특성상 더욱 처리가 필요함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한국어의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용언의 다양함으로 인하여 더욱 추가 절차가 필요함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모르네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모르데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모르더라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모르겠구나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모를까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모를지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몰랐다</a:t>
            </a:r>
            <a:r>
              <a:rPr lang="en-US" altLang="ko-KR" sz="2000" b="1" dirty="0"/>
              <a:t>, …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이를 해결하기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형태소 단위로 토큰화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품사 </a:t>
            </a:r>
            <a:r>
              <a:rPr lang="ko-KR" altLang="en-US" sz="2400" b="1" dirty="0" err="1"/>
              <a:t>태깅</a:t>
            </a:r>
            <a:r>
              <a:rPr lang="ko-KR" altLang="en-US" sz="2400" b="1" dirty="0"/>
              <a:t> 등의 별도 절차가 더 필요함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015F8-25AE-44E5-B9FB-285FE240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35" y="5381975"/>
            <a:ext cx="8115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Recurrent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Neural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Network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신경망의 출력 값이 다음 신경망의 입력 값으로 활용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순서가 중요한 데이터에 유리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Vanishing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Gradient</a:t>
            </a:r>
            <a:r>
              <a:rPr lang="ko-KR" altLang="en-US" sz="2400" b="1" dirty="0"/>
              <a:t> 문제 발생으로 인한 긴 문장 처리 문제 발생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E0953-FFAF-4818-8831-C351B938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07" y="4034198"/>
            <a:ext cx="3209925" cy="20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D27892-58DA-4980-B8D9-44DF5703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01" y="4157734"/>
            <a:ext cx="5657856" cy="19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8C1FDD-10AD-47BE-A377-3883D50D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87805-0FFA-4231-A4AD-DA8428CF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+mn-ea"/>
              </a:rPr>
              <a:t>자연어 처리 절차</a:t>
            </a:r>
            <a:endParaRPr lang="en-US" altLang="ko-KR" sz="2400" b="1" kern="0" spc="0" dirty="0">
              <a:effectLst/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+mn-ea"/>
              </a:rPr>
              <a:t>자연어 데이터의</a:t>
            </a:r>
            <a:r>
              <a:rPr lang="ko-KR" altLang="en-US" sz="2400" b="1" kern="0" spc="0" dirty="0">
                <a:effectLst/>
                <a:latin typeface="+mn-ea"/>
              </a:rPr>
              <a:t> 특징 및 문제점</a:t>
            </a:r>
            <a:endParaRPr lang="en-US" altLang="ko-KR" sz="2400" b="1" kern="0" spc="0" dirty="0">
              <a:effectLst/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Preprocessing - Regular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Expression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Preprocessing - Embedding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Model –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Recurrent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Neural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Model –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Attention, Transformer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Model –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BERT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Model –</a:t>
            </a:r>
            <a:r>
              <a:rPr lang="ko-KR" altLang="en-US" sz="2400" b="1" kern="0">
                <a:latin typeface="+mn-ea"/>
              </a:rPr>
              <a:t> </a:t>
            </a:r>
            <a:r>
              <a:rPr lang="en-US" altLang="ko-KR" sz="2400" b="1" kern="0">
                <a:latin typeface="+mn-ea"/>
              </a:rPr>
              <a:t>ETC</a:t>
            </a:r>
            <a:endParaRPr lang="en-US" altLang="ko-KR" sz="2400" b="1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16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Long-Short Term Memory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/>
              <a:t>RNN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Vanishing Gradient </a:t>
            </a:r>
            <a:r>
              <a:rPr lang="ko-KR" altLang="en-US" sz="2400" b="1" dirty="0"/>
              <a:t>문제를 해결하기 위해 고안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Vanishing Gradient : RNN</a:t>
            </a:r>
            <a:r>
              <a:rPr lang="ko-KR" altLang="en-US" sz="2400" b="1" dirty="0"/>
              <a:t>의 신경망을 지나면서 </a:t>
            </a:r>
            <a:r>
              <a:rPr lang="en-US" altLang="ko-KR" sz="2400" b="1" dirty="0"/>
              <a:t>Backpropagation</a:t>
            </a:r>
            <a:r>
              <a:rPr lang="ko-KR" altLang="en-US" sz="2400" b="1" dirty="0"/>
              <a:t>의 미분 계산으로 인해 기존의 값이 계속 </a:t>
            </a:r>
            <a:r>
              <a:rPr lang="ko-KR" altLang="en-US" sz="2400" b="1" dirty="0" err="1"/>
              <a:t>작아짐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RNN</a:t>
            </a:r>
            <a:r>
              <a:rPr lang="ko-KR" altLang="en-US" sz="2400" b="1" dirty="0"/>
              <a:t>에 입력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망각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출력 게이트를 추가하여 문제 해결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0BCBD4-50AC-42A1-B4EB-3BF26D8A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79" y="4284191"/>
            <a:ext cx="5962056" cy="23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1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Extra – Convolution Neural Network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1031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000" b="1" dirty="0"/>
              <a:t>이미지 처리 분야에서 좋은 성능을 보여주는 </a:t>
            </a:r>
            <a:r>
              <a:rPr lang="en-US" altLang="ko-KR" sz="2000" b="1" dirty="0"/>
              <a:t>CNN</a:t>
            </a:r>
            <a:r>
              <a:rPr lang="ko-KR" altLang="en-US" sz="2000" b="1" dirty="0"/>
              <a:t>을 적용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적용의 어려운 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문장은 이미지와 달리 길이가 항상 일정하지 않다</a:t>
            </a:r>
            <a:endParaRPr lang="en-US" altLang="ko-KR" sz="20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1800" b="1" dirty="0"/>
              <a:t>예시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안녕하세요 세상에서 가장 귀여운 고양이 </a:t>
            </a:r>
            <a:r>
              <a:rPr lang="ko-KR" altLang="en-US" sz="1800" b="1" dirty="0" err="1"/>
              <a:t>김고양이입니다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800" b="1" dirty="0"/>
              <a:t>	  </a:t>
            </a:r>
            <a:r>
              <a:rPr lang="ko-KR" altLang="en-US" sz="1800" b="1" dirty="0"/>
              <a:t>안녕하십니까</a:t>
            </a:r>
            <a:r>
              <a:rPr lang="en-US" altLang="ko-KR" sz="1800" b="1" dirty="0"/>
              <a:t>,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800" b="1" dirty="0"/>
              <a:t>	  </a:t>
            </a:r>
            <a:r>
              <a:rPr lang="ko-KR" altLang="en-US" sz="1800" b="1" dirty="0"/>
              <a:t>세상에서 가장 귀여운 고양이</a:t>
            </a:r>
            <a:endParaRPr lang="en-US" altLang="ko-KR" sz="18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이로 인해 문장들을 모았을 때 균일한 크기의 벡터로 만들기 어려움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해결책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짧은 문장을 긴 문장에 맞도록 사용되지 않는 공백문자 등을 넣는다</a:t>
            </a:r>
            <a:endParaRPr lang="en-US" altLang="ko-KR" sz="20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안녕하십니까 → 안녕하십니까</a:t>
            </a:r>
            <a:r>
              <a:rPr lang="en-US" altLang="ko-KR" sz="1600" b="1" dirty="0"/>
              <a:t>&lt;b&gt;&lt;b&gt;&lt;b&gt;&lt;b&gt;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이를 통하여 </a:t>
            </a:r>
            <a:r>
              <a:rPr lang="en-US" altLang="ko-KR" sz="2000" b="1" dirty="0"/>
              <a:t>CNN</a:t>
            </a:r>
            <a:r>
              <a:rPr lang="ko-KR" altLang="en-US" sz="2000" b="1" dirty="0"/>
              <a:t>을 적용할 수 있는 벡터를 만들 수 있음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2158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Seq2Seq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기계 번역에서 사용되는 구조로</a:t>
            </a:r>
            <a:r>
              <a:rPr lang="en-US" altLang="ko-KR" sz="2400" b="1" dirty="0"/>
              <a:t>, Encoder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Decoder</a:t>
            </a:r>
            <a:r>
              <a:rPr lang="ko-KR" altLang="en-US" sz="2400" b="1" dirty="0"/>
              <a:t>로 구성됨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입력된 문장을 </a:t>
            </a:r>
            <a:r>
              <a:rPr lang="en-US" altLang="ko-KR" sz="2400" b="1" dirty="0"/>
              <a:t>Encoder</a:t>
            </a:r>
            <a:r>
              <a:rPr lang="ko-KR" altLang="en-US" sz="2400" b="1" dirty="0"/>
              <a:t>를 통하여 하나의 벡터로 압축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 압축된 벡터를 </a:t>
            </a:r>
            <a:r>
              <a:rPr lang="en-US" altLang="ko-KR" sz="2400" b="1" dirty="0"/>
              <a:t>Context Vector</a:t>
            </a:r>
            <a:r>
              <a:rPr lang="ko-KR" altLang="en-US" sz="2400" b="1" dirty="0"/>
              <a:t>라 칭함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Context Vector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Decoder</a:t>
            </a:r>
            <a:r>
              <a:rPr lang="ko-KR" altLang="en-US" sz="2400" b="1" dirty="0"/>
              <a:t>로 보내서 번역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Encoder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Decoder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RNN </a:t>
            </a:r>
            <a:r>
              <a:rPr lang="ko-KR" altLang="en-US" sz="2400" b="1" dirty="0"/>
              <a:t>기반 모델들로 구성되어 있음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881CA7-D5CD-4328-97F8-4E090FAA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95" y="4833141"/>
            <a:ext cx="3486806" cy="1762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D2E63-028A-4EB5-AED5-A9C01538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10" y="4909931"/>
            <a:ext cx="6098795" cy="16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 Model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b="1" dirty="0">
                <a:latin typeface="+mn-ea"/>
              </a:rPr>
              <a:t>근본적인 </a:t>
            </a:r>
            <a:r>
              <a:rPr lang="en-US" altLang="ko-KR" sz="1800" b="1" dirty="0">
                <a:latin typeface="+mn-ea"/>
              </a:rPr>
              <a:t>RNN</a:t>
            </a:r>
            <a:r>
              <a:rPr lang="ko-KR" altLang="en-US" sz="1800" b="1" dirty="0">
                <a:latin typeface="+mn-ea"/>
              </a:rPr>
              <a:t> 기반 모델의 문제점인 입력 길이에 따른 정확도 하락을 개선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800" b="1" dirty="0">
                <a:latin typeface="+mn-ea"/>
              </a:rPr>
              <a:t>문장에서 중요한 단어가 있고 중요하지 않은 단어가 존재함</a:t>
            </a:r>
            <a:endParaRPr lang="en-US" altLang="ko-KR" sz="1800" b="1" dirty="0">
              <a:latin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1800" b="1" dirty="0">
                <a:latin typeface="+mn-ea"/>
              </a:rPr>
              <a:t>예시</a:t>
            </a:r>
            <a:r>
              <a:rPr lang="en-US" altLang="ko-KR" sz="1800" b="1" dirty="0">
                <a:latin typeface="+mn-ea"/>
              </a:rPr>
              <a:t>) The quick brown fox jumps over the lazy dog.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800" b="1" dirty="0">
                <a:latin typeface="+mn-ea"/>
              </a:rPr>
              <a:t>Fox, Dog</a:t>
            </a:r>
            <a:r>
              <a:rPr lang="ko-KR" altLang="en-US" sz="1800" b="1" dirty="0">
                <a:latin typeface="+mn-ea"/>
              </a:rPr>
              <a:t>는 다른 </a:t>
            </a:r>
            <a:r>
              <a:rPr lang="en-US" altLang="ko-KR" sz="1800" b="1" dirty="0">
                <a:latin typeface="+mn-ea"/>
              </a:rPr>
              <a:t>The, lazy </a:t>
            </a:r>
            <a:r>
              <a:rPr lang="ko-KR" altLang="en-US" sz="1800" b="1" dirty="0">
                <a:latin typeface="+mn-ea"/>
              </a:rPr>
              <a:t>같은 단어보다 문장 의미 전달에 중요함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800" b="1" dirty="0">
                <a:latin typeface="+mn-ea"/>
              </a:rPr>
              <a:t>이미지 처리에서 특정 부분을 주목</a:t>
            </a:r>
            <a:r>
              <a:rPr lang="en-US" altLang="ko-KR" sz="1800" b="1" dirty="0">
                <a:latin typeface="+mn-ea"/>
              </a:rPr>
              <a:t>(Attention)</a:t>
            </a:r>
            <a:r>
              <a:rPr lang="ko-KR" altLang="en-US" sz="1800" b="1" dirty="0">
                <a:latin typeface="+mn-ea"/>
              </a:rPr>
              <a:t>해서 판단하는 것을 자연어에 적용</a:t>
            </a:r>
            <a:endParaRPr lang="en-US" altLang="ko-KR" sz="18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E8F37-5E88-4EC4-B430-A1912752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84" y="4227600"/>
            <a:ext cx="4489358" cy="24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 model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10521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n-ea"/>
              </a:rPr>
              <a:t>Attention is all you need </a:t>
            </a:r>
            <a:r>
              <a:rPr lang="ko-KR" altLang="en-US" sz="2000" b="1" dirty="0">
                <a:latin typeface="+mn-ea"/>
              </a:rPr>
              <a:t>논문에서 제안된 모델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n-ea"/>
              </a:rPr>
              <a:t>RNN</a:t>
            </a:r>
            <a:r>
              <a:rPr lang="ko-KR" altLang="en-US" sz="2000" b="1" dirty="0">
                <a:latin typeface="+mn-ea"/>
              </a:rPr>
              <a:t> 관련 모델을 사용하지 않고 </a:t>
            </a:r>
            <a:r>
              <a:rPr lang="en-US" altLang="ko-KR" sz="2000" b="1" dirty="0">
                <a:latin typeface="+mn-ea"/>
              </a:rPr>
              <a:t>Encoder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Decoder</a:t>
            </a:r>
            <a:r>
              <a:rPr lang="ko-KR" altLang="en-US" sz="2000" b="1" dirty="0">
                <a:latin typeface="+mn-ea"/>
              </a:rPr>
              <a:t>만을 사용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논문에서는 인코더와 </a:t>
            </a:r>
            <a:r>
              <a:rPr lang="ko-KR" altLang="en-US" sz="2000" b="1" dirty="0" err="1">
                <a:latin typeface="+mn-ea"/>
              </a:rPr>
              <a:t>디코더의</a:t>
            </a:r>
            <a:r>
              <a:rPr lang="ko-KR" altLang="en-US" sz="2000" b="1" dirty="0">
                <a:latin typeface="+mn-ea"/>
              </a:rPr>
              <a:t> 개수를 각각 </a:t>
            </a:r>
            <a:r>
              <a:rPr lang="en-US" altLang="ko-KR" sz="2000" b="1" dirty="0">
                <a:latin typeface="+mn-ea"/>
              </a:rPr>
              <a:t>6</a:t>
            </a:r>
            <a:r>
              <a:rPr lang="ko-KR" altLang="en-US" sz="2000" b="1" dirty="0">
                <a:latin typeface="+mn-ea"/>
              </a:rPr>
              <a:t>개 사용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n-ea"/>
              </a:rPr>
              <a:t>Self Attention - </a:t>
            </a:r>
            <a:r>
              <a:rPr lang="ko-KR" altLang="en-US" sz="2000" b="1" dirty="0">
                <a:latin typeface="+mn-ea"/>
              </a:rPr>
              <a:t>문장에서 각 단어끼리 얼마나 관계가 있는지를 계산해서 반영하는 방법</a:t>
            </a:r>
            <a:r>
              <a:rPr lang="en-US" altLang="ko-KR" sz="2000" b="1" dirty="0">
                <a:latin typeface="+mn-ea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2E148-A7F5-4265-B06E-44A537CF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0" y="4528188"/>
            <a:ext cx="5312916" cy="1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9664532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 model Based - </a:t>
            </a:r>
            <a:r>
              <a:rPr lang="ko-KR" altLang="en-US" sz="2400" b="1" dirty="0"/>
              <a:t>전이학습</a:t>
            </a:r>
            <a:r>
              <a:rPr lang="en-US" altLang="ko-KR" sz="2400" b="1" dirty="0"/>
              <a:t>(Transfer Learning)</a:t>
            </a:r>
            <a:endParaRPr lang="en-US" altLang="ko-KR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400" b="1" dirty="0"/>
              <a:t>사람은 새롭게 무언가를 학습할 때 기존에 관련 있는 경험을 활용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이전 학습 모델들은 하나의 도메인에만 전용으로 학습된 모델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하나의 학습 모델을 학습시키는 데에는 많은 자원과 시간이 필요함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전이학습은 이전에 학습된 모델을 새로운 모델의 학습에 활용하는 것을 목적으로 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0776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9664532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BERT</a:t>
            </a:r>
            <a:endParaRPr lang="en-US" altLang="ko-KR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/>
              <a:t>BERT</a:t>
            </a:r>
            <a:r>
              <a:rPr lang="ko-KR" altLang="en-US" sz="2400" b="1" dirty="0"/>
              <a:t>는 전이학습을 이용한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사전 훈련 언어모델</a:t>
            </a:r>
            <a:r>
              <a:rPr lang="en-US" altLang="ko-KR" sz="2400" b="1" dirty="0"/>
              <a:t>”</a:t>
            </a:r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Pre-Training </a:t>
            </a:r>
            <a:r>
              <a:rPr lang="ko-KR" altLang="en-US" sz="2400" b="1" dirty="0"/>
              <a:t>과정</a:t>
            </a:r>
            <a:r>
              <a:rPr lang="en-US" altLang="ko-KR" sz="2400" b="1" dirty="0"/>
              <a:t>(Masked language model)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b="1" dirty="0"/>
              <a:t>입력된 문장 중에서 임의의 단어를 </a:t>
            </a:r>
            <a:r>
              <a:rPr lang="en-US" altLang="ko-KR" sz="2000" b="1" dirty="0"/>
              <a:t>&lt;Mask&gt;</a:t>
            </a:r>
            <a:r>
              <a:rPr lang="ko-KR" altLang="en-US" sz="2000" b="1" dirty="0"/>
              <a:t>로 가림</a:t>
            </a:r>
            <a:endParaRPr lang="en-US" altLang="ko-KR" sz="2000" b="1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 b="1" dirty="0"/>
              <a:t>&lt;Mask&gt;</a:t>
            </a:r>
            <a:r>
              <a:rPr lang="ko-KR" altLang="en-US" sz="2000" b="1" dirty="0"/>
              <a:t>에 알맞은 단어를 </a:t>
            </a:r>
            <a:r>
              <a:rPr lang="en-US" altLang="ko-KR" sz="2000" b="1" dirty="0"/>
              <a:t>Guessing </a:t>
            </a:r>
            <a:r>
              <a:rPr lang="ko-KR" altLang="en-US" sz="2000" b="1" dirty="0"/>
              <a:t>하여 학습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Pre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training</a:t>
            </a:r>
            <a:r>
              <a:rPr lang="ko-KR" altLang="en-US" sz="2400" b="1" dirty="0"/>
              <a:t>한 모델을 바탕으로 전이학습을 이용해 본 모델 학습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현재 가장 성능이 좋은 언어 모델의 기반이 되고 있음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이외에 </a:t>
            </a:r>
            <a:r>
              <a:rPr lang="en-US" altLang="ko-KR" sz="2400" b="1" dirty="0"/>
              <a:t>ALBERTA, ELECTRA </a:t>
            </a:r>
            <a:r>
              <a:rPr lang="ko-KR" altLang="en-US" sz="2400" b="1" dirty="0"/>
              <a:t>등 다양한 모델이 존재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59517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기타</a:t>
            </a:r>
            <a:endParaRPr lang="en-US" altLang="ko-KR" sz="2400" b="1" kern="0" dirty="0">
              <a:latin typeface="+mn-ea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102C0F9-3595-4C42-9324-0E4826FAEBE9}"/>
              </a:ext>
            </a:extLst>
          </p:cNvPr>
          <p:cNvSpPr txBox="1">
            <a:spLocks/>
          </p:cNvSpPr>
          <p:nvPr/>
        </p:nvSpPr>
        <p:spPr>
          <a:xfrm>
            <a:off x="999929" y="1982066"/>
            <a:ext cx="9748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b="1" dirty="0"/>
              <a:t>GAN</a:t>
            </a:r>
            <a:r>
              <a:rPr lang="ko-KR" altLang="en-US" sz="2400" b="1" dirty="0"/>
              <a:t> 과 같은 생성모델은 자연어 처리에 좋은 성능을 보이지 않음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원인 </a:t>
            </a:r>
            <a:r>
              <a:rPr lang="en-US" altLang="ko-KR" sz="2400" b="1" dirty="0"/>
              <a:t>: Discrete</a:t>
            </a:r>
            <a:r>
              <a:rPr lang="ko-KR" altLang="en-US" sz="2400" b="1" dirty="0"/>
              <a:t>한 자연어 데이터로 인하여 미분이 불가능하다는 점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하지만 </a:t>
            </a:r>
            <a:r>
              <a:rPr lang="en-US" altLang="ko-KR" sz="2400" b="1" dirty="0"/>
              <a:t>GAN</a:t>
            </a:r>
            <a:r>
              <a:rPr lang="ko-KR" altLang="en-US" sz="2400" b="1" dirty="0"/>
              <a:t>을 활용하려는 시도는 존재함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Reinforcement Learning </a:t>
            </a:r>
            <a:r>
              <a:rPr lang="ko-KR" altLang="en-US" sz="2400" b="1" dirty="0"/>
              <a:t>또한 활용하려는 시도가 존재함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GAN</a:t>
            </a:r>
            <a:r>
              <a:rPr lang="ko-KR" altLang="en-US" sz="2400" b="1" dirty="0"/>
              <a:t>이나 </a:t>
            </a:r>
            <a:r>
              <a:rPr lang="en-US" altLang="ko-KR" sz="2400" b="1" dirty="0"/>
              <a:t>Reinforcement Learning</a:t>
            </a:r>
            <a:r>
              <a:rPr lang="ko-KR" altLang="en-US" sz="2400" b="1" dirty="0"/>
              <a:t>의 기법을 자연어 처리 학습 모델에 보조적인 역할을 하도록 하고 있음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en-US" altLang="ko-KR" sz="2000" b="1" dirty="0" err="1"/>
              <a:t>SeqGAN</a:t>
            </a:r>
            <a:r>
              <a:rPr lang="en-US" altLang="ko-KR" sz="2000" b="1"/>
              <a:t>, ELECTRA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0343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431F74-E3B3-4D79-82CA-1C7D0F5C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E1D00-853B-4BE8-B227-D25EE2D625F5}"/>
              </a:ext>
            </a:extLst>
          </p:cNvPr>
          <p:cNvSpPr txBox="1"/>
          <p:nvPr/>
        </p:nvSpPr>
        <p:spPr>
          <a:xfrm>
            <a:off x="2248677" y="2356450"/>
            <a:ext cx="7007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7967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</a:rPr>
              <a:t>자연어 데이터의</a:t>
            </a:r>
            <a:r>
              <a:rPr lang="ko-KR" altLang="en-US" sz="3600" b="1" kern="0" spc="0" dirty="0">
                <a:effectLst/>
                <a:latin typeface="+mn-ea"/>
              </a:rPr>
              <a:t> 절차</a:t>
            </a:r>
            <a:endParaRPr lang="ko-KR" altLang="en-US" sz="3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STEPS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88C8640-DDD6-4C05-BA89-B91AF086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3600" b="1" dirty="0"/>
              <a:t>STEP 1 : </a:t>
            </a:r>
            <a:r>
              <a:rPr lang="ko-KR" altLang="en-US" sz="3600" b="1" dirty="0"/>
              <a:t>데이터의 구성 및 특징 파악</a:t>
            </a:r>
            <a:endParaRPr lang="en-US" altLang="ko-KR" sz="36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3600" b="1" dirty="0"/>
              <a:t>STEP 2 : </a:t>
            </a:r>
            <a:r>
              <a:rPr lang="ko-KR" altLang="en-US" sz="3600" b="1" dirty="0"/>
              <a:t>데이터 </a:t>
            </a:r>
            <a:r>
              <a:rPr lang="en-US" altLang="ko-KR" sz="3600" b="1" dirty="0"/>
              <a:t>Preprocessing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3600" b="1" dirty="0"/>
              <a:t>STEP 3 : </a:t>
            </a:r>
            <a:r>
              <a:rPr lang="ko-KR" altLang="en-US" sz="3600" b="1" dirty="0"/>
              <a:t>모델 구성 및 학습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3607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</a:rPr>
              <a:t>자연어 데이터의</a:t>
            </a:r>
            <a:r>
              <a:rPr lang="ko-KR" altLang="en-US" sz="3600" b="1" kern="0" spc="0" dirty="0">
                <a:effectLst/>
                <a:latin typeface="+mn-ea"/>
              </a:rPr>
              <a:t> 특징 및 문제점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b="1" dirty="0"/>
              <a:t>Discrete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사과라는 단어를 </a:t>
            </a:r>
            <a:r>
              <a:rPr lang="en-US" altLang="ko-KR" sz="2000" b="1" dirty="0"/>
              <a:t>0, </a:t>
            </a:r>
            <a:r>
              <a:rPr lang="ko-KR" altLang="en-US" sz="2000" b="1" dirty="0"/>
              <a:t>포도라는 단어를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이라 할 때</a:t>
            </a:r>
            <a:r>
              <a:rPr lang="en-US" altLang="ko-KR" sz="2000" b="1" dirty="0"/>
              <a:t>, 0.5</a:t>
            </a:r>
            <a:r>
              <a:rPr lang="ko-KR" altLang="en-US" sz="2000" b="1" dirty="0"/>
              <a:t>의 값을 표현할 수 없음</a:t>
            </a:r>
            <a:r>
              <a:rPr lang="en-US" altLang="ko-KR" sz="2000" b="1" dirty="0"/>
              <a:t>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b="1" dirty="0"/>
              <a:t>Time Series Data (</a:t>
            </a:r>
            <a:r>
              <a:rPr lang="ko-KR" altLang="en-US" sz="2400" b="1" dirty="0"/>
              <a:t>의미 제외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귀여운 고양이가 있다 ≠ 고양이가 귀여운 있다</a:t>
            </a:r>
            <a:endParaRPr lang="en-US" altLang="ko-KR" sz="2000" b="1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b="1" dirty="0"/>
              <a:t>너무나 많은 언어로 인한 각 언어의 고유한 특징들</a:t>
            </a:r>
            <a:endParaRPr lang="en-US" altLang="ko-KR" sz="24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문자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한글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알파벳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키릴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언어별 문법 등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자연어 데이터의 특징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n-ea"/>
              </a:rPr>
              <a:t>자연어 데이터의</a:t>
            </a:r>
            <a:r>
              <a:rPr lang="ko-KR" altLang="en-US" sz="3600" b="1" kern="0" spc="0" dirty="0">
                <a:effectLst/>
                <a:latin typeface="+mn-ea"/>
              </a:rPr>
              <a:t> 특징 및 문제점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b="1" dirty="0"/>
              <a:t>Discrete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이산적이라는 것은 미분이 불가능한 </a:t>
            </a:r>
            <a:r>
              <a:rPr lang="en-US" altLang="ko-KR" sz="2000" b="1" dirty="0"/>
              <a:t>Point</a:t>
            </a:r>
            <a:r>
              <a:rPr lang="ko-KR" altLang="en-US" sz="2000" b="1" dirty="0"/>
              <a:t>가 존재함을 의미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이로 인하여 </a:t>
            </a:r>
            <a:r>
              <a:rPr lang="en-US" altLang="ko-KR" sz="2000" b="1" dirty="0"/>
              <a:t>Gradient Descent</a:t>
            </a:r>
            <a:r>
              <a:rPr lang="ko-KR" altLang="en-US" sz="2000" b="1" dirty="0"/>
              <a:t>와 같은 미분이 사용되는 방법 사용 불가</a:t>
            </a:r>
            <a:endParaRPr lang="en-US" altLang="ko-KR" sz="2000" b="1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b="1" dirty="0"/>
              <a:t>Time Series Data (</a:t>
            </a:r>
            <a:r>
              <a:rPr lang="ko-KR" altLang="en-US" sz="2400" b="1" dirty="0"/>
              <a:t>의미 제외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시간이라는 새로운 차원을 고려해야함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직전 결과가 다음 결과 판정에 영향을 줌</a:t>
            </a:r>
            <a:endParaRPr lang="en-US" altLang="ko-KR" sz="2000" b="1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b="1" dirty="0"/>
              <a:t>문자만으로는 표현할 수 없는 의미 존재</a:t>
            </a:r>
            <a:endParaRPr lang="en-US" altLang="ko-KR" sz="24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제스처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억양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등의 비언어적 수단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자연어 데이터의 문제점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53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283617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/>
              <a:t>RAW Text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Preprocessing</a:t>
            </a:r>
            <a:r>
              <a:rPr lang="ko-KR" altLang="en-US" sz="2400" b="1" kern="0" dirty="0">
                <a:latin typeface="+mn-ea"/>
              </a:rPr>
              <a:t>의 중요성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E7E6F-684A-417F-AFE6-CA813463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6508"/>
            <a:ext cx="3990975" cy="2619375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15E585B5-F60E-46FE-81FF-ABE54B17A62A}"/>
              </a:ext>
            </a:extLst>
          </p:cNvPr>
          <p:cNvSpPr txBox="1">
            <a:spLocks/>
          </p:cNvSpPr>
          <p:nvPr/>
        </p:nvSpPr>
        <p:spPr>
          <a:xfrm>
            <a:off x="5864602" y="1940860"/>
            <a:ext cx="34807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ko-KR" altLang="en-US" sz="2400" b="1" dirty="0"/>
              <a:t>실제 필요한 데이터</a:t>
            </a:r>
            <a:endParaRPr lang="en-US" altLang="ko-KR" sz="2400" b="1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17A9-B5E8-4C9C-845E-37B33E58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27" y="2641407"/>
            <a:ext cx="3379626" cy="12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992487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b="1" dirty="0"/>
              <a:t>자연어로 구성된 데이터에서 원하는 내용을 뽑아 내기 위한 것</a:t>
            </a:r>
            <a:endParaRPr lang="en-US" altLang="ko-KR" sz="2400" b="1" dirty="0"/>
          </a:p>
          <a:p>
            <a:pPr>
              <a:lnSpc>
                <a:spcPct val="130000"/>
              </a:lnSpc>
            </a:pPr>
            <a:r>
              <a:rPr lang="en-US" altLang="ko-KR" sz="2400" b="1" dirty="0"/>
              <a:t>Python</a:t>
            </a:r>
            <a:r>
              <a:rPr lang="ko-KR" altLang="en-US" sz="2400" b="1" dirty="0"/>
              <a:t>에서는 </a:t>
            </a:r>
            <a:r>
              <a:rPr lang="en-US" altLang="ko-KR" sz="2400" b="1" dirty="0"/>
              <a:t>re Package</a:t>
            </a:r>
            <a:r>
              <a:rPr lang="ko-KR" altLang="en-US" sz="2400" b="1" dirty="0"/>
              <a:t>로 기본 지원</a:t>
            </a:r>
            <a:endParaRPr lang="en-US" altLang="ko-KR" sz="2400" b="1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/>
              <a:t>예시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휴대전화번호만을 뽑아내는 </a:t>
            </a:r>
            <a:r>
              <a:rPr lang="ko-KR" altLang="en-US" sz="2400" b="1" dirty="0" err="1"/>
              <a:t>정규식</a:t>
            </a:r>
            <a:endParaRPr lang="en-US" altLang="ko-KR" sz="2400" b="1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/>
              <a:t>“01[\-0-9]+”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/>
              <a:t>예시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영문 대소문자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한글만을 뽑아내는 </a:t>
            </a:r>
            <a:r>
              <a:rPr lang="ko-KR" altLang="en-US" sz="2400" b="1" dirty="0" err="1"/>
              <a:t>정규식</a:t>
            </a:r>
            <a:endParaRPr lang="en-US" altLang="ko-KR" sz="2400" b="1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/>
              <a:t>“[a-</a:t>
            </a:r>
            <a:r>
              <a:rPr lang="en-US" altLang="ko-KR" sz="2400" b="1" dirty="0" err="1"/>
              <a:t>zA</a:t>
            </a:r>
            <a:r>
              <a:rPr lang="en-US" altLang="ko-KR" sz="2400" b="1" dirty="0"/>
              <a:t>-Z</a:t>
            </a:r>
            <a:r>
              <a:rPr lang="ko-KR" altLang="en-US" sz="2400" b="1" dirty="0" err="1"/>
              <a:t>ㄱ</a:t>
            </a:r>
            <a:r>
              <a:rPr lang="en-US" altLang="ko-KR" sz="2400" b="1" dirty="0"/>
              <a:t>-</a:t>
            </a:r>
            <a:r>
              <a:rPr lang="ko-KR" altLang="en-US" sz="2400" b="1" dirty="0" err="1"/>
              <a:t>ㅣ가</a:t>
            </a:r>
            <a:r>
              <a:rPr lang="en-US" altLang="ko-KR" sz="2400" b="1" dirty="0"/>
              <a:t>-</a:t>
            </a:r>
            <a:r>
              <a:rPr lang="ko-KR" altLang="en-US" sz="2400" b="1" dirty="0" err="1"/>
              <a:t>힣</a:t>
            </a:r>
            <a:r>
              <a:rPr lang="en-US" altLang="ko-KR" sz="2400" b="1" dirty="0"/>
              <a:t>]+”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/>
              <a:t>([\w]</a:t>
            </a:r>
            <a:r>
              <a:rPr lang="ko-KR" altLang="en-US" sz="2400" b="1" dirty="0"/>
              <a:t>는 본 정규식에 </a:t>
            </a:r>
            <a:r>
              <a:rPr lang="en-US" altLang="ko-KR" sz="2400" b="1" dirty="0"/>
              <a:t>0-9_</a:t>
            </a:r>
            <a:r>
              <a:rPr lang="ko-KR" altLang="en-US" sz="2400" b="1" dirty="0"/>
              <a:t>이 추가됨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682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992487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b="1" dirty="0"/>
              <a:t>영문의 대소문자 구분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모두 소문자로 변형</a:t>
            </a:r>
            <a:endParaRPr lang="en-US" altLang="ko-KR" sz="2400" b="1" dirty="0"/>
          </a:p>
          <a:p>
            <a:pPr lvl="1">
              <a:lnSpc>
                <a:spcPct val="130000"/>
              </a:lnSpc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lower() </a:t>
            </a:r>
            <a:r>
              <a:rPr lang="ko-KR" altLang="en-US" sz="2000" b="1" dirty="0"/>
              <a:t>함수는 기본 제공 함수이며 입력된 영문을 소문자로 변환함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b="1" dirty="0"/>
              <a:t>불필요한 특수문자 제거</a:t>
            </a:r>
            <a:endParaRPr lang="en-US" altLang="ko-KR" sz="2400" b="1" dirty="0"/>
          </a:p>
          <a:p>
            <a:pPr lvl="1">
              <a:lnSpc>
                <a:spcPct val="130000"/>
              </a:lnSpc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\n (</a:t>
            </a:r>
            <a:r>
              <a:rPr lang="ko-KR" altLang="en-US" sz="2000" b="1" dirty="0" err="1"/>
              <a:t>줄내림</a:t>
            </a:r>
            <a:r>
              <a:rPr lang="en-US" altLang="ko-KR" sz="2000" b="1" dirty="0"/>
              <a:t>) , \t(tab </a:t>
            </a:r>
            <a:r>
              <a:rPr lang="ko-KR" altLang="en-US" sz="2000" b="1" dirty="0"/>
              <a:t>문자</a:t>
            </a:r>
            <a:r>
              <a:rPr lang="en-US" altLang="ko-KR" sz="2000" b="1" dirty="0"/>
              <a:t>), …</a:t>
            </a:r>
          </a:p>
          <a:p>
            <a:pPr>
              <a:lnSpc>
                <a:spcPct val="130000"/>
              </a:lnSpc>
            </a:pPr>
            <a:endParaRPr lang="en-US" altLang="ko-KR" sz="24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4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그 외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62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Preprocessing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9924876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b="1" dirty="0"/>
              <a:t>대소문자 구분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Inch, INCH : inch </a:t>
            </a:r>
            <a:r>
              <a:rPr lang="ko-KR" altLang="en-US" sz="2000" b="1" dirty="0"/>
              <a:t>로 통일</a:t>
            </a:r>
            <a:endParaRPr lang="en-US" altLang="ko-KR" sz="20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b="1" dirty="0"/>
              <a:t>정규식을 활용한 무게의 용량 및 단위 구분</a:t>
            </a:r>
            <a:endParaRPr lang="en-US" altLang="ko-KR" sz="24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예시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입력된 무게 </a:t>
            </a:r>
            <a:r>
              <a:rPr lang="en-US" altLang="ko-KR" sz="2000" b="1" dirty="0"/>
              <a:t>: 600g * 12</a:t>
            </a:r>
            <a:r>
              <a:rPr lang="ko-KR" altLang="en-US" sz="2000" b="1" dirty="0"/>
              <a:t>장</a:t>
            </a:r>
            <a:endParaRPr lang="en-US" altLang="ko-KR" sz="20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 err="1"/>
              <a:t>정규식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[.0-9]+ </a:t>
            </a:r>
            <a:r>
              <a:rPr lang="ko-KR" altLang="en-US" sz="2000" b="1" dirty="0"/>
              <a:t> →  </a:t>
            </a:r>
            <a:r>
              <a:rPr lang="en-US" altLang="ko-KR" sz="2000" b="1" dirty="0"/>
              <a:t>[600, 12]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 err="1"/>
              <a:t>정규식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[a-</a:t>
            </a:r>
            <a:r>
              <a:rPr lang="en-US" altLang="ko-KR" sz="2000" b="1" dirty="0" err="1"/>
              <a:t>zA</a:t>
            </a:r>
            <a:r>
              <a:rPr lang="en-US" altLang="ko-KR" sz="2000" b="1" dirty="0"/>
              <a:t>-Z</a:t>
            </a:r>
            <a:r>
              <a:rPr lang="ko-KR" altLang="en-US" sz="2000" b="1" dirty="0" err="1"/>
              <a:t>ㄱ</a:t>
            </a:r>
            <a:r>
              <a:rPr lang="en-US" altLang="ko-KR" sz="2000" b="1" dirty="0"/>
              <a:t>-</a:t>
            </a:r>
            <a:r>
              <a:rPr lang="ko-KR" altLang="en-US" sz="2000" b="1" dirty="0" err="1"/>
              <a:t>ㅣ가</a:t>
            </a:r>
            <a:r>
              <a:rPr lang="en-US" altLang="ko-KR" sz="2000" b="1" dirty="0"/>
              <a:t>-</a:t>
            </a:r>
            <a:r>
              <a:rPr lang="ko-KR" altLang="en-US" sz="2000" b="1" dirty="0" err="1"/>
              <a:t>힣</a:t>
            </a:r>
            <a:r>
              <a:rPr lang="en-US" altLang="ko-KR" sz="2000" b="1" dirty="0"/>
              <a:t>]+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[g, 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]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sz="2000" b="1" dirty="0"/>
              <a:t>이후 최종 추출 결과 </a:t>
            </a:r>
            <a:r>
              <a:rPr lang="en-US" altLang="ko-KR" sz="2000" b="1" dirty="0"/>
              <a:t>: (600, g, </a:t>
            </a:r>
            <a:r>
              <a:rPr lang="ko-KR" altLang="en-US" sz="2000" b="1" dirty="0"/>
              <a:t>문장에서의 위치</a:t>
            </a:r>
            <a:r>
              <a:rPr lang="en-US" altLang="ko-KR" sz="2000" b="1" dirty="0"/>
              <a:t>), (None, *, </a:t>
            </a:r>
            <a:r>
              <a:rPr lang="ko-KR" altLang="en-US" sz="2000" b="1" dirty="0"/>
              <a:t>위치</a:t>
            </a:r>
            <a:r>
              <a:rPr lang="en-US" altLang="ko-KR" sz="2000" b="1" dirty="0"/>
              <a:t>), (12, * , </a:t>
            </a:r>
            <a:r>
              <a:rPr lang="ko-KR" altLang="en-US" sz="2000" b="1" dirty="0"/>
              <a:t>위치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b="1" dirty="0"/>
              <a:t>동의어를  </a:t>
            </a:r>
            <a:r>
              <a:rPr lang="en-US" altLang="ko-KR" sz="2400" b="1" dirty="0"/>
              <a:t>Synonyms </a:t>
            </a:r>
            <a:r>
              <a:rPr lang="ko-KR" altLang="en-US" sz="2400" b="1" dirty="0"/>
              <a:t>사전을 통하여 모두 하나로 통일</a:t>
            </a:r>
            <a:endParaRPr lang="en-US" altLang="ko-KR" sz="24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8276130" cy="91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D3</a:t>
            </a:r>
            <a:r>
              <a:rPr lang="ko-KR" altLang="en-US" sz="2400" b="1" kern="0" dirty="0">
                <a:latin typeface="+mn-ea"/>
              </a:rPr>
              <a:t>에서의 경우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8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1359</Words>
  <Application>Microsoft Office PowerPoint</Application>
  <PresentationFormat>와이드스크린</PresentationFormat>
  <Paragraphs>202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함초롬바탕</vt:lpstr>
      <vt:lpstr>Arial</vt:lpstr>
      <vt:lpstr>Wingdings</vt:lpstr>
      <vt:lpstr>Office 테마</vt:lpstr>
      <vt:lpstr> 자연어 처리(Natural Language Processing)  adventure2165 @ github</vt:lpstr>
      <vt:lpstr>목차</vt:lpstr>
      <vt:lpstr>자연어 데이터의 절차</vt:lpstr>
      <vt:lpstr>자연어 데이터의 특징 및 문제점</vt:lpstr>
      <vt:lpstr>자연어 데이터의 특징 및 문제점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동원홈푸드 식자재 견적서 작성 시간 단축을 위한  식자재 매칭 알고리즘</dc:title>
  <dc:creator>KimWooseong</dc:creator>
  <cp:lastModifiedBy>KimWooseong</cp:lastModifiedBy>
  <cp:revision>181</cp:revision>
  <dcterms:created xsi:type="dcterms:W3CDTF">2021-01-11T01:16:54Z</dcterms:created>
  <dcterms:modified xsi:type="dcterms:W3CDTF">2021-07-26T04:24:12Z</dcterms:modified>
</cp:coreProperties>
</file>