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1"/>
  </p:notesMasterIdLst>
  <p:sldIdLst>
    <p:sldId id="256" r:id="rId2"/>
    <p:sldId id="264" r:id="rId3"/>
    <p:sldId id="270" r:id="rId4"/>
    <p:sldId id="328" r:id="rId5"/>
    <p:sldId id="301" r:id="rId6"/>
    <p:sldId id="303" r:id="rId7"/>
    <p:sldId id="302" r:id="rId8"/>
    <p:sldId id="310" r:id="rId9"/>
    <p:sldId id="311" r:id="rId10"/>
    <p:sldId id="312" r:id="rId11"/>
    <p:sldId id="313" r:id="rId12"/>
    <p:sldId id="309" r:id="rId13"/>
    <p:sldId id="314" r:id="rId14"/>
    <p:sldId id="315" r:id="rId15"/>
    <p:sldId id="316" r:id="rId16"/>
    <p:sldId id="304" r:id="rId17"/>
    <p:sldId id="308" r:id="rId18"/>
    <p:sldId id="318" r:id="rId19"/>
    <p:sldId id="319" r:id="rId20"/>
    <p:sldId id="320" r:id="rId21"/>
    <p:sldId id="317" r:id="rId22"/>
    <p:sldId id="321" r:id="rId23"/>
    <p:sldId id="322" r:id="rId24"/>
    <p:sldId id="327" r:id="rId25"/>
    <p:sldId id="307" r:id="rId26"/>
    <p:sldId id="323" r:id="rId27"/>
    <p:sldId id="324" r:id="rId28"/>
    <p:sldId id="325" r:id="rId29"/>
    <p:sldId id="29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689E9-CCA9-4C5D-99C3-B04990CF003D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0F3E0-CD77-439D-A3A9-4B72F512D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3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https://blog.andrewcantino.com/blog/2021/04/21/prompt-engineering-tips-and-tricks/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0F3E0-CD77-439D-A3A9-4B72F512D5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45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https://bkshin.tistory.com/entry/NLP-14-%EC%96%B4%ED%85%90%EC%85%98Attention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0F3E0-CD77-439D-A3A9-4B72F512D5C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8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https://wikidocs.net/31379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0F3E0-CD77-439D-A3A9-4B72F512D5C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25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https://wikidocs.net/31379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0F3E0-CD77-439D-A3A9-4B72F512D5C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928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https://github.com/huggingface/notebooks/blob/master/examples/question_answering.ipynb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0F3E0-CD77-439D-A3A9-4B72F512D5C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33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https://github.com/huggingface/notebooks/blob/master/examples/question_answering.ipynb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0F3E0-CD77-439D-A3A9-4B72F512D5C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47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0F3E0-CD77-439D-A3A9-4B72F512D5C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6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F9283-99AF-4FBC-9CD8-E06485154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F45041-3F59-423B-8F98-0CCD6E6F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F36CB-F7B9-4D32-AFEB-BC85DBD3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EB037-DBE2-4122-A1B2-95B7C3FD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34E88-7D4A-434A-8C54-6815A898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BC654-5AE0-4AE4-B5A9-B89D8D60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60AF03-EF38-49BC-A8BD-1F1258CB4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F7215-61E0-496A-A543-D4FF55D2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6813E-8CF1-43E6-A518-C89A2C79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1CF79-B63C-424D-9CE6-0B6BB5D9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8E33A3-FC4B-4418-BB9B-5C10F044D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991B52-4F0B-458F-BEA2-8DA440EDF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984D6-B4F7-4866-A753-082C690E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94A87-6176-40C0-9E74-5163DD99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42072-F824-4AF3-B0D8-1DD3201A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6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DB618-A631-413D-AE5D-ECEA12E6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8731A-80E3-4C26-8377-6B3DB5F6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18FAE-6981-4B58-AAAF-D8107329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E1758-A40D-4C09-823D-BEFAF53F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604C9-A197-47E6-8633-B9E446DA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1B147-3B7F-42CB-9D1E-A97B8EF4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CD2006-0486-410F-B465-1AB5FDD32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94CCD-1EDE-4B83-BEEC-B362C850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AE53A-D84D-4548-B71D-262132BD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5DBE3-6A6A-400B-B1C2-4A167F18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E11DF-B3DE-452F-BC24-BAB7D17E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9CD2C-E408-4EBE-A84B-924ACDA6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BBB58-0B06-4DB6-AC87-310383BA1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35D4C-F43E-4192-9A54-75502AB4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6E06F-010E-4B30-B6B1-98AE26B6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ED7A3D-68FA-48A7-929B-D62564C9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E3A45-BF26-4DD3-98E1-548282D7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465B81-8371-4BBA-B5D3-39A32C103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E330C-83D8-4492-8A31-E0A5D7D54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1687E5-0805-4B0C-8157-ADCB1C11A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8BFE81-DC0F-4319-8461-226AA87FD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D5AF71-03C0-49D6-AAD2-EDB437E9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8B4CF-6B3F-479D-8D41-3CB06CD1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7B7B19-863C-4CDB-B739-7341F4C6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3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F64E6-4E4C-4648-BA0D-0693E625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7F92D8-3EC6-4472-9100-38D7AF2C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CA4252-3E24-4C16-B295-056C2631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37B6B1-5A25-4DBE-B5BF-5ED9FD7D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2C2343-8B4D-44E2-972E-FA4CC269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8B2A1D-A9EF-41C3-AA7A-A038C13E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6A5508-047D-4667-BD86-8BB0CD41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0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5D6E9-176D-49F5-B4CB-6D08CA9E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36ABB-4337-4A6F-8415-93A1EB38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22340E-0674-4DC6-939B-73DF556B7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A39AF-E72A-47AA-BD6B-4BD1A2A3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5D241-5FDA-41B3-8C4A-73609E0B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C31DD7-A7A3-4FC5-BAF4-D23B8484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C2104-6CF0-429A-A717-1598883D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308885-34F6-40F3-9216-DBF49BDA2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37C3A6-4152-4DA9-8C67-E41034550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C6FC9-D9E4-4BE9-9558-F8D106B3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C120A-8C3C-4C19-AFF4-ADE3D8BF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8F341-486A-468F-9F4F-F1744234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8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56A153-9E92-439D-9BF2-72AEF20B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B2FB7-8818-4988-B7F9-0F7CFF7C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5CF59-001D-4CAD-8860-6EA55F7FF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DD374-35FC-4EED-87B5-56E19A2F0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37273-0F15-4EBA-AF90-A9B520BD2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">
            <a:extLst>
              <a:ext uri="{FF2B5EF4-FFF2-40B4-BE49-F238E27FC236}">
                <a16:creationId xmlns:a16="http://schemas.microsoft.com/office/drawing/2014/main" id="{DE6E5C08-4D9B-472A-BFE1-990BE81F9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2" r="22451" b="-2"/>
          <a:stretch/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AD77C7-8064-4FEA-BFB7-A65FBEEEF198}"/>
              </a:ext>
            </a:extLst>
          </p:cNvPr>
          <p:cNvSpPr txBox="1"/>
          <p:nvPr/>
        </p:nvSpPr>
        <p:spPr>
          <a:xfrm>
            <a:off x="7862341" y="4717778"/>
            <a:ext cx="3312734" cy="1141851"/>
          </a:xfrm>
          <a:prstGeom prst="rect">
            <a:avLst/>
          </a:prstGeom>
          <a:noFill/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endParaRPr lang="ko-KR" altLang="en-US" sz="2000" dirty="0">
              <a:solidFill>
                <a:srgbClr val="08080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D9A709-D688-4413-9C9D-47868ADBF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5001" y="1924433"/>
            <a:ext cx="5782716" cy="2150719"/>
          </a:xfrm>
          <a:noFill/>
        </p:spPr>
        <p:txBody>
          <a:bodyPr anchor="ctr">
            <a:norm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Prompt Based Learning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작성중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미완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adventure2165 @ </a:t>
            </a:r>
            <a:r>
              <a:rPr lang="en-US" altLang="ko-KR" sz="18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71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Seq2Seq to Attention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59"/>
            <a:ext cx="11074168" cy="503699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/>
              <a:t>Solution 2 : Hidden State Vector</a:t>
            </a:r>
            <a:r>
              <a:rPr lang="ko-KR" altLang="en-US" sz="2000" b="1" dirty="0"/>
              <a:t>의 가중치 합 계산 </a:t>
            </a:r>
            <a:r>
              <a:rPr lang="en-US" altLang="ko-KR" sz="2000" b="1" dirty="0"/>
              <a:t>=&gt; Context Vector </a:t>
            </a:r>
            <a:r>
              <a:rPr lang="ko-KR" altLang="en-US" sz="2000" b="1" dirty="0"/>
              <a:t>생성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/>
              <a:t>Notice : Seq2Seq</a:t>
            </a:r>
            <a:r>
              <a:rPr lang="ko-KR" altLang="en-US" sz="2000" b="1" dirty="0"/>
              <a:t>에서의 </a:t>
            </a:r>
            <a:r>
              <a:rPr lang="en-US" altLang="ko-KR" sz="2000" b="1" dirty="0"/>
              <a:t>Context Vector</a:t>
            </a:r>
            <a:r>
              <a:rPr lang="ko-KR" altLang="en-US" sz="2000" b="1" dirty="0"/>
              <a:t>와 이름은 동일하지만 다름</a:t>
            </a:r>
            <a:endParaRPr lang="en-US" altLang="ko-KR" sz="2000" b="1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Seq2Seq</a:t>
            </a:r>
            <a:r>
              <a:rPr lang="ko-KR" altLang="en-US" sz="1600" b="1" dirty="0"/>
              <a:t>에서의 </a:t>
            </a:r>
            <a:r>
              <a:rPr lang="en-US" altLang="ko-KR" sz="1600" b="1" dirty="0"/>
              <a:t>Context Vector : </a:t>
            </a:r>
            <a:r>
              <a:rPr lang="ko-KR" altLang="en-US" sz="1600" b="1" dirty="0"/>
              <a:t>단순 </a:t>
            </a:r>
            <a:r>
              <a:rPr lang="en-US" altLang="ko-KR" sz="1600" b="1" dirty="0"/>
              <a:t>Hidden State Vector</a:t>
            </a:r>
            <a:r>
              <a:rPr lang="ko-KR" altLang="en-US" sz="1600" b="1" dirty="0"/>
              <a:t>의 마지막 부분</a:t>
            </a:r>
            <a:endParaRPr lang="en-US" altLang="ko-KR" sz="1600" b="1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Attention : </a:t>
            </a:r>
            <a:r>
              <a:rPr lang="ko-KR" altLang="en-US" sz="1600" b="1" dirty="0"/>
              <a:t>가중치 계산까지 마무리된 </a:t>
            </a:r>
            <a:r>
              <a:rPr lang="en-US" altLang="ko-KR" sz="1600" b="1" dirty="0"/>
              <a:t>Vector(</a:t>
            </a:r>
            <a:r>
              <a:rPr lang="ko-KR" altLang="en-US" sz="1600" b="1" dirty="0"/>
              <a:t>인코더의 문맥을 포함하고 있는</a:t>
            </a:r>
            <a:r>
              <a:rPr lang="en-US" altLang="ko-KR" sz="1600" b="1"/>
              <a:t>)</a:t>
            </a:r>
            <a:endParaRPr lang="en-US" altLang="ko-KR" sz="1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Attention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AD49AB-C2BB-4E97-9844-3170AFF07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520" y="2703802"/>
            <a:ext cx="6880370" cy="255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1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Seq2Seq to Attention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1074168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/>
              <a:t>가중치 </a:t>
            </a:r>
            <a:r>
              <a:rPr lang="en-US" altLang="ko-KR" sz="2000" b="1" dirty="0"/>
              <a:t>a</a:t>
            </a:r>
            <a:r>
              <a:rPr lang="ko-KR" altLang="en-US" sz="2000" b="1" dirty="0"/>
              <a:t>의 계산 </a:t>
            </a:r>
            <a:r>
              <a:rPr lang="en-US" altLang="ko-KR" sz="2000" b="1" dirty="0"/>
              <a:t>: </a:t>
            </a:r>
            <a:endParaRPr lang="en-US" altLang="ko-KR" sz="1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Attention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1774E2-4909-4A39-BBEF-BE81DDCDA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32" y="2656693"/>
            <a:ext cx="3196905" cy="25320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2DC05E-4E5D-4B00-826C-68CD2C3A0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392" y="2656693"/>
            <a:ext cx="3649216" cy="25583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23F07E-A740-4713-A9BF-414619F166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9043" y="2245135"/>
            <a:ext cx="2984758" cy="288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9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Transformer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/>
              <a:t>Attention is all you need </a:t>
            </a:r>
            <a:r>
              <a:rPr lang="ko-KR" altLang="en-US" sz="2000" b="1" dirty="0"/>
              <a:t>논문에서 제안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RNN</a:t>
            </a:r>
            <a:r>
              <a:rPr lang="ko-KR" altLang="en-US" sz="2000" b="1" dirty="0"/>
              <a:t>없이 </a:t>
            </a:r>
            <a:r>
              <a:rPr lang="en-US" altLang="ko-KR" sz="2000" b="1" dirty="0"/>
              <a:t>Encoder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Decoder</a:t>
            </a:r>
            <a:r>
              <a:rPr lang="ko-KR" altLang="en-US" sz="2000" b="1" dirty="0"/>
              <a:t>으로만 구성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Seq2seq</a:t>
            </a:r>
            <a:r>
              <a:rPr lang="ko-KR" altLang="en-US" sz="2000" b="1" dirty="0"/>
              <a:t>와 달리 </a:t>
            </a:r>
            <a:r>
              <a:rPr lang="en-US" altLang="ko-KR" sz="2000" b="1" dirty="0"/>
              <a:t>N</a:t>
            </a:r>
            <a:r>
              <a:rPr lang="ko-KR" altLang="en-US" sz="2000" b="1" dirty="0"/>
              <a:t>개의 인코더와 </a:t>
            </a:r>
            <a:r>
              <a:rPr lang="ko-KR" altLang="en-US" sz="2000" b="1" dirty="0" err="1"/>
              <a:t>디코더로</a:t>
            </a:r>
            <a:r>
              <a:rPr lang="ko-KR" altLang="en-US" sz="2000" b="1" dirty="0"/>
              <a:t> 구성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Transformer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0D4D55-B0F5-42C4-98F0-C8264E2AC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00" y="3728473"/>
            <a:ext cx="2113673" cy="250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1F278C-4C23-421F-BFA2-6A75BFA99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625" y="3850341"/>
            <a:ext cx="56292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05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Transformer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/>
              <a:t>기존의 </a:t>
            </a:r>
            <a:r>
              <a:rPr lang="en-US" altLang="ko-KR" sz="2000" b="1" dirty="0"/>
              <a:t>Seq2seq</a:t>
            </a:r>
            <a:r>
              <a:rPr lang="ko-KR" altLang="en-US" sz="2000" b="1" dirty="0"/>
              <a:t>와 달리 단어 입력을 순차적으로 받지 않음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단어 위치는 </a:t>
            </a:r>
            <a:r>
              <a:rPr lang="en-US" altLang="ko-KR" sz="2000" b="1" dirty="0"/>
              <a:t>Positional Encoding </a:t>
            </a:r>
            <a:r>
              <a:rPr lang="ko-KR" altLang="en-US" sz="2000" b="1" dirty="0"/>
              <a:t>정보를 추가하여 해결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Embedding vector</a:t>
            </a:r>
            <a:r>
              <a:rPr lang="ko-KR" altLang="en-US" sz="2000" b="1" dirty="0"/>
              <a:t>에 </a:t>
            </a:r>
            <a:r>
              <a:rPr lang="en-US" altLang="ko-KR" sz="2000" b="1" dirty="0"/>
              <a:t>positional encoding </a:t>
            </a:r>
            <a:r>
              <a:rPr lang="ko-KR" altLang="en-US" sz="2000" b="1" dirty="0"/>
              <a:t>값을 더하여 해결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kern="0" dirty="0">
                <a:latin typeface="+mn-ea"/>
              </a:rPr>
              <a:t>특징</a:t>
            </a:r>
            <a:endParaRPr lang="en-US" altLang="ko-KR" sz="2400" b="1" kern="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8A1393-823C-45F2-9CE7-3BA5CEC2E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53" y="3599257"/>
            <a:ext cx="5876925" cy="2333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95787E-7834-44EE-8265-55BEEE290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678" y="3682641"/>
            <a:ext cx="5038725" cy="1152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DCF750-AA2C-4364-A54C-CB88E7DE5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232" y="4956605"/>
            <a:ext cx="2628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7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Transformer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/>
              <a:t>Attention </a:t>
            </a:r>
            <a:r>
              <a:rPr lang="ko-KR" altLang="en-US" sz="2000" b="1" dirty="0"/>
              <a:t>기법을 적극 사용 </a:t>
            </a:r>
            <a:r>
              <a:rPr lang="en-US" altLang="ko-KR" sz="2000" b="1" dirty="0"/>
              <a:t>- 3</a:t>
            </a:r>
            <a:r>
              <a:rPr lang="ko-KR" altLang="en-US" sz="2000" b="1" dirty="0"/>
              <a:t>가지 </a:t>
            </a:r>
            <a:r>
              <a:rPr lang="en-US" altLang="ko-KR" sz="2000" b="1" dirty="0"/>
              <a:t>Attention </a:t>
            </a:r>
            <a:r>
              <a:rPr lang="ko-KR" altLang="en-US" sz="2000" b="1" dirty="0"/>
              <a:t>을 사용함</a:t>
            </a:r>
            <a:endParaRPr lang="en-US" altLang="ko-KR" sz="2000" b="1" dirty="0"/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1600" b="1" dirty="0"/>
              <a:t>Self attention – Encoder</a:t>
            </a:r>
            <a:r>
              <a:rPr lang="ko-KR" altLang="en-US" sz="1600" b="1" dirty="0"/>
              <a:t>에서 실행</a:t>
            </a:r>
            <a:endParaRPr lang="en-US" altLang="ko-KR" sz="1600" b="1" dirty="0"/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1600" b="1" dirty="0"/>
              <a:t>Masked Decoder Self attention – </a:t>
            </a:r>
            <a:r>
              <a:rPr lang="ko-KR" altLang="en-US" sz="1600" b="1" dirty="0" err="1"/>
              <a:t>디코더에서</a:t>
            </a:r>
            <a:r>
              <a:rPr lang="ko-KR" altLang="en-US" sz="1600" b="1" dirty="0"/>
              <a:t> 실행</a:t>
            </a:r>
            <a:endParaRPr lang="en-US" altLang="ko-KR" sz="1600" b="1" dirty="0"/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1600" b="1" dirty="0"/>
              <a:t>Encoder-decoder attention – </a:t>
            </a:r>
            <a:r>
              <a:rPr lang="ko-KR" altLang="en-US" sz="1600" b="1" dirty="0" err="1"/>
              <a:t>디코더에서</a:t>
            </a:r>
            <a:r>
              <a:rPr lang="ko-KR" altLang="en-US" sz="1600" b="1" dirty="0"/>
              <a:t> 실행</a:t>
            </a:r>
            <a:endParaRPr lang="en-US" altLang="ko-KR" sz="16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Self Attention : Attention </a:t>
            </a:r>
            <a:r>
              <a:rPr lang="ko-KR" altLang="en-US" sz="2000" b="1" dirty="0"/>
              <a:t>과정을 자기 자신에게 수행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Attention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75C541-5DD7-4BF3-9E2A-7E923AA82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86" y="4108587"/>
            <a:ext cx="23336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5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Transformer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1173288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/>
              <a:t>Transformer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Seq2seq</a:t>
            </a:r>
            <a:r>
              <a:rPr lang="ko-KR" altLang="en-US" sz="2000" b="1" dirty="0"/>
              <a:t>와 달리 입력을 순차적으로 받지 않음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이로 인하여</a:t>
            </a:r>
            <a:r>
              <a:rPr lang="en-US" altLang="ko-KR" sz="2000" b="1" dirty="0"/>
              <a:t>, Seq2seq</a:t>
            </a:r>
            <a:r>
              <a:rPr lang="ko-KR" altLang="en-US" sz="2000" b="1" dirty="0"/>
              <a:t>의 입력과 달리 후순위 단어까지 예측에 사용 가능</a:t>
            </a:r>
            <a:endParaRPr lang="en-US" altLang="ko-KR" sz="2000" b="1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ko-KR" sz="1600" b="1" dirty="0"/>
              <a:t>Ex) Seq2Seq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Decoder</a:t>
            </a:r>
            <a:r>
              <a:rPr lang="ko-KR" altLang="en-US" sz="1600" b="1" dirty="0"/>
              <a:t>의 입력 </a:t>
            </a:r>
            <a:r>
              <a:rPr lang="en-US" altLang="ko-KR" sz="1600" b="1" dirty="0"/>
              <a:t>: &lt;</a:t>
            </a:r>
            <a:r>
              <a:rPr lang="ko-KR" altLang="en-US" sz="1600" b="1" dirty="0"/>
              <a:t>시작</a:t>
            </a:r>
            <a:r>
              <a:rPr lang="en-US" altLang="ko-KR" sz="1600" b="1" dirty="0"/>
              <a:t>&gt; Hi (</a:t>
            </a:r>
            <a:r>
              <a:rPr lang="ko-KR" altLang="en-US" sz="1600" b="1" dirty="0"/>
              <a:t>이후 단어는 모름</a:t>
            </a:r>
            <a:r>
              <a:rPr lang="en-US" altLang="ko-KR" sz="1600" b="1" dirty="0"/>
              <a:t> -&gt; Attention</a:t>
            </a:r>
            <a:r>
              <a:rPr lang="ko-KR" altLang="en-US" sz="1600" b="1" dirty="0"/>
              <a:t> 계산에 사용 불가</a:t>
            </a:r>
            <a:r>
              <a:rPr lang="en-US" altLang="ko-KR" sz="1600" b="1" dirty="0"/>
              <a:t>)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ko-KR" sz="1600" b="1" dirty="0"/>
              <a:t>     Transformer</a:t>
            </a:r>
            <a:r>
              <a:rPr lang="ko-KR" altLang="en-US" sz="1600" b="1" dirty="0"/>
              <a:t>의 </a:t>
            </a:r>
            <a:r>
              <a:rPr lang="en-US" altLang="ko-KR" sz="1600" b="1" dirty="0" err="1"/>
              <a:t>Deocder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입력 </a:t>
            </a:r>
            <a:r>
              <a:rPr lang="en-US" altLang="ko-KR" sz="1600" b="1" dirty="0"/>
              <a:t>: &lt;</a:t>
            </a:r>
            <a:r>
              <a:rPr lang="ko-KR" altLang="en-US" sz="1600" b="1" dirty="0"/>
              <a:t>시작</a:t>
            </a:r>
            <a:r>
              <a:rPr lang="en-US" altLang="ko-KR" sz="1600" b="1" dirty="0"/>
              <a:t>&gt; Hi Nice to Meet you (Hi </a:t>
            </a:r>
            <a:r>
              <a:rPr lang="ko-KR" altLang="en-US" sz="1600" b="1" dirty="0"/>
              <a:t>이후의 단어를 </a:t>
            </a:r>
            <a:r>
              <a:rPr lang="en-US" altLang="ko-KR" sz="1600" b="1" dirty="0"/>
              <a:t>Attention </a:t>
            </a:r>
            <a:r>
              <a:rPr lang="ko-KR" altLang="en-US" sz="1600" b="1" dirty="0"/>
              <a:t>계산에 사용 가능</a:t>
            </a:r>
            <a:endParaRPr lang="en-US" altLang="ko-KR" sz="1600" b="1" dirty="0"/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이러한 문제를 막기 위한 조치로 현재 시점의 단어 뒤의 부분을 </a:t>
            </a:r>
            <a:r>
              <a:rPr lang="en-US" altLang="ko-KR" sz="2000" b="1" dirty="0"/>
              <a:t>Mask</a:t>
            </a:r>
            <a:r>
              <a:rPr lang="ko-KR" altLang="en-US" sz="2000" b="1" dirty="0"/>
              <a:t>로 가린 후 진행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Masked Decoder Self attention</a:t>
            </a:r>
            <a:endParaRPr lang="en-US" altLang="ko-KR" sz="2400" b="1" kern="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581F30-9D66-435C-A272-BDC7BE7CE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052" y="4648431"/>
            <a:ext cx="4781550" cy="1343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0CBDEE-D3D4-469C-9E8E-5AAAAD1F5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0196" y="4629381"/>
            <a:ext cx="2085975" cy="13620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1F9B92-4996-41D1-A92C-03A9CE5F00CF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6249602" y="5310419"/>
            <a:ext cx="1910594" cy="9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06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BERT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/>
              <a:t>Transformer</a:t>
            </a:r>
            <a:r>
              <a:rPr lang="ko-KR" altLang="en-US" sz="2000" b="1" dirty="0"/>
              <a:t>를 여러 개 쌓아 올려서 구현된 모델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높은 성능을 위해 </a:t>
            </a:r>
            <a:r>
              <a:rPr lang="en-US" altLang="ko-KR" sz="2000" b="1" dirty="0"/>
              <a:t>Transfer learning(Pre-train)</a:t>
            </a:r>
            <a:r>
              <a:rPr lang="ko-KR" altLang="en-US" sz="2000" b="1" dirty="0"/>
              <a:t>을 진행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Fine-tuning</a:t>
            </a:r>
            <a:r>
              <a:rPr lang="ko-KR" altLang="en-US" sz="2000" b="1" dirty="0"/>
              <a:t>을 통하여 원하는 목적의 모델로 조정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비슷한 모델로 </a:t>
            </a:r>
            <a:r>
              <a:rPr lang="en-US" altLang="ko-KR" sz="2000" b="1" dirty="0"/>
              <a:t>GPT </a:t>
            </a:r>
            <a:r>
              <a:rPr lang="ko-KR" altLang="en-US" sz="2000" b="1" dirty="0"/>
              <a:t>존재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What is BERT?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094AFE-F9DD-4C49-94BD-B240A7737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14" y="4116529"/>
            <a:ext cx="54006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BERT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/>
              <a:t>Problem 1 : </a:t>
            </a:r>
            <a:r>
              <a:rPr lang="ko-KR" altLang="en-US" sz="2000" b="1" dirty="0"/>
              <a:t>특정 목적에 부합하는 데이터는 그 양이 많지 않고 구축이 어려움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Problem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모델 한 개를 학습하려면 많은 자원과 시간이 소요됨</a:t>
            </a:r>
            <a:endParaRPr lang="en-US" altLang="ko-KR" sz="2000" b="1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2000" b="1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b="1" dirty="0"/>
              <a:t>=&gt; Solution : </a:t>
            </a:r>
            <a:r>
              <a:rPr lang="ko-KR" altLang="en-US" sz="2000" b="1" dirty="0"/>
              <a:t>아주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크게 학습된 데이터 셋으로 훈련된 모델을 가져와서 사용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Transfer Learning(</a:t>
            </a:r>
            <a:r>
              <a:rPr lang="ko-KR" altLang="en-US" sz="2400" b="1" kern="0" dirty="0">
                <a:latin typeface="+mn-ea"/>
              </a:rPr>
              <a:t>전이학습</a:t>
            </a:r>
            <a:r>
              <a:rPr lang="en-US" altLang="ko-KR" sz="2400" b="1" kern="0" dirty="0">
                <a:latin typeface="+mn-ea"/>
              </a:rPr>
              <a:t>)</a:t>
            </a:r>
          </a:p>
        </p:txBody>
      </p:sp>
      <p:pic>
        <p:nvPicPr>
          <p:cNvPr id="1026" name="Picture 2" descr="Creative and Smart! LG CNS :: 부족한 데이터로 하는 머신러닝! &amp;#39;전이 학습&amp;#39;">
            <a:extLst>
              <a:ext uri="{FF2B5EF4-FFF2-40B4-BE49-F238E27FC236}">
                <a16:creationId xmlns:a16="http://schemas.microsoft.com/office/drawing/2014/main" id="{9B0C0B15-C281-488E-854D-464941FF8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646" y="3999226"/>
            <a:ext cx="4378682" cy="266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31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BERT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/>
              <a:t>전이학습으로 이전의 모델을 사용하여도 상관없음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BERT</a:t>
            </a:r>
            <a:r>
              <a:rPr lang="ko-KR" altLang="en-US" sz="2000" b="1" dirty="0"/>
              <a:t>의 학습은 </a:t>
            </a:r>
            <a:r>
              <a:rPr lang="en-US" altLang="ko-KR" sz="2000" b="1" dirty="0"/>
              <a:t>Bidirectional </a:t>
            </a:r>
            <a:r>
              <a:rPr lang="ko-KR" altLang="en-US" sz="2000" b="1" dirty="0"/>
              <a:t>이란 말 처럼 문장의 양쪽 방향으로 훈련</a:t>
            </a:r>
            <a:endParaRPr lang="en-US" altLang="ko-KR" sz="2000" b="1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/>
              <a:t>GPT</a:t>
            </a:r>
            <a:r>
              <a:rPr lang="ko-KR" altLang="en-US" sz="1600" b="1" dirty="0"/>
              <a:t>계열은 단방향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주로 </a:t>
            </a:r>
            <a:r>
              <a:rPr lang="en-US" altLang="ko-KR" sz="1600" b="1" dirty="0"/>
              <a:t>-&gt;</a:t>
            </a:r>
            <a:r>
              <a:rPr lang="ko-KR" altLang="en-US" sz="1600" b="1" dirty="0"/>
              <a:t>방향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으로 구성</a:t>
            </a:r>
            <a:endParaRPr lang="en-US" altLang="ko-KR" sz="1600" b="1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/>
              <a:t>이를 통하여 </a:t>
            </a:r>
            <a:r>
              <a:rPr lang="en-US" altLang="ko-KR" sz="1600" b="1" dirty="0"/>
              <a:t>GPT </a:t>
            </a:r>
            <a:r>
              <a:rPr lang="ko-KR" altLang="en-US" sz="1600" b="1" dirty="0"/>
              <a:t>쪽은 문장 생성에 특화</a:t>
            </a:r>
            <a:r>
              <a:rPr lang="en-US" altLang="ko-KR" sz="1600" b="1" dirty="0"/>
              <a:t>, BERT</a:t>
            </a:r>
            <a:r>
              <a:rPr lang="ko-KR" altLang="en-US" sz="1600" b="1" dirty="0"/>
              <a:t>는 문장 해석 분야에 특화</a:t>
            </a:r>
            <a:endParaRPr lang="en-US" altLang="ko-KR" sz="16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BERT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Pretrain </a:t>
            </a:r>
            <a:r>
              <a:rPr lang="ko-KR" altLang="en-US" sz="2000" b="1" dirty="0"/>
              <a:t>과정</a:t>
            </a:r>
            <a:endParaRPr lang="en-US" altLang="ko-KR" sz="2000" b="1" dirty="0"/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1600" b="1" dirty="0"/>
              <a:t>Masked Language Model</a:t>
            </a:r>
            <a:endParaRPr lang="en-US" altLang="ko-KR" sz="1200" b="1" dirty="0"/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1600" b="1" dirty="0"/>
              <a:t>Next Sentence Prediction</a:t>
            </a:r>
          </a:p>
          <a:p>
            <a:pPr lvl="1">
              <a:lnSpc>
                <a:spcPct val="130000"/>
              </a:lnSpc>
            </a:pPr>
            <a:endParaRPr lang="en-US" altLang="ko-KR" sz="1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kern="0" dirty="0">
                <a:latin typeface="+mn-ea"/>
              </a:rPr>
              <a:t>학습 </a:t>
            </a:r>
            <a:r>
              <a:rPr lang="en-US" altLang="ko-KR" sz="2400" b="1" kern="0" dirty="0">
                <a:latin typeface="+mn-ea"/>
              </a:rPr>
              <a:t>– Pretraining</a:t>
            </a:r>
          </a:p>
        </p:txBody>
      </p:sp>
    </p:spTree>
    <p:extLst>
      <p:ext uri="{BB962C8B-B14F-4D97-AF65-F5344CB8AC3E}">
        <p14:creationId xmlns:p14="http://schemas.microsoft.com/office/powerpoint/2010/main" val="3999070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BERT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40860"/>
            <a:ext cx="10905065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/>
              <a:t>훈련을 위해 입력 텍스트의 </a:t>
            </a:r>
            <a:r>
              <a:rPr lang="en-US" altLang="ko-KR" sz="2000" b="1" dirty="0"/>
              <a:t>15%</a:t>
            </a:r>
            <a:r>
              <a:rPr lang="ko-KR" altLang="en-US" sz="2000" b="1" dirty="0"/>
              <a:t>의 단어를 랜덤으로 </a:t>
            </a:r>
            <a:r>
              <a:rPr lang="en-US" altLang="ko-KR" sz="2000" b="1" dirty="0"/>
              <a:t>Masking</a:t>
            </a:r>
            <a:r>
              <a:rPr lang="ko-KR" altLang="en-US" sz="2000" b="1" dirty="0"/>
              <a:t>을 진행</a:t>
            </a:r>
            <a:endParaRPr lang="en-US" altLang="ko-KR" sz="2000" b="1" dirty="0"/>
          </a:p>
          <a:p>
            <a:pPr lvl="1">
              <a:lnSpc>
                <a:spcPct val="130000"/>
              </a:lnSpc>
            </a:pPr>
            <a:r>
              <a:rPr lang="ko-KR" altLang="en-US" sz="1600" b="1" dirty="0"/>
              <a:t>선택된 </a:t>
            </a:r>
            <a:r>
              <a:rPr lang="en-US" altLang="ko-KR" sz="1600" b="1" dirty="0"/>
              <a:t>15%</a:t>
            </a:r>
            <a:r>
              <a:rPr lang="ko-KR" altLang="en-US" sz="1600" b="1" dirty="0"/>
              <a:t>의 </a:t>
            </a:r>
            <a:r>
              <a:rPr lang="ko-KR" altLang="en-US" sz="1600" b="1" dirty="0" err="1"/>
              <a:t>단어중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80%</a:t>
            </a:r>
            <a:r>
              <a:rPr lang="ko-KR" altLang="en-US" sz="1600" b="1" dirty="0"/>
              <a:t>들은 </a:t>
            </a:r>
            <a:r>
              <a:rPr lang="en-US" altLang="ko-KR" sz="1600" b="1" dirty="0"/>
              <a:t>&lt;MASK&gt;</a:t>
            </a:r>
            <a:r>
              <a:rPr lang="ko-KR" altLang="en-US" sz="1600" b="1" dirty="0"/>
              <a:t>로 변경</a:t>
            </a:r>
            <a:endParaRPr lang="en-US" altLang="ko-KR" sz="1600" b="1" dirty="0"/>
          </a:p>
          <a:p>
            <a:pPr marL="914400" lvl="2" indent="0">
              <a:lnSpc>
                <a:spcPct val="130000"/>
              </a:lnSpc>
              <a:buNone/>
            </a:pPr>
            <a:r>
              <a:rPr lang="en-US" altLang="ko-KR" sz="1200" b="1" dirty="0"/>
              <a:t>Ex) The quick brown fox jumps over the lazy dog -&gt; The quick brown &lt;MASK&gt; jumps over the lazy dog</a:t>
            </a:r>
          </a:p>
          <a:p>
            <a:pPr lvl="1">
              <a:lnSpc>
                <a:spcPct val="130000"/>
              </a:lnSpc>
            </a:pPr>
            <a:r>
              <a:rPr lang="ko-KR" altLang="en-US" sz="1600" b="1" dirty="0"/>
              <a:t>다른 </a:t>
            </a:r>
            <a:r>
              <a:rPr lang="en-US" altLang="ko-KR" sz="1600" b="1" dirty="0"/>
              <a:t>10%</a:t>
            </a:r>
            <a:r>
              <a:rPr lang="ko-KR" altLang="en-US" sz="1600" b="1" dirty="0"/>
              <a:t>의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단어는 랜덤으로 다르게 단어를 변경</a:t>
            </a:r>
            <a:endParaRPr lang="en-US" altLang="ko-KR" sz="1600" b="1" dirty="0"/>
          </a:p>
          <a:p>
            <a:pPr marL="914400" lvl="2" indent="0">
              <a:lnSpc>
                <a:spcPct val="130000"/>
              </a:lnSpc>
              <a:buNone/>
            </a:pPr>
            <a:r>
              <a:rPr lang="en-US" altLang="ko-KR" sz="1200" b="1" dirty="0"/>
              <a:t>Ex) The quick brown fox jumps over the lazy dog -&gt; The quick brown cat jumps over the lazy dog</a:t>
            </a:r>
          </a:p>
          <a:p>
            <a:pPr lvl="1">
              <a:lnSpc>
                <a:spcPct val="130000"/>
              </a:lnSpc>
            </a:pPr>
            <a:r>
              <a:rPr lang="ko-KR" altLang="en-US" sz="1600" b="1" dirty="0"/>
              <a:t>나머지 </a:t>
            </a:r>
            <a:r>
              <a:rPr lang="en-US" altLang="ko-KR" sz="1600" b="1" dirty="0"/>
              <a:t>10%</a:t>
            </a:r>
            <a:r>
              <a:rPr lang="ko-KR" altLang="en-US" sz="1600" b="1" dirty="0"/>
              <a:t>의 단어는 동일하게 유지</a:t>
            </a:r>
            <a:endParaRPr lang="en-US" altLang="ko-KR" sz="16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&lt;MASK&gt;</a:t>
            </a:r>
            <a:r>
              <a:rPr lang="ko-KR" altLang="en-US" sz="2000" b="1" dirty="0"/>
              <a:t>에 들어갈 단어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변경된 단어의 원래 단어 를 예측하는 학습진행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kern="0" dirty="0">
                <a:latin typeface="+mn-ea"/>
              </a:rPr>
              <a:t>학습 </a:t>
            </a:r>
            <a:r>
              <a:rPr lang="en-US" altLang="ko-KR" sz="2400" b="1" kern="0" dirty="0">
                <a:latin typeface="+mn-ea"/>
              </a:rPr>
              <a:t>– </a:t>
            </a:r>
            <a:r>
              <a:rPr lang="en-US" altLang="ko-KR" sz="2400" b="1" dirty="0"/>
              <a:t>Masked Language Model</a:t>
            </a:r>
            <a:endParaRPr lang="en-US" altLang="ko-KR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CAEAC3-EACF-4DBF-B57B-1B583314A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448" y="4669455"/>
            <a:ext cx="4116548" cy="21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8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8C1FDD-10AD-47BE-A377-3883D50D1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87805-0FFA-4231-A4AD-DA8428CFD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+mn-ea"/>
              </a:rPr>
              <a:t>Prompt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Prompt Engineering</a:t>
            </a:r>
            <a:endParaRPr lang="en-US" altLang="ko-KR" sz="2400" b="1" kern="0" spc="0" dirty="0">
              <a:effectLst/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spc="0" dirty="0">
                <a:effectLst/>
                <a:latin typeface="+mn-ea"/>
              </a:rPr>
              <a:t>Prompt Based Learning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sz="2000" b="1" kern="0" spc="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162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BERT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/>
              <a:t>두 개의 문장을 준 후에 서로 이어지는 문장인지 아닌지 맞추는 훈련 진행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50:50 </a:t>
            </a:r>
            <a:r>
              <a:rPr lang="ko-KR" altLang="en-US" sz="2000" b="1" dirty="0"/>
              <a:t>비율로 실제 이어지는 두 개의 문장과 랜덤으로 붙인 문장을 주고 훈련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kern="0" dirty="0">
                <a:latin typeface="+mn-ea"/>
              </a:rPr>
              <a:t>학습 </a:t>
            </a:r>
            <a:r>
              <a:rPr lang="en-US" altLang="ko-KR" sz="2400" b="1" kern="0" dirty="0">
                <a:latin typeface="+mn-ea"/>
              </a:rPr>
              <a:t>– </a:t>
            </a:r>
            <a:r>
              <a:rPr lang="en-US" altLang="ko-KR" sz="2400" b="1" dirty="0"/>
              <a:t>Next Sentence Prediction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kern="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A95421-7F7A-4D12-8B3C-8DFA874A1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444" y="3230635"/>
            <a:ext cx="3619112" cy="33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73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BERT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/>
              <a:t>Hugging Face </a:t>
            </a:r>
            <a:r>
              <a:rPr lang="ko-KR" altLang="en-US" sz="2000" b="1" dirty="0"/>
              <a:t>재단에서 제작한 </a:t>
            </a:r>
            <a:r>
              <a:rPr lang="en-US" altLang="ko-KR" sz="2000" b="1" dirty="0"/>
              <a:t>Transformer </a:t>
            </a:r>
            <a:r>
              <a:rPr lang="ko-KR" altLang="en-US" sz="2000" b="1" dirty="0"/>
              <a:t>모델 관련 라이브러리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BERT,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GPT </a:t>
            </a:r>
            <a:r>
              <a:rPr lang="ko-KR" altLang="en-US" sz="2000" b="1" dirty="0"/>
              <a:t>등 다양한 </a:t>
            </a:r>
            <a:r>
              <a:rPr lang="en-US" altLang="ko-KR" sz="2000" b="1" dirty="0"/>
              <a:t>Transformer </a:t>
            </a:r>
            <a:r>
              <a:rPr lang="ko-KR" altLang="en-US" sz="2000" b="1" dirty="0"/>
              <a:t>사용 라이브러리의 모델을 제공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 err="1"/>
              <a:t>Tensorflow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pytorch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지원 및 한국어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영어 등 다양한 언어 지원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Pipeline</a:t>
            </a:r>
            <a:r>
              <a:rPr lang="ko-KR" altLang="en-US" sz="2000" b="1" dirty="0"/>
              <a:t>으로 사용자가 보다 쉽게 사전 학습된 모델과 </a:t>
            </a:r>
            <a:r>
              <a:rPr lang="en-US" altLang="ko-KR" sz="2000" b="1" dirty="0"/>
              <a:t>Fine Tuning</a:t>
            </a:r>
            <a:r>
              <a:rPr lang="ko-KR" altLang="en-US" sz="2000" b="1" dirty="0"/>
              <a:t>을 할 수 있도록 지원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Transformers</a:t>
            </a:r>
            <a:r>
              <a:rPr lang="ko-KR" altLang="en-US" sz="2400" b="1" kern="0" dirty="0">
                <a:latin typeface="+mn-ea"/>
              </a:rPr>
              <a:t> </a:t>
            </a:r>
            <a:r>
              <a:rPr lang="en-US" altLang="ko-KR" sz="2400" b="1" kern="0" dirty="0">
                <a:latin typeface="+mn-ea"/>
              </a:rPr>
              <a:t>Library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E719EB-BB3A-4F17-832F-4457809D1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993" y="4051934"/>
            <a:ext cx="4044399" cy="260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26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BERT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10515600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Fine Tuning Example - Question Answering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33DA6D-C225-417C-B383-6F53198F2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081" y="1970521"/>
            <a:ext cx="7024733" cy="43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72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BERT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10515600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Fine Tuning Example - Question Answering  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63B8957A-2FE6-4E4A-BAC6-49C790FEE0F2}"/>
              </a:ext>
            </a:extLst>
          </p:cNvPr>
          <p:cNvSpPr txBox="1">
            <a:spLocks/>
          </p:cNvSpPr>
          <p:nvPr/>
        </p:nvSpPr>
        <p:spPr>
          <a:xfrm>
            <a:off x="990599" y="20932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ko-KR" sz="2000" b="1" dirty="0"/>
              <a:t>Data)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F715C1-A7C4-4D5B-B74D-F6BAD9CD1D65}"/>
              </a:ext>
            </a:extLst>
          </p:cNvPr>
          <p:cNvGrpSpPr/>
          <p:nvPr/>
        </p:nvGrpSpPr>
        <p:grpSpPr>
          <a:xfrm>
            <a:off x="1014411" y="2495273"/>
            <a:ext cx="10163175" cy="1552575"/>
            <a:chOff x="1014411" y="2495273"/>
            <a:chExt cx="10163175" cy="15525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244208C-B51B-44B0-9745-486E4DF03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411" y="2495273"/>
              <a:ext cx="10163175" cy="1552575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B1968BA-E698-4F09-A21D-A1F95FDC3A13}"/>
                </a:ext>
              </a:extLst>
            </p:cNvPr>
            <p:cNvCxnSpPr/>
            <p:nvPr/>
          </p:nvCxnSpPr>
          <p:spPr>
            <a:xfrm>
              <a:off x="6533965" y="3320246"/>
              <a:ext cx="175777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66D40D5-79C2-4BBA-B2E3-AE41DB533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414" y="4116529"/>
            <a:ext cx="7317329" cy="25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3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BERT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10515600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Fine Tuning – Intent Recognition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63B8957A-2FE6-4E4A-BAC6-49C790FEE0F2}"/>
              </a:ext>
            </a:extLst>
          </p:cNvPr>
          <p:cNvSpPr txBox="1">
            <a:spLocks/>
          </p:cNvSpPr>
          <p:nvPr/>
        </p:nvSpPr>
        <p:spPr>
          <a:xfrm>
            <a:off x="990599" y="20932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ko-KR" sz="2000" b="1" dirty="0"/>
              <a:t>Data)					 Result)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1071D2-8C0D-442A-82D8-7F9A891A12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3"/>
          <a:stretch/>
        </p:blipFill>
        <p:spPr>
          <a:xfrm>
            <a:off x="838199" y="2576649"/>
            <a:ext cx="4566944" cy="17645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70DFE4-297F-423F-B392-B4E141A4D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432" y="2808323"/>
            <a:ext cx="5541367" cy="3636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4EB23A-0ABB-4FE7-AD5D-51D667E7627F}"/>
              </a:ext>
            </a:extLst>
          </p:cNvPr>
          <p:cNvSpPr txBox="1"/>
          <p:nvPr/>
        </p:nvSpPr>
        <p:spPr>
          <a:xfrm>
            <a:off x="346230" y="6206398"/>
            <a:ext cx="12099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Link : https://colab.research.google.com/drive/1WQY_XxdiCVFzjMXnDdNfUjDFi0CN5hkT#scrollTo=1npbTSBRj0Bt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2173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Dialog Manager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/>
              <a:t>Chatbot</a:t>
            </a:r>
            <a:r>
              <a:rPr lang="ko-KR" altLang="en-US" sz="2000" b="1" dirty="0"/>
              <a:t>과 같은 서비스는 </a:t>
            </a:r>
            <a:r>
              <a:rPr lang="en-US" altLang="ko-KR" sz="2000" b="1" dirty="0"/>
              <a:t>Dialogue system</a:t>
            </a:r>
            <a:r>
              <a:rPr lang="ko-KR" altLang="en-US" sz="2000" b="1" dirty="0"/>
              <a:t>이라 부름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목적에 따라 크게 두가지로 구분됨</a:t>
            </a:r>
            <a:endParaRPr lang="en-US" altLang="ko-KR" sz="2000" b="1" dirty="0"/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600" b="1" dirty="0"/>
              <a:t>문제 해결용 대화 시스템</a:t>
            </a:r>
            <a:r>
              <a:rPr lang="en-US" altLang="ko-KR" sz="1600" b="1" dirty="0"/>
              <a:t> (Task-oriented Dialogue System) – </a:t>
            </a:r>
            <a:r>
              <a:rPr lang="ko-KR" altLang="en-US" sz="1600" b="1" dirty="0"/>
              <a:t>문제를 해결하기 위해 설계</a:t>
            </a:r>
            <a:endParaRPr lang="en-US" altLang="ko-KR" sz="1600" b="1" dirty="0"/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600" b="1" dirty="0"/>
              <a:t>자유 주제 대화 시스템 </a:t>
            </a:r>
            <a:r>
              <a:rPr lang="en-US" altLang="ko-KR" sz="1600" b="1" dirty="0"/>
              <a:t>(Open domain Dialogue System) – </a:t>
            </a:r>
            <a:r>
              <a:rPr lang="ko-KR" altLang="en-US" sz="1600" b="1" dirty="0"/>
              <a:t>사용자와의 대화를 최대한 이어가도록 설계</a:t>
            </a:r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현재 다양한 분야에서 사용되고 있는 </a:t>
            </a:r>
            <a:r>
              <a:rPr lang="en-US" altLang="ko-KR" sz="2000" b="1" dirty="0"/>
              <a:t>Chat-bot</a:t>
            </a:r>
            <a:r>
              <a:rPr lang="ko-KR" altLang="en-US" sz="2000" b="1" dirty="0"/>
              <a:t>들의 대부분은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번에 해당함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Dialog System</a:t>
            </a:r>
            <a:endParaRPr lang="en-US" altLang="ko-KR" sz="2400" b="1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515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Dialog Manager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/>
              <a:t>Task-oriented Dialogue System </a:t>
            </a:r>
            <a:r>
              <a:rPr lang="ko-KR" altLang="en-US" sz="2000" b="1" dirty="0"/>
              <a:t>의 기본 구조 </a:t>
            </a:r>
            <a:r>
              <a:rPr lang="en-US" altLang="ko-KR" sz="2000" b="1" dirty="0"/>
              <a:t>: NLU, NLG, DM</a:t>
            </a:r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여기에 성능 향상을 위하여 추가적으로 다른 요소를 추가할 수 있음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Dialog System</a:t>
            </a:r>
            <a:endParaRPr lang="en-US" altLang="ko-KR" sz="2400" b="1" kern="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0EA9D7-9F72-48A0-9662-CEEA67234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79" y="2942190"/>
            <a:ext cx="63627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87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Dialog Manager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/>
              <a:t>사용자와 시스템이 주고받는 대화의 흐름을 관리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내부에 두가지 모듈로 구성됨</a:t>
            </a:r>
            <a:endParaRPr lang="en-US" altLang="ko-KR" sz="2000" b="1" dirty="0"/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1600" b="1" dirty="0"/>
              <a:t>Dialog State Tracker : </a:t>
            </a:r>
            <a:r>
              <a:rPr lang="ko-KR" altLang="en-US" sz="1600" b="1" dirty="0"/>
              <a:t>현재 대화 상태를 추적 및 관리</a:t>
            </a:r>
            <a:endParaRPr lang="en-US" altLang="ko-KR" sz="1600" b="1" dirty="0"/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1600" b="1" dirty="0"/>
              <a:t>Policy Manager : </a:t>
            </a:r>
            <a:r>
              <a:rPr lang="ko-KR" altLang="en-US" sz="1600" b="1" dirty="0"/>
              <a:t>내부 정책을 통하여 사용자에게 전달한 </a:t>
            </a:r>
            <a:r>
              <a:rPr lang="en-US" altLang="ko-KR" sz="1600" b="1" dirty="0"/>
              <a:t>Action</a:t>
            </a:r>
            <a:r>
              <a:rPr lang="ko-KR" altLang="en-US" sz="1600" b="1" dirty="0"/>
              <a:t>을 결정</a:t>
            </a:r>
            <a:endParaRPr lang="en-US" altLang="ko-KR" sz="1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Dialog Manager</a:t>
            </a:r>
            <a:endParaRPr lang="en-US" altLang="ko-KR" sz="2400" b="1" kern="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606FAC-CFB4-4740-A5B3-59A7B10D1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98" t="10443" r="4806" b="11686"/>
          <a:stretch/>
        </p:blipFill>
        <p:spPr>
          <a:xfrm>
            <a:off x="4599538" y="3645287"/>
            <a:ext cx="1959430" cy="292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41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Dialog Manager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48083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ko-KR" altLang="en-US" sz="2000" b="1" dirty="0"/>
              <a:t>사용자 </a:t>
            </a:r>
            <a:r>
              <a:rPr lang="en-US" altLang="ko-KR" sz="2000" b="1" dirty="0"/>
              <a:t>&gt; “</a:t>
            </a:r>
            <a:r>
              <a:rPr lang="ko-KR" altLang="en-US" sz="2000" b="1" dirty="0"/>
              <a:t>내일 날씨 알려줘”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b="1" dirty="0"/>
              <a:t>NLU </a:t>
            </a:r>
            <a:r>
              <a:rPr lang="ko-KR" altLang="en-US" sz="2000" b="1" dirty="0"/>
              <a:t>결과</a:t>
            </a:r>
            <a:r>
              <a:rPr lang="en-US" altLang="ko-KR" sz="2000" b="1" dirty="0"/>
              <a:t>: intent(Search-Weather), location(Seoul), date(2020-05-17)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b="1" dirty="0"/>
              <a:t>Dialog State tracker : DM State -&gt; intent(Search-Weather), date(2020-05-17)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2000" b="1" dirty="0"/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000" b="1" dirty="0"/>
              <a:t>시스템 </a:t>
            </a:r>
            <a:r>
              <a:rPr lang="en-US" altLang="ko-KR" sz="2000" b="1" dirty="0"/>
              <a:t>&gt; “</a:t>
            </a:r>
            <a:r>
              <a:rPr lang="ko-KR" altLang="en-US" sz="2000" b="1" dirty="0"/>
              <a:t>어느 지역 날씨를 알려드릴까요</a:t>
            </a:r>
            <a:r>
              <a:rPr lang="en-US" altLang="ko-KR" sz="2000" b="1" dirty="0"/>
              <a:t>?”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b="1" dirty="0"/>
              <a:t>Policy Manager : Action -&gt; REQUEST_LOCATION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000" b="1" dirty="0"/>
              <a:t>사용자 </a:t>
            </a:r>
            <a:r>
              <a:rPr lang="en-US" altLang="ko-KR" sz="2000" b="1" dirty="0"/>
              <a:t>&gt; “</a:t>
            </a:r>
            <a:r>
              <a:rPr lang="ko-KR" altLang="en-US" sz="2000" b="1" dirty="0"/>
              <a:t>서울”</a:t>
            </a:r>
            <a:endParaRPr lang="en-US" altLang="ko-KR" sz="2000" b="1" dirty="0"/>
          </a:p>
          <a:p>
            <a:pPr marL="0" indent="0">
              <a:lnSpc>
                <a:spcPct val="130000"/>
              </a:lnSpc>
              <a:buNone/>
            </a:pPr>
            <a:endParaRPr lang="ko-KR" altLang="en-US" sz="2000" b="1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b="1" dirty="0"/>
              <a:t>NLU </a:t>
            </a:r>
            <a:r>
              <a:rPr lang="ko-KR" altLang="en-US" sz="2000" b="1" dirty="0"/>
              <a:t>결과</a:t>
            </a:r>
            <a:r>
              <a:rPr lang="en-US" altLang="ko-KR" sz="2000" b="1" dirty="0"/>
              <a:t>: location(Seoul), date(2020-05-17)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b="1" dirty="0"/>
              <a:t>Dialog State tracker : DM State -&gt; intent(Search-Weather), location(Seoul), date(2020-05-17)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kern="0" dirty="0">
                <a:latin typeface="+mn-ea"/>
              </a:rPr>
              <a:t>예시</a:t>
            </a:r>
            <a:r>
              <a:rPr lang="en-US" altLang="ko-KR" sz="2400" b="1" kern="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0225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431F74-E3B3-4D79-82CA-1C7D0F5CA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6E1D00-853B-4BE8-B227-D25EE2D625F5}"/>
              </a:ext>
            </a:extLst>
          </p:cNvPr>
          <p:cNvSpPr txBox="1"/>
          <p:nvPr/>
        </p:nvSpPr>
        <p:spPr>
          <a:xfrm>
            <a:off x="2248677" y="2356450"/>
            <a:ext cx="70072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/>
              <a:t>Q &amp; A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79676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Prompt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683096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/>
              <a:t>교육 프롬프트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모델이 과제를 해결하기 위해 학습시키는 패턴</a:t>
            </a:r>
            <a:endParaRPr lang="en-US" altLang="ko-KR" sz="2000" b="1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테스트 프롬프트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교육 프롬프트로부터 학습한 패턴을 이용하여 해결할 패턴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What is Prompt?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A7FADB-1CBE-4500-B937-521C70BAE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732" y="2546508"/>
            <a:ext cx="7019925" cy="419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CE85EE-7D8F-43D6-BB6F-604A2925C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732" y="3571256"/>
            <a:ext cx="70294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Prompt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683096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/>
              <a:t>Prompt : </a:t>
            </a:r>
            <a:r>
              <a:rPr lang="ko-KR" altLang="en-US" sz="2000" b="1" dirty="0"/>
              <a:t>데이터를 가지고 있는 템플릿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직관적인 프롬프트를 학습에 사용하여 모델의 성능 향상 도모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What is Prompt?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17A5AD-EAAD-4754-9324-0BE8FE4D5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684" y="2546508"/>
            <a:ext cx="74961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12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+mn-ea"/>
              </a:rPr>
              <a:t>Encoder, Decoder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/>
              <a:t>사전적 의미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컴퓨터 내부에서 디지털로 </a:t>
            </a:r>
            <a:r>
              <a:rPr lang="ko-KR" altLang="en-US" sz="2000" b="1" dirty="0" err="1"/>
              <a:t>코드화된</a:t>
            </a:r>
            <a:r>
              <a:rPr lang="ko-KR" altLang="en-US" sz="2000" b="1" dirty="0"/>
              <a:t> 데이터를 해독하여 그에 대응되는 아날로그 신호로 바꿔주는 컴퓨터 회로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데이터를 본래 형태로 바꿔준다는 의미에서 </a:t>
            </a:r>
            <a:r>
              <a:rPr lang="ko-KR" altLang="en-US" sz="2000" b="1" dirty="0" err="1"/>
              <a:t>복호기라고도</a:t>
            </a:r>
            <a:r>
              <a:rPr lang="ko-KR" altLang="en-US" sz="2000" b="1" dirty="0"/>
              <a:t> 한다</a:t>
            </a:r>
            <a:r>
              <a:rPr lang="en-US" altLang="ko-KR" sz="2000" b="1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Input : Context Vector</a:t>
            </a:r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Output : </a:t>
            </a:r>
            <a:r>
              <a:rPr lang="ko-KR" altLang="en-US" sz="2000" b="1" dirty="0"/>
              <a:t>목적에 맞는 문장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>
                <a:latin typeface="+mn-ea"/>
              </a:rPr>
              <a:t>Decoder</a:t>
            </a:r>
            <a:endParaRPr lang="en-US" altLang="ko-KR" sz="2400" b="1" kern="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D0463C-CD00-4932-9296-6F9342BA1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61" y="4329416"/>
            <a:ext cx="7839075" cy="202882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7088D6B-E019-4864-9EB3-EAB8057E71B7}"/>
              </a:ext>
            </a:extLst>
          </p:cNvPr>
          <p:cNvSpPr/>
          <p:nvPr/>
        </p:nvSpPr>
        <p:spPr>
          <a:xfrm>
            <a:off x="5740147" y="4295861"/>
            <a:ext cx="4264090" cy="20288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3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Seq2Seq to Attention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/>
              <a:t>하나의 문장을 다른 문장으로 변환하는 모델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RNN</a:t>
            </a:r>
            <a:r>
              <a:rPr lang="ko-KR" altLang="en-US" sz="2000" b="1" dirty="0"/>
              <a:t>을 사용하지 아니함</a:t>
            </a:r>
            <a:r>
              <a:rPr lang="en-US" altLang="ko-KR" sz="2000" b="1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Encoder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Decoder</a:t>
            </a:r>
            <a:r>
              <a:rPr lang="ko-KR" altLang="en-US" sz="2000" b="1" dirty="0"/>
              <a:t>를 사용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ko-KR" altLang="en-US" sz="2000" b="1" dirty="0"/>
              <a:t>주로 기계번역과 같은 분야에서 적극적으로 활용됨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Seq2seq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B897C2-A87D-416F-BC81-2C0311357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811" y="4394337"/>
            <a:ext cx="41148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1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Seq2Seq to Attention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/>
              <a:t>인코더를 통하여 문장이 </a:t>
            </a:r>
            <a:r>
              <a:rPr lang="en-US" altLang="ko-KR" sz="2000" b="1" dirty="0"/>
              <a:t>Vector</a:t>
            </a:r>
            <a:r>
              <a:rPr lang="ko-KR" altLang="en-US" sz="2000" b="1" dirty="0"/>
              <a:t>로 변환된 결과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Problem : </a:t>
            </a:r>
            <a:r>
              <a:rPr lang="ko-KR" altLang="en-US" sz="2000" b="1" dirty="0"/>
              <a:t>압축이라는 과정에서 발생되는 필연적인 문제</a:t>
            </a:r>
            <a:endParaRPr lang="en-US" altLang="ko-KR" sz="2000" b="1" dirty="0"/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600" b="1" dirty="0"/>
              <a:t>압축이 진행되기 때문에 필연적으로 정보의 손실이 발생</a:t>
            </a:r>
            <a:r>
              <a:rPr lang="en-US" altLang="ko-KR" sz="1600" b="1" dirty="0"/>
              <a:t>!</a:t>
            </a:r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600" b="1" dirty="0"/>
              <a:t>매번 균일한 크기의 </a:t>
            </a:r>
            <a:r>
              <a:rPr lang="en-US" altLang="ko-KR" sz="1600" b="1" dirty="0"/>
              <a:t>Vector</a:t>
            </a:r>
            <a:r>
              <a:rPr lang="ko-KR" altLang="en-US" sz="1600" b="1" dirty="0"/>
              <a:t>로 압축 </a:t>
            </a:r>
            <a:r>
              <a:rPr lang="en-US" altLang="ko-KR" sz="1600" b="1" dirty="0"/>
              <a:t>-&gt; </a:t>
            </a:r>
            <a:r>
              <a:rPr lang="ko-KR" altLang="en-US" sz="1600" b="1" dirty="0"/>
              <a:t>제한된 </a:t>
            </a:r>
            <a:r>
              <a:rPr lang="en-US" altLang="ko-KR" sz="1600" b="1" dirty="0"/>
              <a:t>Vector</a:t>
            </a:r>
            <a:r>
              <a:rPr lang="ko-KR" altLang="en-US" sz="1600" b="1" dirty="0"/>
              <a:t>의 크기가 정보를 다 담지 못할 가능성 존재</a:t>
            </a:r>
            <a:endParaRPr lang="en-US" altLang="ko-KR" sz="16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Solution : Attention</a:t>
            </a:r>
            <a:r>
              <a:rPr lang="ko-KR" altLang="en-US" sz="2000" b="1" dirty="0"/>
              <a:t>의 도입</a:t>
            </a:r>
            <a:endParaRPr lang="en-US" altLang="ko-KR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Context Vector(In Seq2Seq)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0E7246-73AE-4E71-9387-63B04F5DA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500" y="2571750"/>
            <a:ext cx="78295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3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Seq2Seq to Attention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1258726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/>
              <a:t>인코더에서의 압축으로 인한 손실의 문제를 해결하기 위해 고안</a:t>
            </a:r>
            <a:endParaRPr lang="en-US" altLang="ko-KR" sz="2000" b="1" dirty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Context Vector</a:t>
            </a:r>
            <a:r>
              <a:rPr lang="ko-KR" altLang="en-US" sz="2000" b="1" dirty="0"/>
              <a:t>의 고정된 길이로 인한 정보 손실이 발생함</a:t>
            </a:r>
            <a:endParaRPr lang="en-US" altLang="ko-KR" sz="2000" b="1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/>
              <a:t>Vector</a:t>
            </a:r>
            <a:r>
              <a:rPr lang="ko-KR" altLang="en-US" sz="1600" b="1" dirty="0"/>
              <a:t>의 길이를 고정시키지 말고 입력 문장의 길이에 맞게 조절</a:t>
            </a:r>
            <a:r>
              <a:rPr lang="en-US" altLang="ko-KR" sz="1600" b="1" dirty="0"/>
              <a:t>!</a:t>
            </a:r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Solution : </a:t>
            </a:r>
            <a:r>
              <a:rPr lang="ko-KR" altLang="en-US" sz="2000" b="1" dirty="0"/>
              <a:t>인코더의 마지막 상태만 사용하지 아니하고 모든 상태를 사용</a:t>
            </a:r>
            <a:r>
              <a:rPr lang="en-US" altLang="ko-KR" sz="2000" b="1" dirty="0"/>
              <a:t>(Hidden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State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Vector)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Attention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EE8AA0-51CA-4320-9639-4F1DC20D7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84" y="3903740"/>
            <a:ext cx="4765369" cy="295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7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5264C94-EC0A-421F-8AC2-A4646D11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437D6-B178-496C-9731-500366A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Seq2Seq to Attention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D65D-FFC6-43A5-9642-EAA332B9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60"/>
            <a:ext cx="11074168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 err="1"/>
              <a:t>디코더</a:t>
            </a:r>
            <a:r>
              <a:rPr lang="ko-KR" altLang="en-US" sz="2000" b="1" dirty="0"/>
              <a:t> 수정 </a:t>
            </a:r>
            <a:r>
              <a:rPr lang="en-US" altLang="ko-KR" sz="2000" b="1" dirty="0"/>
              <a:t>– Hidden State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Vector</a:t>
            </a:r>
            <a:r>
              <a:rPr lang="ko-KR" altLang="en-US" sz="2000" b="1" dirty="0"/>
              <a:t>의 마지막 부분을 </a:t>
            </a:r>
            <a:r>
              <a:rPr lang="ko-KR" altLang="en-US" sz="2000" b="1" dirty="0" err="1"/>
              <a:t>디코더의</a:t>
            </a:r>
            <a:r>
              <a:rPr lang="ko-KR" altLang="en-US" sz="2000" b="1" dirty="0"/>
              <a:t> 첫번째 입력 </a:t>
            </a:r>
            <a:r>
              <a:rPr lang="en-US" altLang="ko-KR" sz="2000" b="1" dirty="0"/>
              <a:t>Vector</a:t>
            </a:r>
            <a:r>
              <a:rPr lang="ko-KR" altLang="en-US" sz="2000" b="1" dirty="0"/>
              <a:t>로 사용</a:t>
            </a:r>
            <a:endParaRPr lang="en-US" altLang="ko-KR" sz="2000" b="1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마지막 부분 뿐만 아니라 사용되지 않았던 전체 </a:t>
            </a:r>
            <a:r>
              <a:rPr lang="en-US" altLang="ko-KR" sz="1600" b="1" dirty="0"/>
              <a:t>Hidden State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Vector</a:t>
            </a:r>
            <a:r>
              <a:rPr lang="ko-KR" altLang="en-US" sz="1600" b="1" dirty="0"/>
              <a:t>를 사용</a:t>
            </a:r>
            <a:endParaRPr lang="en-US" altLang="ko-KR" sz="16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5DA7A34-61D7-4BA6-A431-E8600596851D}"/>
              </a:ext>
            </a:extLst>
          </p:cNvPr>
          <p:cNvSpPr txBox="1">
            <a:spLocks/>
          </p:cNvSpPr>
          <p:nvPr/>
        </p:nvSpPr>
        <p:spPr>
          <a:xfrm>
            <a:off x="670705" y="1410771"/>
            <a:ext cx="6250212" cy="5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0" dirty="0">
                <a:latin typeface="+mn-ea"/>
              </a:rPr>
              <a:t>Attention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0E3A4B-4C62-49BD-AE6C-B395D968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986" y="2939416"/>
            <a:ext cx="6571070" cy="35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5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5189</TotalTime>
  <Words>1174</Words>
  <Application>Microsoft Office PowerPoint</Application>
  <PresentationFormat>와이드스크린</PresentationFormat>
  <Paragraphs>181</Paragraphs>
  <Slides>29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함초롬바탕</vt:lpstr>
      <vt:lpstr>Arial</vt:lpstr>
      <vt:lpstr>Wingdings</vt:lpstr>
      <vt:lpstr>Office 테마</vt:lpstr>
      <vt:lpstr>Prompt Based Learning (작성중… 미완) adventure2165 @ github</vt:lpstr>
      <vt:lpstr>목차</vt:lpstr>
      <vt:lpstr>Prompt</vt:lpstr>
      <vt:lpstr>Prompt</vt:lpstr>
      <vt:lpstr>Encoder, Decoder</vt:lpstr>
      <vt:lpstr>Seq2Seq to Attention</vt:lpstr>
      <vt:lpstr>Seq2Seq to Attention</vt:lpstr>
      <vt:lpstr>Seq2Seq to Attention</vt:lpstr>
      <vt:lpstr>Seq2Seq to Attention</vt:lpstr>
      <vt:lpstr>Seq2Seq to Attention</vt:lpstr>
      <vt:lpstr>Seq2Seq to Attention</vt:lpstr>
      <vt:lpstr>Transformer</vt:lpstr>
      <vt:lpstr>Transformer</vt:lpstr>
      <vt:lpstr>Transformer</vt:lpstr>
      <vt:lpstr>Transformer</vt:lpstr>
      <vt:lpstr>BERT</vt:lpstr>
      <vt:lpstr>BERT</vt:lpstr>
      <vt:lpstr>BERT</vt:lpstr>
      <vt:lpstr>BERT</vt:lpstr>
      <vt:lpstr>BERT</vt:lpstr>
      <vt:lpstr>BERT</vt:lpstr>
      <vt:lpstr>BERT</vt:lpstr>
      <vt:lpstr>BERT</vt:lpstr>
      <vt:lpstr>BERT</vt:lpstr>
      <vt:lpstr>Dialog Manager</vt:lpstr>
      <vt:lpstr>Dialog Manager</vt:lpstr>
      <vt:lpstr>Dialog Manager</vt:lpstr>
      <vt:lpstr>Dialog Manager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동원홈푸드 식자재 견적서 작성 시간 단축을 위한  식자재 매칭 알고리즘</dc:title>
  <dc:creator>KimWooseong</dc:creator>
  <cp:lastModifiedBy>KimWooseong</cp:lastModifiedBy>
  <cp:revision>222</cp:revision>
  <dcterms:created xsi:type="dcterms:W3CDTF">2021-01-11T01:16:54Z</dcterms:created>
  <dcterms:modified xsi:type="dcterms:W3CDTF">2022-02-14T01:21:59Z</dcterms:modified>
</cp:coreProperties>
</file>