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4"/>
  </p:notesMasterIdLst>
  <p:sldIdLst>
    <p:sldId id="256" r:id="rId2"/>
    <p:sldId id="257" r:id="rId3"/>
    <p:sldId id="258" r:id="rId4"/>
    <p:sldId id="295" r:id="rId5"/>
    <p:sldId id="296" r:id="rId6"/>
    <p:sldId id="304" r:id="rId7"/>
    <p:sldId id="297" r:id="rId8"/>
    <p:sldId id="298" r:id="rId9"/>
    <p:sldId id="299" r:id="rId10"/>
    <p:sldId id="300" r:id="rId11"/>
    <p:sldId id="305" r:id="rId12"/>
    <p:sldId id="307" r:id="rId13"/>
    <p:sldId id="306" r:id="rId14"/>
    <p:sldId id="261" r:id="rId15"/>
    <p:sldId id="309" r:id="rId16"/>
    <p:sldId id="308" r:id="rId17"/>
    <p:sldId id="310" r:id="rId18"/>
    <p:sldId id="311" r:id="rId19"/>
    <p:sldId id="312" r:id="rId20"/>
    <p:sldId id="313" r:id="rId21"/>
    <p:sldId id="288" r:id="rId22"/>
    <p:sldId id="29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EFD21-F31C-4ED5-9AB0-736A09CF9F3B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C8673-90E1-43F2-9564-DF5DD4B1B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85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C8673-90E1-43F2-9564-DF5DD4B1B0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67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C8673-90E1-43F2-9564-DF5DD4B1B0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99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4DED-0ADA-4E03-A88B-0F420849B2B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022F-8E52-4F45-99F2-D7459AB783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1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4DED-0ADA-4E03-A88B-0F420849B2B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022F-8E52-4F45-99F2-D7459AB78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8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4DED-0ADA-4E03-A88B-0F420849B2B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022F-8E52-4F45-99F2-D7459AB78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2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4DED-0ADA-4E03-A88B-0F420849B2B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022F-8E52-4F45-99F2-D7459AB78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6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4DED-0ADA-4E03-A88B-0F420849B2B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022F-8E52-4F45-99F2-D7459AB783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22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4DED-0ADA-4E03-A88B-0F420849B2B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022F-8E52-4F45-99F2-D7459AB78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21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4DED-0ADA-4E03-A88B-0F420849B2B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022F-8E52-4F45-99F2-D7459AB78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5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4DED-0ADA-4E03-A88B-0F420849B2B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022F-8E52-4F45-99F2-D7459AB78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8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4DED-0ADA-4E03-A88B-0F420849B2B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022F-8E52-4F45-99F2-D7459AB78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91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AC4DED-0ADA-4E03-A88B-0F420849B2B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CC022F-8E52-4F45-99F2-D7459AB78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50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4DED-0ADA-4E03-A88B-0F420849B2B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022F-8E52-4F45-99F2-D7459AB78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45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AC4DED-0ADA-4E03-A88B-0F420849B2B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CC022F-8E52-4F45-99F2-D7459AB783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43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>
                <a:latin typeface="+mj-ea"/>
              </a:rPr>
              <a:t>ELECTRA(Feat.</a:t>
            </a:r>
            <a:r>
              <a:rPr lang="ko-KR" altLang="en-US" sz="5400" b="1" dirty="0">
                <a:latin typeface="+mj-ea"/>
              </a:rPr>
              <a:t> </a:t>
            </a:r>
            <a:r>
              <a:rPr lang="en-US" altLang="ko-KR" sz="5400" b="1" dirty="0">
                <a:latin typeface="+mj-ea"/>
              </a:rPr>
              <a:t>GAN)</a:t>
            </a:r>
            <a:endParaRPr lang="ko-KR" altLang="en-US" sz="5400" b="1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err="1">
                <a:solidFill>
                  <a:schemeClr val="tx1"/>
                </a:solidFill>
              </a:rPr>
              <a:t>김우성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9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ELECTRA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2208890"/>
            <a:ext cx="10058400" cy="15640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기존 </a:t>
            </a:r>
            <a:r>
              <a:rPr lang="en-US" altLang="ko-KR" b="1" dirty="0">
                <a:latin typeface="+mn-ea"/>
              </a:rPr>
              <a:t>BERT</a:t>
            </a:r>
            <a:r>
              <a:rPr lang="ko-KR" altLang="en-US" b="1" dirty="0">
                <a:latin typeface="+mn-ea"/>
              </a:rPr>
              <a:t>의 </a:t>
            </a:r>
            <a:r>
              <a:rPr lang="en-US" altLang="ko-KR" b="1" dirty="0">
                <a:latin typeface="+mn-ea"/>
              </a:rPr>
              <a:t>Masked Language Modeling </a:t>
            </a:r>
            <a:r>
              <a:rPr lang="ko-KR" altLang="en-US" b="1" dirty="0">
                <a:latin typeface="+mn-ea"/>
              </a:rPr>
              <a:t>진행</a:t>
            </a: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 BERT</a:t>
            </a:r>
            <a:r>
              <a:rPr lang="ko-KR" altLang="en-US" b="1" dirty="0">
                <a:latin typeface="+mn-ea"/>
              </a:rPr>
              <a:t>에서 처럼 </a:t>
            </a:r>
            <a:r>
              <a:rPr lang="en-US" altLang="ko-KR" b="1" dirty="0">
                <a:latin typeface="+mn-ea"/>
              </a:rPr>
              <a:t>15%</a:t>
            </a:r>
            <a:r>
              <a:rPr lang="ko-KR" altLang="en-US" b="1" dirty="0">
                <a:latin typeface="+mn-ea"/>
              </a:rPr>
              <a:t>의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토큰을 선택하여 </a:t>
            </a:r>
            <a:r>
              <a:rPr lang="en-US" altLang="ko-KR" b="1" dirty="0">
                <a:latin typeface="+mn-ea"/>
              </a:rPr>
              <a:t>[MASK]</a:t>
            </a:r>
            <a:r>
              <a:rPr lang="ko-KR" altLang="en-US" b="1" dirty="0">
                <a:latin typeface="+mn-ea"/>
              </a:rPr>
              <a:t>로 변형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[MASK] </a:t>
            </a:r>
            <a:r>
              <a:rPr lang="ko-KR" altLang="en-US" b="1" dirty="0">
                <a:latin typeface="+mn-ea"/>
              </a:rPr>
              <a:t>토큰에 대해 원래의 토큰을 추측하는 학습 진행</a:t>
            </a:r>
            <a:endParaRPr lang="en-US" altLang="ko-KR" b="1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ADB30-1CE5-4368-95AD-75F97EFD7C71}"/>
              </a:ext>
            </a:extLst>
          </p:cNvPr>
          <p:cNvSpPr txBox="1"/>
          <p:nvPr/>
        </p:nvSpPr>
        <p:spPr>
          <a:xfrm>
            <a:off x="1097280" y="1737360"/>
            <a:ext cx="2493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Generator</a:t>
            </a:r>
            <a:endParaRPr lang="ko-KR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7EEEB-773F-4EC7-A3E7-61E1324FD79F}"/>
              </a:ext>
            </a:extLst>
          </p:cNvPr>
          <p:cNvSpPr txBox="1"/>
          <p:nvPr/>
        </p:nvSpPr>
        <p:spPr>
          <a:xfrm>
            <a:off x="1097279" y="3772892"/>
            <a:ext cx="2493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Discriminator</a:t>
            </a:r>
            <a:endParaRPr lang="ko-KR" altLang="en-US" sz="3200" b="1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50BEBA9-DE06-440A-947A-26E65750FA51}"/>
              </a:ext>
            </a:extLst>
          </p:cNvPr>
          <p:cNvSpPr txBox="1">
            <a:spLocks/>
          </p:cNvSpPr>
          <p:nvPr/>
        </p:nvSpPr>
        <p:spPr>
          <a:xfrm>
            <a:off x="1097280" y="4338640"/>
            <a:ext cx="10058400" cy="15640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Replaced Token Detection </a:t>
            </a:r>
            <a:r>
              <a:rPr lang="ko-KR" altLang="en-US" b="1" dirty="0">
                <a:latin typeface="+mn-ea"/>
              </a:rPr>
              <a:t>과정 진행</a:t>
            </a: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 Generator</a:t>
            </a:r>
            <a:r>
              <a:rPr lang="ko-KR" altLang="en-US" b="1" dirty="0">
                <a:latin typeface="+mn-ea"/>
              </a:rPr>
              <a:t>에서 학습한 것을 바탕으로 </a:t>
            </a:r>
            <a:r>
              <a:rPr lang="en-US" altLang="ko-KR" b="1" dirty="0">
                <a:latin typeface="+mn-ea"/>
              </a:rPr>
              <a:t>[MASK]</a:t>
            </a:r>
            <a:r>
              <a:rPr lang="ko-KR" altLang="en-US" b="1" dirty="0">
                <a:latin typeface="+mn-ea"/>
              </a:rPr>
              <a:t>를 적절한 토큰으로 </a:t>
            </a:r>
            <a:r>
              <a:rPr lang="en-US" altLang="ko-KR" b="1" dirty="0">
                <a:latin typeface="+mn-ea"/>
              </a:rPr>
              <a:t>Sampling</a:t>
            </a:r>
            <a:r>
              <a:rPr lang="ko-KR" altLang="en-US" b="1" dirty="0">
                <a:latin typeface="+mn-ea"/>
              </a:rPr>
              <a:t>하여 치환</a:t>
            </a: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입력된 값의 토큰이 본래의 토큰인지</a:t>
            </a:r>
            <a:r>
              <a:rPr lang="en-US" altLang="ko-KR" b="1" dirty="0">
                <a:latin typeface="+mn-ea"/>
              </a:rPr>
              <a:t>, Generator</a:t>
            </a:r>
            <a:r>
              <a:rPr lang="ko-KR" altLang="en-US" b="1" dirty="0">
                <a:latin typeface="+mn-ea"/>
              </a:rPr>
              <a:t>에 의해 변형된 것인지 구별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및 학습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449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ELECTRA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2365199"/>
            <a:ext cx="10834744" cy="3458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ELECTRA</a:t>
            </a:r>
            <a:r>
              <a:rPr lang="ko-KR" altLang="en-US" b="1" dirty="0">
                <a:latin typeface="+mn-ea"/>
              </a:rPr>
              <a:t>는 </a:t>
            </a:r>
            <a:r>
              <a:rPr lang="en-US" altLang="ko-KR" b="1" dirty="0">
                <a:latin typeface="+mn-ea"/>
              </a:rPr>
              <a:t>Generator</a:t>
            </a:r>
            <a:r>
              <a:rPr lang="ko-KR" altLang="en-US" b="1" dirty="0">
                <a:latin typeface="+mn-ea"/>
              </a:rPr>
              <a:t>의 생성 값을 </a:t>
            </a:r>
            <a:r>
              <a:rPr lang="en-US" altLang="ko-KR" b="1" dirty="0">
                <a:latin typeface="+mn-ea"/>
              </a:rPr>
              <a:t>Positive sample</a:t>
            </a:r>
            <a:r>
              <a:rPr lang="ko-KR" altLang="en-US" b="1" dirty="0">
                <a:latin typeface="+mn-ea"/>
              </a:rPr>
              <a:t>로 간주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기존 </a:t>
            </a:r>
            <a:r>
              <a:rPr lang="en-US" altLang="ko-KR" b="1" dirty="0">
                <a:latin typeface="+mn-ea"/>
              </a:rPr>
              <a:t>GAN : Negative, Fake)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b="1" u="sng" dirty="0">
                <a:latin typeface="+mn-ea"/>
              </a:rPr>
              <a:t>Adversarial</a:t>
            </a:r>
            <a:r>
              <a:rPr lang="ko-KR" altLang="en-US" b="1" dirty="0">
                <a:latin typeface="+mn-ea"/>
              </a:rPr>
              <a:t>하게 학습하는 게 아니고 </a:t>
            </a:r>
            <a:r>
              <a:rPr lang="en-US" altLang="ko-KR" b="1" dirty="0">
                <a:latin typeface="+mn-ea"/>
              </a:rPr>
              <a:t>Maximum likelihood</a:t>
            </a:r>
            <a:r>
              <a:rPr lang="ko-KR" altLang="en-US" b="1" dirty="0">
                <a:latin typeface="+mn-ea"/>
              </a:rPr>
              <a:t>로 학습</a:t>
            </a: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 Appendix F - Adversarial</a:t>
            </a:r>
            <a:r>
              <a:rPr lang="ko-KR" altLang="en-US" b="1" dirty="0">
                <a:latin typeface="+mn-ea"/>
              </a:rPr>
              <a:t>에서 확인 가능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Generator</a:t>
            </a:r>
            <a:r>
              <a:rPr lang="ko-KR" altLang="en-US" b="1" dirty="0">
                <a:latin typeface="+mn-ea"/>
              </a:rPr>
              <a:t>의 입력으로 노이즈 벡터를 넣지 않음</a:t>
            </a:r>
            <a:endParaRPr lang="en-US" altLang="ko-KR" b="1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ADB30-1CE5-4368-95AD-75F97EFD7C71}"/>
              </a:ext>
            </a:extLst>
          </p:cNvPr>
          <p:cNvSpPr txBox="1"/>
          <p:nvPr/>
        </p:nvSpPr>
        <p:spPr>
          <a:xfrm>
            <a:off x="1097280" y="1893669"/>
            <a:ext cx="2493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Difference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3638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ELECTRA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2410024"/>
            <a:ext cx="10058400" cy="3458396"/>
          </a:xfrm>
        </p:spPr>
        <p:txBody>
          <a:bodyPr>
            <a:normAutofit fontScale="92500"/>
          </a:bodyPr>
          <a:lstStyle/>
          <a:p>
            <a:pPr marL="269875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Likelihood : </a:t>
            </a:r>
            <a:r>
              <a:rPr lang="ko-KR" altLang="en-US" b="1" dirty="0">
                <a:latin typeface="+mn-ea"/>
              </a:rPr>
              <a:t>현재 관측된 값들을 기반으로 할 때</a:t>
            </a:r>
            <a:r>
              <a:rPr lang="en-US" altLang="ko-KR" b="1" dirty="0">
                <a:latin typeface="+mn-ea"/>
              </a:rPr>
              <a:t>,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b="1" dirty="0" err="1">
                <a:latin typeface="+mn-ea"/>
              </a:rPr>
              <a:t>모수가</a:t>
            </a:r>
            <a:r>
              <a:rPr lang="ko-KR" altLang="en-US" b="1" dirty="0">
                <a:latin typeface="+mn-ea"/>
              </a:rPr>
              <a:t> 현재 관측된 값들을 얼마나 잘 표현할 수 있는가를 나타내는 값</a:t>
            </a:r>
            <a:endParaRPr lang="en-US" altLang="ko-KR" b="1" dirty="0">
              <a:latin typeface="+mn-ea"/>
            </a:endParaRPr>
          </a:p>
          <a:p>
            <a:pPr marL="269875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err="1">
                <a:latin typeface="+mn-ea"/>
              </a:rPr>
              <a:t>모수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모집단 전체를 설명하는 측도</a:t>
            </a:r>
            <a:endParaRPr lang="en-US" altLang="ko-KR" b="1" dirty="0">
              <a:latin typeface="+mn-ea"/>
            </a:endParaRPr>
          </a:p>
          <a:p>
            <a:pPr marL="269875" indent="-2698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93663" algn="l"/>
              </a:tabLst>
            </a:pPr>
            <a:r>
              <a:rPr lang="en-US" altLang="ko-KR" b="1" dirty="0">
                <a:latin typeface="+mn-ea"/>
              </a:rPr>
              <a:t>Maximum Likelihood Estimate : Likelihood</a:t>
            </a:r>
            <a:r>
              <a:rPr lang="ko-KR" altLang="en-US" b="1" dirty="0">
                <a:latin typeface="+mn-ea"/>
              </a:rPr>
              <a:t>가 최대가 되는 </a:t>
            </a:r>
            <a:r>
              <a:rPr lang="ko-KR" altLang="en-US" b="1" dirty="0" err="1">
                <a:latin typeface="+mn-ea"/>
              </a:rPr>
              <a:t>모수를</a:t>
            </a:r>
            <a:r>
              <a:rPr lang="ko-KR" altLang="en-US" b="1" dirty="0">
                <a:latin typeface="+mn-ea"/>
              </a:rPr>
              <a:t> 찾는 것</a:t>
            </a:r>
            <a:endParaRPr lang="en-US" altLang="ko-KR" b="1" dirty="0">
              <a:latin typeface="+mn-ea"/>
            </a:endParaRPr>
          </a:p>
          <a:p>
            <a:pPr marL="562483" lvl="1" indent="-2698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93663" algn="l"/>
              </a:tabLst>
            </a:pPr>
            <a:r>
              <a:rPr lang="ko-KR" altLang="en-US" b="1" dirty="0">
                <a:latin typeface="+mn-ea"/>
              </a:rPr>
              <a:t>이를 통하여 현재 관측된 값들을 통하여 모집단을 가장 잘 예측할 수 </a:t>
            </a:r>
            <a:r>
              <a:rPr lang="ko-KR" altLang="en-US" b="1" dirty="0" err="1">
                <a:latin typeface="+mn-ea"/>
              </a:rPr>
              <a:t>있게됨</a:t>
            </a:r>
            <a:endParaRPr lang="en-US" altLang="ko-KR" b="1" dirty="0">
              <a:latin typeface="+mn-ea"/>
            </a:endParaRPr>
          </a:p>
          <a:p>
            <a:pPr marL="562483" lvl="1" indent="-269875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93663" algn="l"/>
              </a:tabLst>
            </a:pPr>
            <a:r>
              <a:rPr lang="en-US" altLang="ko-KR" b="1" dirty="0" err="1">
                <a:latin typeface="+mn-ea"/>
              </a:rPr>
              <a:t>Eg</a:t>
            </a:r>
            <a:r>
              <a:rPr lang="en-US" altLang="ko-KR" b="1" dirty="0">
                <a:latin typeface="+mn-ea"/>
              </a:rPr>
              <a:t>) </a:t>
            </a:r>
            <a:r>
              <a:rPr lang="ko-KR" altLang="en-US" b="1" dirty="0">
                <a:latin typeface="+mn-ea"/>
              </a:rPr>
              <a:t>상자에서 </a:t>
            </a:r>
            <a:r>
              <a:rPr lang="ko-KR" altLang="en-US" b="1" dirty="0" err="1">
                <a:latin typeface="+mn-ea"/>
              </a:rPr>
              <a:t>흰구슬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4</a:t>
            </a:r>
            <a:r>
              <a:rPr lang="ko-KR" altLang="en-US" b="1" dirty="0">
                <a:latin typeface="+mn-ea"/>
              </a:rPr>
              <a:t>개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검은 구슬 </a:t>
            </a:r>
            <a:r>
              <a:rPr lang="en-US" altLang="ko-KR" b="1" dirty="0">
                <a:latin typeface="+mn-ea"/>
              </a:rPr>
              <a:t>6</a:t>
            </a:r>
            <a:r>
              <a:rPr lang="ko-KR" altLang="en-US" b="1" dirty="0">
                <a:latin typeface="+mn-ea"/>
              </a:rPr>
              <a:t>개가 뽑혔을 때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전체 구슬 </a:t>
            </a:r>
            <a:r>
              <a:rPr lang="en-US" altLang="ko-KR" b="1" dirty="0">
                <a:latin typeface="+mn-ea"/>
              </a:rPr>
              <a:t>1</a:t>
            </a:r>
            <a:r>
              <a:rPr lang="ko-KR" altLang="en-US" b="1" dirty="0">
                <a:latin typeface="+mn-ea"/>
              </a:rPr>
              <a:t>만개 중 흰 구슬과 검은 구슬의 비율을 </a:t>
            </a:r>
            <a:r>
              <a:rPr lang="en-US" altLang="ko-KR" b="1" dirty="0">
                <a:latin typeface="+mn-ea"/>
              </a:rPr>
              <a:t>Maximum Likelihood Estimate</a:t>
            </a:r>
            <a:r>
              <a:rPr lang="ko-KR" altLang="en-US" b="1" dirty="0">
                <a:latin typeface="+mn-ea"/>
              </a:rPr>
              <a:t>를 통하여 전체구슬의 비율 추정의 정확도를 올릴 수 있음</a:t>
            </a:r>
            <a:r>
              <a:rPr lang="en-US" altLang="ko-KR" b="1" dirty="0">
                <a:latin typeface="+mn-ea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ADB30-1CE5-4368-95AD-75F97EFD7C71}"/>
              </a:ext>
            </a:extLst>
          </p:cNvPr>
          <p:cNvSpPr txBox="1"/>
          <p:nvPr/>
        </p:nvSpPr>
        <p:spPr>
          <a:xfrm>
            <a:off x="1097280" y="1893669"/>
            <a:ext cx="9068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Difference – Maximum Likelihood Estimate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2764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ELECTRA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2410024"/>
            <a:ext cx="10058400" cy="345839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NLP </a:t>
            </a:r>
            <a:r>
              <a:rPr lang="ko-KR" altLang="en-US" b="1" dirty="0">
                <a:latin typeface="+mn-ea"/>
              </a:rPr>
              <a:t>데이터의 특징 </a:t>
            </a:r>
            <a:r>
              <a:rPr lang="en-US" altLang="ko-KR" b="1" dirty="0">
                <a:latin typeface="+mn-ea"/>
              </a:rPr>
              <a:t>- Discrete</a:t>
            </a:r>
            <a:r>
              <a:rPr lang="ko-KR" altLang="en-US" b="1" dirty="0">
                <a:latin typeface="+mn-ea"/>
              </a:rPr>
              <a:t>한 데이터셋</a:t>
            </a:r>
            <a:endParaRPr lang="en-US" altLang="ko-KR" b="1" dirty="0">
              <a:latin typeface="+mn-ea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Generator</a:t>
            </a:r>
            <a:r>
              <a:rPr lang="ko-KR" altLang="en-US" b="1" dirty="0">
                <a:latin typeface="+mn-ea"/>
              </a:rPr>
              <a:t>는 토큰을 </a:t>
            </a:r>
            <a:r>
              <a:rPr lang="en-US" altLang="ko-KR" b="1" dirty="0">
                <a:latin typeface="+mn-ea"/>
              </a:rPr>
              <a:t>Sampling</a:t>
            </a:r>
            <a:r>
              <a:rPr lang="ko-KR" altLang="en-US" b="1" dirty="0">
                <a:latin typeface="+mn-ea"/>
              </a:rPr>
              <a:t>하는 역할 → 이전 추측이 새 추측에 영향을 주지 않음</a:t>
            </a:r>
            <a:endParaRPr lang="en-US" altLang="ko-KR" b="1" dirty="0">
              <a:latin typeface="+mn-ea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이로 인하여 </a:t>
            </a:r>
            <a:r>
              <a:rPr lang="en-US" altLang="ko-KR" b="1" dirty="0">
                <a:latin typeface="+mn-ea"/>
              </a:rPr>
              <a:t>Adversarial</a:t>
            </a:r>
            <a:r>
              <a:rPr lang="ko-KR" altLang="en-US" b="1" dirty="0">
                <a:latin typeface="+mn-ea"/>
              </a:rPr>
              <a:t>하게 학습하지 못하고</a:t>
            </a:r>
            <a:r>
              <a:rPr lang="en-US" altLang="ko-KR" b="1" dirty="0">
                <a:latin typeface="+mn-ea"/>
              </a:rPr>
              <a:t>, argmax</a:t>
            </a:r>
            <a:r>
              <a:rPr lang="ko-KR" altLang="en-US" b="1" dirty="0">
                <a:latin typeface="+mn-ea"/>
              </a:rPr>
              <a:t> 과정으로 </a:t>
            </a:r>
            <a:r>
              <a:rPr lang="ko-KR" altLang="en-US" b="1" dirty="0" err="1">
                <a:latin typeface="+mn-ea"/>
              </a:rPr>
              <a:t>역전파</a:t>
            </a:r>
            <a:r>
              <a:rPr lang="ko-KR" altLang="en-US" b="1" dirty="0">
                <a:latin typeface="+mn-ea"/>
              </a:rPr>
              <a:t> 과정 불가</a:t>
            </a:r>
            <a:endParaRPr lang="en-US" altLang="ko-KR" b="1" dirty="0">
              <a:latin typeface="+mn-ea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본 </a:t>
            </a:r>
            <a:r>
              <a:rPr lang="en-US" altLang="ko-KR" b="1" dirty="0">
                <a:latin typeface="+mn-ea"/>
              </a:rPr>
              <a:t>Appendix</a:t>
            </a:r>
            <a:r>
              <a:rPr lang="ko-KR" altLang="en-US" b="1" dirty="0">
                <a:latin typeface="+mn-ea"/>
              </a:rPr>
              <a:t>에서는 </a:t>
            </a:r>
            <a:r>
              <a:rPr lang="en-US" altLang="ko-KR" b="1" dirty="0">
                <a:latin typeface="+mn-ea"/>
              </a:rPr>
              <a:t>Reinforcement Learning</a:t>
            </a:r>
            <a:r>
              <a:rPr lang="ko-KR" altLang="en-US" b="1" dirty="0">
                <a:latin typeface="+mn-ea"/>
              </a:rPr>
              <a:t>으로 </a:t>
            </a:r>
            <a:r>
              <a:rPr lang="en-US" altLang="ko-KR" b="1" dirty="0">
                <a:latin typeface="+mn-ea"/>
              </a:rPr>
              <a:t>Adversarial</a:t>
            </a:r>
            <a:r>
              <a:rPr lang="ko-KR" altLang="en-US" b="1" dirty="0">
                <a:latin typeface="+mn-ea"/>
              </a:rPr>
              <a:t>을 대체 구현</a:t>
            </a:r>
            <a:endParaRPr lang="en-US" altLang="ko-KR" b="1" dirty="0">
              <a:latin typeface="+mn-ea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RL </a:t>
            </a:r>
            <a:r>
              <a:rPr lang="ko-KR" altLang="en-US" b="1" dirty="0">
                <a:latin typeface="+mn-ea"/>
              </a:rPr>
              <a:t>사용 </a:t>
            </a:r>
            <a:r>
              <a:rPr lang="en-US" altLang="ko-KR" b="1" dirty="0">
                <a:latin typeface="+mn-ea"/>
              </a:rPr>
              <a:t>: 58% Accuracy, Maximum Likelihood </a:t>
            </a:r>
            <a:r>
              <a:rPr lang="ko-KR" altLang="en-US" b="1" dirty="0">
                <a:latin typeface="+mn-ea"/>
              </a:rPr>
              <a:t>사용 </a:t>
            </a:r>
            <a:r>
              <a:rPr lang="en-US" altLang="ko-KR" b="1" dirty="0">
                <a:latin typeface="+mn-ea"/>
              </a:rPr>
              <a:t>: 65% Accuracy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ADB30-1CE5-4368-95AD-75F97EFD7C71}"/>
              </a:ext>
            </a:extLst>
          </p:cNvPr>
          <p:cNvSpPr txBox="1"/>
          <p:nvPr/>
        </p:nvSpPr>
        <p:spPr>
          <a:xfrm>
            <a:off x="1097280" y="1893669"/>
            <a:ext cx="10027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Difference – Appendix F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9530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Experiment</a:t>
            </a:r>
            <a:endParaRPr lang="ko-KR" altLang="en-US" b="1" dirty="0">
              <a:latin typeface="+mj-ea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1DD57E3-15D5-4636-8B63-B69A804FB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998" y="2445713"/>
            <a:ext cx="10058400" cy="9832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E056D8-0758-4BD3-A17B-70AF6CD6DF61}"/>
              </a:ext>
            </a:extLst>
          </p:cNvPr>
          <p:cNvSpPr txBox="1"/>
          <p:nvPr/>
        </p:nvSpPr>
        <p:spPr>
          <a:xfrm>
            <a:off x="1082040" y="1860938"/>
            <a:ext cx="10027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Parameters</a:t>
            </a:r>
            <a:endParaRPr lang="ko-KR" altLang="en-US" sz="3200" b="1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332EE4F-9311-470D-902A-FEE0702E9DF3}"/>
              </a:ext>
            </a:extLst>
          </p:cNvPr>
          <p:cNvSpPr txBox="1">
            <a:spLocks/>
          </p:cNvSpPr>
          <p:nvPr/>
        </p:nvSpPr>
        <p:spPr>
          <a:xfrm>
            <a:off x="1162723" y="3429000"/>
            <a:ext cx="10058400" cy="34583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Huggingface</a:t>
            </a:r>
            <a:r>
              <a:rPr lang="ko-KR" altLang="en-US" b="1" dirty="0">
                <a:latin typeface="+mn-ea"/>
              </a:rPr>
              <a:t>에 구현되어 있는 </a:t>
            </a:r>
            <a:r>
              <a:rPr lang="en-US" altLang="ko-KR" b="1" dirty="0">
                <a:latin typeface="+mn-ea"/>
              </a:rPr>
              <a:t>BERT</a:t>
            </a:r>
            <a:r>
              <a:rPr lang="ko-KR" altLang="en-US" b="1" dirty="0">
                <a:latin typeface="+mn-ea"/>
              </a:rPr>
              <a:t>모델과 </a:t>
            </a:r>
            <a:r>
              <a:rPr lang="en-US" altLang="ko-KR" b="1" dirty="0">
                <a:latin typeface="+mn-ea"/>
              </a:rPr>
              <a:t>ELECTRA</a:t>
            </a:r>
            <a:r>
              <a:rPr lang="ko-KR" altLang="en-US" b="1" dirty="0">
                <a:latin typeface="+mn-ea"/>
              </a:rPr>
              <a:t>모델의 </a:t>
            </a:r>
            <a:r>
              <a:rPr lang="en-US" altLang="ko-KR" b="1" dirty="0">
                <a:latin typeface="+mn-ea"/>
              </a:rPr>
              <a:t>Parameters </a:t>
            </a:r>
            <a:r>
              <a:rPr lang="ko-KR" altLang="en-US" b="1" dirty="0">
                <a:latin typeface="+mn-ea"/>
              </a:rPr>
              <a:t>비교</a:t>
            </a:r>
            <a:endParaRPr lang="en-US" altLang="ko-KR" b="1" dirty="0">
              <a:latin typeface="+mn-ea"/>
            </a:endParaRP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둘 다 학습하기 이전의 동일한 상태</a:t>
            </a:r>
            <a:endParaRPr lang="en-US" altLang="ko-KR" b="1" dirty="0">
              <a:latin typeface="+mn-ea"/>
            </a:endParaRP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ELECTRA</a:t>
            </a:r>
            <a:r>
              <a:rPr lang="ko-KR" altLang="en-US" b="1" dirty="0">
                <a:latin typeface="+mn-ea"/>
              </a:rPr>
              <a:t>의 모델이 </a:t>
            </a:r>
            <a:r>
              <a:rPr lang="en-US" altLang="ko-KR" b="1" dirty="0">
                <a:latin typeface="+mn-ea"/>
              </a:rPr>
              <a:t>Parameter</a:t>
            </a:r>
            <a:r>
              <a:rPr lang="ko-KR" altLang="en-US" b="1" dirty="0">
                <a:latin typeface="+mn-ea"/>
              </a:rPr>
              <a:t>가 </a:t>
            </a:r>
            <a:r>
              <a:rPr lang="en-US" altLang="ko-KR" b="1" dirty="0">
                <a:latin typeface="+mn-ea"/>
              </a:rPr>
              <a:t>BERT</a:t>
            </a:r>
            <a:r>
              <a:rPr lang="ko-KR" altLang="en-US" b="1" dirty="0">
                <a:latin typeface="+mn-ea"/>
              </a:rPr>
              <a:t>모델의 </a:t>
            </a:r>
            <a:r>
              <a:rPr lang="en-US" altLang="ko-KR" b="1" dirty="0">
                <a:latin typeface="+mn-ea"/>
              </a:rPr>
              <a:t>10%</a:t>
            </a:r>
            <a:r>
              <a:rPr lang="ko-KR" altLang="en-US" b="1" dirty="0">
                <a:latin typeface="+mn-ea"/>
              </a:rPr>
              <a:t> 남짓 구성됨</a:t>
            </a:r>
            <a:r>
              <a:rPr lang="en-US" altLang="ko-KR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3668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Experiment</a:t>
            </a:r>
            <a:endParaRPr lang="ko-KR" altLang="en-US" b="1" dirty="0"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E056D8-0758-4BD3-A17B-70AF6CD6DF61}"/>
              </a:ext>
            </a:extLst>
          </p:cNvPr>
          <p:cNvSpPr txBox="1"/>
          <p:nvPr/>
        </p:nvSpPr>
        <p:spPr>
          <a:xfrm>
            <a:off x="1082040" y="1860938"/>
            <a:ext cx="10027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실험 조건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332EE4F-9311-470D-902A-FEE0702E9DF3}"/>
              </a:ext>
            </a:extLst>
          </p:cNvPr>
          <p:cNvSpPr txBox="1">
            <a:spLocks/>
          </p:cNvSpPr>
          <p:nvPr/>
        </p:nvSpPr>
        <p:spPr>
          <a:xfrm>
            <a:off x="1097280" y="2573956"/>
            <a:ext cx="10827242" cy="34583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Text </a:t>
            </a:r>
            <a:r>
              <a:rPr lang="ko-KR" altLang="en-US" b="1" dirty="0">
                <a:latin typeface="+mn-ea"/>
              </a:rPr>
              <a:t>데이터 </a:t>
            </a:r>
            <a:r>
              <a:rPr lang="en-US" altLang="ko-KR" b="1" dirty="0">
                <a:latin typeface="+mn-ea"/>
              </a:rPr>
              <a:t>– </a:t>
            </a:r>
            <a:r>
              <a:rPr lang="ko-KR" altLang="en-US" b="1" dirty="0">
                <a:latin typeface="+mn-ea"/>
              </a:rPr>
              <a:t>성능 테스트 용</a:t>
            </a:r>
            <a:endParaRPr lang="en-US" altLang="ko-KR" b="1" dirty="0">
              <a:latin typeface="+mn-ea"/>
            </a:endParaRP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 General Language Understanding Evaluation(GLUE) Benchmark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+mn-ea"/>
              </a:rPr>
              <a:t> Textual entailment(RTE,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MNLI), Question-answer entailment(QNLI), Paraphrase(MRPC), Question paraphrase(QQP)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+mn-ea"/>
              </a:rPr>
              <a:t> Textual Similarity(STS), Sentiment(SST), Linguistic Acceptability(</a:t>
            </a:r>
            <a:r>
              <a:rPr lang="en-US" altLang="ko-KR" b="1" dirty="0" err="1">
                <a:latin typeface="+mn-ea"/>
              </a:rPr>
              <a:t>CoLA</a:t>
            </a:r>
            <a:r>
              <a:rPr lang="en-US" altLang="ko-KR" b="1" dirty="0">
                <a:latin typeface="+mn-ea"/>
              </a:rPr>
              <a:t>)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 Stanford Question Answering(</a:t>
            </a:r>
            <a:r>
              <a:rPr lang="en-US" altLang="ko-KR" b="1" dirty="0" err="1">
                <a:latin typeface="+mn-ea"/>
              </a:rPr>
              <a:t>SQuAD</a:t>
            </a:r>
            <a:r>
              <a:rPr lang="en-US" altLang="ko-KR" b="1" dirty="0">
                <a:latin typeface="+mn-ea"/>
              </a:rPr>
              <a:t>) dataset – v.1.1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Text </a:t>
            </a:r>
            <a:r>
              <a:rPr lang="ko-KR" altLang="en-US" b="1" dirty="0">
                <a:latin typeface="+mn-ea"/>
              </a:rPr>
              <a:t>데이터 </a:t>
            </a:r>
            <a:r>
              <a:rPr lang="en-US" altLang="ko-KR" b="1" dirty="0">
                <a:latin typeface="+mn-ea"/>
              </a:rPr>
              <a:t>– Pretrain </a:t>
            </a:r>
            <a:r>
              <a:rPr lang="ko-KR" altLang="en-US" b="1" dirty="0">
                <a:latin typeface="+mn-ea"/>
              </a:rPr>
              <a:t>용 </a:t>
            </a:r>
            <a:r>
              <a:rPr lang="en-US" altLang="ko-KR" b="1" dirty="0">
                <a:latin typeface="+mn-ea"/>
              </a:rPr>
              <a:t>(BERT</a:t>
            </a:r>
            <a:r>
              <a:rPr lang="ko-KR" altLang="en-US" b="1" dirty="0">
                <a:latin typeface="+mn-ea"/>
              </a:rPr>
              <a:t>와 동일</a:t>
            </a:r>
            <a:r>
              <a:rPr lang="en-US" altLang="ko-KR" b="1" dirty="0">
                <a:latin typeface="+mn-ea"/>
              </a:rPr>
              <a:t>)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 Wikipedia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&amp;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BooksCorpus</a:t>
            </a:r>
            <a:endParaRPr lang="en-US" altLang="ko-KR" b="1" dirty="0">
              <a:latin typeface="+mn-ea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2978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Experiment</a:t>
            </a:r>
            <a:endParaRPr lang="ko-KR" altLang="en-US" b="1" dirty="0"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E056D8-0758-4BD3-A17B-70AF6CD6DF61}"/>
              </a:ext>
            </a:extLst>
          </p:cNvPr>
          <p:cNvSpPr txBox="1"/>
          <p:nvPr/>
        </p:nvSpPr>
        <p:spPr>
          <a:xfrm>
            <a:off x="1082040" y="1860938"/>
            <a:ext cx="10027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Generator Size</a:t>
            </a:r>
            <a:endParaRPr lang="ko-KR" altLang="en-US" sz="3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F2A155-A5BB-4C65-84E3-893D0DFB9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618" y="2160643"/>
            <a:ext cx="3888406" cy="2401952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332EE4F-9311-470D-902A-FEE0702E9DF3}"/>
              </a:ext>
            </a:extLst>
          </p:cNvPr>
          <p:cNvSpPr txBox="1">
            <a:spLocks/>
          </p:cNvSpPr>
          <p:nvPr/>
        </p:nvSpPr>
        <p:spPr>
          <a:xfrm>
            <a:off x="909021" y="4412288"/>
            <a:ext cx="10058400" cy="34583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+mn-ea"/>
              </a:rPr>
              <a:t> Generator</a:t>
            </a:r>
            <a:r>
              <a:rPr lang="ko-KR" altLang="en-US" b="1" dirty="0">
                <a:latin typeface="+mn-ea"/>
              </a:rPr>
              <a:t>와 </a:t>
            </a:r>
            <a:r>
              <a:rPr lang="en-US" altLang="ko-KR" b="1" dirty="0">
                <a:latin typeface="+mn-ea"/>
              </a:rPr>
              <a:t>Discriminator</a:t>
            </a:r>
            <a:r>
              <a:rPr lang="ko-KR" altLang="en-US" b="1" dirty="0">
                <a:latin typeface="+mn-ea"/>
              </a:rPr>
              <a:t>를 동일한 크기로 학습의 경우 단순 </a:t>
            </a:r>
            <a:r>
              <a:rPr lang="en-US" altLang="ko-KR" b="1" dirty="0">
                <a:latin typeface="+mn-ea"/>
              </a:rPr>
              <a:t>MLM </a:t>
            </a:r>
            <a:r>
              <a:rPr lang="ko-KR" altLang="en-US" b="1" dirty="0" err="1">
                <a:latin typeface="+mn-ea"/>
              </a:rPr>
              <a:t>연산량의</a:t>
            </a:r>
            <a:r>
              <a:rPr lang="ko-KR" altLang="en-US" b="1" dirty="0">
                <a:latin typeface="+mn-ea"/>
              </a:rPr>
              <a:t> 두배</a:t>
            </a:r>
            <a:endParaRPr lang="en-US" altLang="ko-KR" b="1" dirty="0">
              <a:latin typeface="+mn-ea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Generator</a:t>
            </a:r>
            <a:r>
              <a:rPr lang="ko-KR" altLang="en-US" sz="1600" b="1" dirty="0">
                <a:latin typeface="+mn-ea"/>
              </a:rPr>
              <a:t>의 크기를 줄여서 학습</a:t>
            </a:r>
            <a:endParaRPr lang="en-US" altLang="ko-KR" sz="1600" b="1" dirty="0">
              <a:latin typeface="+mn-ea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+mn-ea"/>
              </a:rPr>
              <a:t> Discriminator</a:t>
            </a:r>
            <a:r>
              <a:rPr lang="ko-KR" altLang="en-US" sz="1600" b="1" dirty="0">
                <a:latin typeface="+mn-ea"/>
              </a:rPr>
              <a:t>의 </a:t>
            </a:r>
            <a:r>
              <a:rPr lang="en-US" altLang="ko-KR" sz="1600" b="1" dirty="0">
                <a:latin typeface="+mn-ea"/>
              </a:rPr>
              <a:t>25% ~ 50% </a:t>
            </a:r>
            <a:r>
              <a:rPr lang="ko-KR" altLang="en-US" sz="1600" b="1" dirty="0">
                <a:latin typeface="+mn-ea"/>
              </a:rPr>
              <a:t>크기의 </a:t>
            </a:r>
            <a:r>
              <a:rPr lang="en-US" altLang="ko-KR" sz="1600" b="1" dirty="0">
                <a:latin typeface="+mn-ea"/>
              </a:rPr>
              <a:t>Generator</a:t>
            </a:r>
            <a:r>
              <a:rPr lang="ko-KR" altLang="en-US" sz="1600" b="1" dirty="0">
                <a:latin typeface="+mn-ea"/>
              </a:rPr>
              <a:t>가 가장 좋은 성능을 보임</a:t>
            </a:r>
            <a:endParaRPr lang="en-US" altLang="ko-KR" sz="1600" b="1" dirty="0">
              <a:latin typeface="+mn-ea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+mn-ea"/>
              </a:rPr>
              <a:t> 원인 분석 </a:t>
            </a:r>
            <a:r>
              <a:rPr lang="en-US" altLang="ko-KR" sz="1600" b="1" dirty="0">
                <a:latin typeface="+mn-ea"/>
              </a:rPr>
              <a:t>: too strong of a generator may pose a too-challenging task for the discriminator</a:t>
            </a:r>
          </a:p>
        </p:txBody>
      </p:sp>
    </p:spTree>
    <p:extLst>
      <p:ext uri="{BB962C8B-B14F-4D97-AF65-F5344CB8AC3E}">
        <p14:creationId xmlns:p14="http://schemas.microsoft.com/office/powerpoint/2010/main" val="2044084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Experiment</a:t>
            </a:r>
            <a:endParaRPr lang="ko-KR" altLang="en-US" b="1" dirty="0"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E056D8-0758-4BD3-A17B-70AF6CD6DF61}"/>
              </a:ext>
            </a:extLst>
          </p:cNvPr>
          <p:cNvSpPr txBox="1"/>
          <p:nvPr/>
        </p:nvSpPr>
        <p:spPr>
          <a:xfrm>
            <a:off x="1082040" y="1860938"/>
            <a:ext cx="10027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Adversarial vs MLE(Jointly)</a:t>
            </a:r>
            <a:endParaRPr lang="ko-KR" altLang="en-US" sz="3200" b="1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332EE4F-9311-470D-902A-FEE0702E9DF3}"/>
              </a:ext>
            </a:extLst>
          </p:cNvPr>
          <p:cNvSpPr txBox="1">
            <a:spLocks/>
          </p:cNvSpPr>
          <p:nvPr/>
        </p:nvSpPr>
        <p:spPr>
          <a:xfrm>
            <a:off x="1066800" y="4694391"/>
            <a:ext cx="10058400" cy="34583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학습 방식에 따른 성능 비교</a:t>
            </a:r>
            <a:endParaRPr lang="en-US" altLang="ko-KR" b="1" dirty="0">
              <a:latin typeface="+mn-ea"/>
            </a:endParaRP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 Two-stage training – Generator</a:t>
            </a:r>
            <a:r>
              <a:rPr lang="ko-KR" altLang="en-US" sz="1600" b="1" dirty="0">
                <a:latin typeface="+mn-ea"/>
              </a:rPr>
              <a:t>의 </a:t>
            </a:r>
            <a:r>
              <a:rPr lang="en-US" altLang="ko-KR" sz="1600" b="1" dirty="0">
                <a:latin typeface="+mn-ea"/>
              </a:rPr>
              <a:t>MLM</a:t>
            </a:r>
            <a:r>
              <a:rPr lang="ko-KR" altLang="en-US" sz="1600" b="1" dirty="0">
                <a:latin typeface="+mn-ea"/>
              </a:rPr>
              <a:t>학습 </a:t>
            </a:r>
            <a:r>
              <a:rPr lang="en-US" altLang="ko-KR" sz="1600" b="1" dirty="0">
                <a:latin typeface="+mn-ea"/>
              </a:rPr>
              <a:t>n</a:t>
            </a:r>
            <a:r>
              <a:rPr lang="ko-KR" altLang="en-US" sz="1600" b="1" dirty="0">
                <a:latin typeface="+mn-ea"/>
              </a:rPr>
              <a:t>회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→ </a:t>
            </a:r>
            <a:r>
              <a:rPr lang="en-US" altLang="ko-KR" sz="1600" b="1" dirty="0">
                <a:latin typeface="+mn-ea"/>
              </a:rPr>
              <a:t>Generator </a:t>
            </a:r>
            <a:r>
              <a:rPr lang="ko-KR" altLang="en-US" sz="1600" b="1" dirty="0">
                <a:latin typeface="+mn-ea"/>
              </a:rPr>
              <a:t>학습 정지</a:t>
            </a:r>
            <a:r>
              <a:rPr lang="en-US" altLang="ko-KR" sz="1600" b="1" dirty="0">
                <a:latin typeface="+mn-ea"/>
              </a:rPr>
              <a:t>, Discriminator </a:t>
            </a:r>
            <a:r>
              <a:rPr lang="ko-KR" altLang="en-US" sz="1600" b="1" dirty="0">
                <a:latin typeface="+mn-ea"/>
              </a:rPr>
              <a:t>학습</a:t>
            </a:r>
            <a:endParaRPr lang="en-US" altLang="ko-KR" sz="1200" b="1" dirty="0">
              <a:latin typeface="+mn-ea"/>
            </a:endParaRP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 Adversarial training – </a:t>
            </a:r>
            <a:r>
              <a:rPr lang="ko-KR" altLang="en-US" sz="1600" b="1" dirty="0">
                <a:latin typeface="+mn-ea"/>
              </a:rPr>
              <a:t>기존 </a:t>
            </a:r>
            <a:r>
              <a:rPr lang="en-US" altLang="ko-KR" sz="1600" b="1" dirty="0">
                <a:latin typeface="+mn-ea"/>
              </a:rPr>
              <a:t>GAN</a:t>
            </a:r>
            <a:r>
              <a:rPr lang="ko-KR" altLang="en-US" sz="1600" b="1" dirty="0">
                <a:latin typeface="+mn-ea"/>
              </a:rPr>
              <a:t>과 동일한 학습 방식</a:t>
            </a:r>
            <a:endParaRPr lang="en-US" altLang="ko-KR" sz="1600" b="1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E3229D-7444-4BFB-B5F4-1E1EBC53B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148" y="2445713"/>
            <a:ext cx="2898484" cy="229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4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Experiment</a:t>
            </a:r>
            <a:endParaRPr lang="ko-KR" altLang="en-US" b="1" dirty="0"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E056D8-0758-4BD3-A17B-70AF6CD6DF61}"/>
              </a:ext>
            </a:extLst>
          </p:cNvPr>
          <p:cNvSpPr txBox="1"/>
          <p:nvPr/>
        </p:nvSpPr>
        <p:spPr>
          <a:xfrm>
            <a:off x="1082040" y="1860938"/>
            <a:ext cx="10027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Hyperparameters</a:t>
            </a:r>
            <a:endParaRPr lang="ko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7A97FC-2D8E-4B97-AC99-CE77549DF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190" y="2408390"/>
            <a:ext cx="5811611" cy="390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01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Experiment</a:t>
            </a:r>
            <a:endParaRPr lang="ko-KR" altLang="en-US" b="1" dirty="0"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E056D8-0758-4BD3-A17B-70AF6CD6DF61}"/>
              </a:ext>
            </a:extLst>
          </p:cNvPr>
          <p:cNvSpPr txBox="1"/>
          <p:nvPr/>
        </p:nvSpPr>
        <p:spPr>
          <a:xfrm>
            <a:off x="1082040" y="1860938"/>
            <a:ext cx="10027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Efficiency Analysis</a:t>
            </a:r>
            <a:endParaRPr lang="ko-KR" altLang="en-US" sz="3200" b="1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332EE4F-9311-470D-902A-FEE0702E9DF3}"/>
              </a:ext>
            </a:extLst>
          </p:cNvPr>
          <p:cNvSpPr txBox="1">
            <a:spLocks/>
          </p:cNvSpPr>
          <p:nvPr/>
        </p:nvSpPr>
        <p:spPr>
          <a:xfrm>
            <a:off x="1082040" y="4271414"/>
            <a:ext cx="10058400" cy="34583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+mn-ea"/>
              </a:rPr>
              <a:t> Electra 15% - ELECTRA</a:t>
            </a:r>
            <a:r>
              <a:rPr lang="ko-KR" altLang="en-US" sz="1600" b="1" dirty="0">
                <a:latin typeface="+mn-ea"/>
              </a:rPr>
              <a:t>의 구조 유지</a:t>
            </a:r>
            <a:r>
              <a:rPr lang="en-US" altLang="ko-KR" sz="1600" b="1" dirty="0">
                <a:latin typeface="+mn-ea"/>
              </a:rPr>
              <a:t>, Discriminator</a:t>
            </a:r>
            <a:r>
              <a:rPr lang="ko-KR" altLang="en-US" sz="1600" b="1" dirty="0">
                <a:latin typeface="+mn-ea"/>
              </a:rPr>
              <a:t>의 </a:t>
            </a:r>
            <a:r>
              <a:rPr lang="en-US" altLang="ko-KR" sz="1600" b="1" dirty="0">
                <a:latin typeface="+mn-ea"/>
              </a:rPr>
              <a:t>loss</a:t>
            </a:r>
            <a:r>
              <a:rPr lang="ko-KR" altLang="en-US" sz="1600" b="1" dirty="0">
                <a:latin typeface="+mn-ea"/>
              </a:rPr>
              <a:t>를 입력 토큰의 </a:t>
            </a:r>
            <a:r>
              <a:rPr lang="en-US" altLang="ko-KR" sz="1600" b="1" dirty="0">
                <a:latin typeface="+mn-ea"/>
              </a:rPr>
              <a:t>15%</a:t>
            </a:r>
            <a:r>
              <a:rPr lang="ko-KR" altLang="en-US" sz="1600" b="1" dirty="0">
                <a:latin typeface="+mn-ea"/>
              </a:rPr>
              <a:t>로 제한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+mn-ea"/>
              </a:rPr>
              <a:t> Replace MLM – Discriminator</a:t>
            </a:r>
            <a:r>
              <a:rPr lang="ko-KR" altLang="en-US" sz="1600" b="1" dirty="0">
                <a:latin typeface="+mn-ea"/>
              </a:rPr>
              <a:t>의 학습을 </a:t>
            </a:r>
            <a:r>
              <a:rPr lang="en-US" altLang="ko-KR" sz="1600" b="1" dirty="0">
                <a:latin typeface="+mn-ea"/>
              </a:rPr>
              <a:t>MLM</a:t>
            </a:r>
            <a:r>
              <a:rPr lang="ko-KR" altLang="en-US" sz="1600" b="1" dirty="0">
                <a:latin typeface="+mn-ea"/>
              </a:rPr>
              <a:t> 학습을 하나</a:t>
            </a:r>
            <a:r>
              <a:rPr lang="en-US" altLang="ko-KR" sz="1600" b="1" dirty="0">
                <a:latin typeface="+mn-ea"/>
              </a:rPr>
              <a:t>, Generator</a:t>
            </a:r>
            <a:r>
              <a:rPr lang="ko-KR" altLang="en-US" sz="1600" b="1" dirty="0">
                <a:latin typeface="+mn-ea"/>
              </a:rPr>
              <a:t>가 생성한 토큰으로 </a:t>
            </a:r>
            <a:r>
              <a:rPr lang="en-US" altLang="ko-KR" sz="1600" b="1" dirty="0">
                <a:latin typeface="+mn-ea"/>
              </a:rPr>
              <a:t>[MASK]</a:t>
            </a:r>
            <a:r>
              <a:rPr lang="ko-KR" altLang="en-US" sz="1600" b="1" dirty="0">
                <a:latin typeface="+mn-ea"/>
              </a:rPr>
              <a:t>를 치환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+mn-ea"/>
              </a:rPr>
              <a:t> All-Token : Replace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MLM</a:t>
            </a:r>
            <a:r>
              <a:rPr lang="ko-KR" altLang="en-US" sz="1600" b="1" dirty="0">
                <a:latin typeface="+mn-ea"/>
              </a:rPr>
              <a:t>처럼 진행하나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모든 토큰을 </a:t>
            </a:r>
            <a:r>
              <a:rPr lang="en-US" altLang="ko-KR" sz="1600" b="1" dirty="0">
                <a:latin typeface="+mn-ea"/>
              </a:rPr>
              <a:t>Generator</a:t>
            </a:r>
            <a:r>
              <a:rPr lang="ko-KR" altLang="en-US" sz="1600" b="1" dirty="0">
                <a:latin typeface="+mn-ea"/>
              </a:rPr>
              <a:t>가 생성한 토큰으로 치환</a:t>
            </a:r>
            <a:r>
              <a:rPr lang="en-US" altLang="ko-KR" sz="1600" b="1" dirty="0">
                <a:latin typeface="+mn-ea"/>
              </a:rPr>
              <a:t>(BERT+ELECTRA)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993884-CDF3-44E6-9F9B-08BA839DC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16577"/>
            <a:ext cx="9297698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7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차례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968826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n-ea"/>
              </a:rPr>
              <a:t> Introduction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n-ea"/>
              </a:rPr>
              <a:t> Motivation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n-ea"/>
              </a:rPr>
              <a:t> ELECTRA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n-ea"/>
              </a:rPr>
              <a:t> Experiment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n-ea"/>
              </a:rPr>
              <a:t> Result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n-ea"/>
              </a:rPr>
              <a:t> Ablation Study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n-ea"/>
              </a:rPr>
              <a:t> Conclusion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56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Experiment</a:t>
            </a:r>
            <a:endParaRPr lang="ko-KR" altLang="en-US" b="1" dirty="0"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E056D8-0758-4BD3-A17B-70AF6CD6DF61}"/>
              </a:ext>
            </a:extLst>
          </p:cNvPr>
          <p:cNvSpPr txBox="1"/>
          <p:nvPr/>
        </p:nvSpPr>
        <p:spPr>
          <a:xfrm>
            <a:off x="1082040" y="1860938"/>
            <a:ext cx="10027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Efficiency Analysis</a:t>
            </a:r>
            <a:endParaRPr lang="ko-KR" altLang="en-US" sz="3200" b="1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332EE4F-9311-470D-902A-FEE0702E9DF3}"/>
              </a:ext>
            </a:extLst>
          </p:cNvPr>
          <p:cNvSpPr txBox="1">
            <a:spLocks/>
          </p:cNvSpPr>
          <p:nvPr/>
        </p:nvSpPr>
        <p:spPr>
          <a:xfrm>
            <a:off x="1051560" y="4842199"/>
            <a:ext cx="10058400" cy="34583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+mn-ea"/>
              </a:rPr>
              <a:t> 1</a:t>
            </a:r>
            <a:r>
              <a:rPr lang="ko-KR" altLang="en-US" sz="1600" b="1" dirty="0">
                <a:latin typeface="+mn-ea"/>
              </a:rPr>
              <a:t>번 </a:t>
            </a:r>
            <a:r>
              <a:rPr lang="en-US" altLang="ko-KR" sz="1600" b="1" dirty="0">
                <a:latin typeface="+mn-ea"/>
              </a:rPr>
              <a:t>: Hidden State Size</a:t>
            </a:r>
            <a:r>
              <a:rPr lang="ko-KR" altLang="en-US" sz="1600" b="1" dirty="0">
                <a:latin typeface="+mn-ea"/>
              </a:rPr>
              <a:t>의 크기에 따른 </a:t>
            </a:r>
            <a:r>
              <a:rPr lang="en-US" altLang="ko-KR" sz="1600" b="1" dirty="0">
                <a:latin typeface="+mn-ea"/>
              </a:rPr>
              <a:t>ELECTRA</a:t>
            </a:r>
            <a:r>
              <a:rPr lang="ko-KR" altLang="en-US" sz="1600" b="1" dirty="0">
                <a:latin typeface="+mn-ea"/>
              </a:rPr>
              <a:t>와 </a:t>
            </a:r>
            <a:r>
              <a:rPr lang="en-US" altLang="ko-KR" sz="1600" b="1" dirty="0">
                <a:latin typeface="+mn-ea"/>
              </a:rPr>
              <a:t>BERT</a:t>
            </a:r>
            <a:r>
              <a:rPr lang="ko-KR" altLang="en-US" sz="1600" b="1" dirty="0">
                <a:latin typeface="+mn-ea"/>
              </a:rPr>
              <a:t>의 성능비교</a:t>
            </a:r>
            <a:r>
              <a:rPr lang="en-US" altLang="ko-KR" sz="1600" b="1" dirty="0">
                <a:latin typeface="+mn-ea"/>
              </a:rPr>
              <a:t>(GLUE </a:t>
            </a:r>
            <a:r>
              <a:rPr lang="ko-KR" altLang="en-US" sz="1600" b="1" dirty="0">
                <a:latin typeface="+mn-ea"/>
              </a:rPr>
              <a:t>점수</a:t>
            </a:r>
            <a:r>
              <a:rPr lang="en-US" altLang="ko-KR" sz="1600" b="1" dirty="0">
                <a:latin typeface="+mn-ea"/>
              </a:rPr>
              <a:t>)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+mn-ea"/>
              </a:rPr>
              <a:t> 2</a:t>
            </a:r>
            <a:r>
              <a:rPr lang="ko-KR" altLang="en-US" sz="1600" b="1" dirty="0">
                <a:latin typeface="+mn-ea"/>
              </a:rPr>
              <a:t>번 </a:t>
            </a:r>
            <a:r>
              <a:rPr lang="en-US" altLang="ko-KR" sz="1600" b="1" dirty="0">
                <a:latin typeface="+mn-ea"/>
              </a:rPr>
              <a:t>: Hidden State Size</a:t>
            </a:r>
            <a:r>
              <a:rPr lang="ko-KR" altLang="en-US" sz="1600" b="1" dirty="0">
                <a:latin typeface="+mn-ea"/>
              </a:rPr>
              <a:t>의 크기에 따른 </a:t>
            </a:r>
            <a:r>
              <a:rPr lang="en-US" altLang="ko-KR" sz="1600" b="1" dirty="0">
                <a:latin typeface="+mn-ea"/>
              </a:rPr>
              <a:t>ELECTRA</a:t>
            </a:r>
            <a:r>
              <a:rPr lang="ko-KR" altLang="en-US" sz="1600" b="1" dirty="0">
                <a:latin typeface="+mn-ea"/>
              </a:rPr>
              <a:t>와 </a:t>
            </a:r>
            <a:r>
              <a:rPr lang="en-US" altLang="ko-KR" sz="1600" b="1" dirty="0">
                <a:latin typeface="+mn-ea"/>
              </a:rPr>
              <a:t>BERT</a:t>
            </a:r>
            <a:r>
              <a:rPr lang="ko-KR" altLang="en-US" sz="1600" b="1" dirty="0">
                <a:latin typeface="+mn-ea"/>
              </a:rPr>
              <a:t>의 성능비교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+mn-ea"/>
              </a:rPr>
              <a:t> 3</a:t>
            </a:r>
            <a:r>
              <a:rPr lang="ko-KR" altLang="en-US" sz="1600" b="1" dirty="0">
                <a:latin typeface="+mn-ea"/>
              </a:rPr>
              <a:t>번 </a:t>
            </a:r>
            <a:r>
              <a:rPr lang="en-US" altLang="ko-KR" sz="1600" b="1" dirty="0">
                <a:latin typeface="+mn-ea"/>
              </a:rPr>
              <a:t>: Pre-Train FLOPS</a:t>
            </a:r>
            <a:r>
              <a:rPr lang="ko-KR" altLang="en-US" sz="1600" b="1" dirty="0">
                <a:latin typeface="+mn-ea"/>
              </a:rPr>
              <a:t>에 따른 </a:t>
            </a:r>
            <a:r>
              <a:rPr lang="en-US" altLang="ko-KR" sz="1600" b="1" dirty="0">
                <a:latin typeface="+mn-ea"/>
              </a:rPr>
              <a:t>ELECTRA</a:t>
            </a:r>
            <a:r>
              <a:rPr lang="ko-KR" altLang="en-US" sz="1600" b="1" dirty="0">
                <a:latin typeface="+mn-ea"/>
              </a:rPr>
              <a:t>와 </a:t>
            </a:r>
            <a:r>
              <a:rPr lang="en-US" altLang="ko-KR" sz="1600" b="1" dirty="0">
                <a:latin typeface="+mn-ea"/>
              </a:rPr>
              <a:t>BERT</a:t>
            </a:r>
            <a:r>
              <a:rPr lang="ko-KR" altLang="en-US" sz="1600" b="1" dirty="0">
                <a:latin typeface="+mn-ea"/>
              </a:rPr>
              <a:t>의 성능비교</a:t>
            </a:r>
            <a:endParaRPr lang="en-US" altLang="ko-KR" sz="1600" b="1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F4E387-7F4B-46A6-AC41-40AB8AB91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737" y="2582897"/>
            <a:ext cx="6976826" cy="21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66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Conclusion</a:t>
            </a:r>
            <a:endParaRPr lang="ko-KR" altLang="en-US" b="1" dirty="0">
              <a:latin typeface="+mj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184DFB4-182D-456E-A944-212E262B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96" y="2220145"/>
            <a:ext cx="9939384" cy="375923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새로운 학습 방식인 </a:t>
            </a:r>
            <a:r>
              <a:rPr lang="en-US" altLang="ko-KR" b="1" dirty="0">
                <a:latin typeface="+mn-ea"/>
              </a:rPr>
              <a:t>Replaced Token Detection</a:t>
            </a:r>
            <a:r>
              <a:rPr lang="ko-KR" altLang="en-US" b="1" dirty="0">
                <a:latin typeface="+mn-ea"/>
              </a:rPr>
              <a:t>를 제안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+mn-ea"/>
              </a:rPr>
              <a:t> MLE</a:t>
            </a:r>
            <a:r>
              <a:rPr lang="ko-KR" altLang="en-US" b="1" dirty="0">
                <a:latin typeface="+mn-ea"/>
              </a:rPr>
              <a:t>를 적용한 </a:t>
            </a:r>
            <a:r>
              <a:rPr lang="en-US" altLang="ko-KR" b="1" dirty="0">
                <a:latin typeface="+mn-ea"/>
              </a:rPr>
              <a:t>GAN </a:t>
            </a:r>
            <a:r>
              <a:rPr lang="ko-KR" altLang="en-US" b="1" dirty="0">
                <a:latin typeface="+mn-ea"/>
              </a:rPr>
              <a:t>기법을 사용하여 기존 </a:t>
            </a:r>
            <a:r>
              <a:rPr lang="en-US" altLang="ko-KR" b="1" dirty="0">
                <a:latin typeface="+mn-ea"/>
              </a:rPr>
              <a:t>BERT</a:t>
            </a:r>
            <a:r>
              <a:rPr lang="ko-KR" altLang="en-US" b="1" dirty="0">
                <a:latin typeface="+mn-ea"/>
              </a:rPr>
              <a:t>보다 더 효율적인 모델을 제안</a:t>
            </a: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적은 수의 </a:t>
            </a:r>
            <a:r>
              <a:rPr lang="en-US" altLang="ko-KR" b="1" dirty="0">
                <a:latin typeface="+mn-ea"/>
              </a:rPr>
              <a:t>Parameter</a:t>
            </a:r>
            <a:r>
              <a:rPr lang="ko-KR" altLang="en-US" b="1" dirty="0">
                <a:latin typeface="+mn-ea"/>
              </a:rPr>
              <a:t>을 사용함으로 써 계산효율과 자원을 적게 사용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효율적인 것과 동시에 정확도 또한 향상된 </a:t>
            </a:r>
            <a:r>
              <a:rPr lang="en-US" altLang="ko-KR" b="1" dirty="0">
                <a:latin typeface="+mn-ea"/>
              </a:rPr>
              <a:t>ELECTRA </a:t>
            </a:r>
            <a:r>
              <a:rPr lang="ko-KR" altLang="en-US" b="1" dirty="0">
                <a:latin typeface="+mn-ea"/>
              </a:rPr>
              <a:t>모델을 제안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0032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End of Article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</a:rPr>
              <a:t>Thank you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840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Introduction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2541098"/>
            <a:ext cx="10058400" cy="3458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Transformer </a:t>
            </a:r>
            <a:r>
              <a:rPr lang="ko-KR" altLang="en-US" b="1" dirty="0">
                <a:latin typeface="+mn-ea"/>
              </a:rPr>
              <a:t>모델 기반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Transfer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Learning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–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Pretrain</a:t>
            </a:r>
            <a:r>
              <a:rPr lang="ko-KR" altLang="en-US" b="1" dirty="0">
                <a:latin typeface="+mn-ea"/>
              </a:rPr>
              <a:t> 모델을 기반으로 </a:t>
            </a:r>
            <a:r>
              <a:rPr lang="en-US" altLang="ko-KR" b="1" dirty="0">
                <a:latin typeface="+mn-ea"/>
              </a:rPr>
              <a:t>Fine tunning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+mn-ea"/>
              </a:rPr>
              <a:t> Pretraining </a:t>
            </a:r>
            <a:r>
              <a:rPr lang="ko-KR" altLang="en-US" b="1" dirty="0">
                <a:latin typeface="+mn-ea"/>
              </a:rPr>
              <a:t>구성</a:t>
            </a: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+mn-ea"/>
              </a:rPr>
              <a:t>Masked Language Model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+mn-ea"/>
              </a:rPr>
              <a:t>Next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Sentence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DAB4F-0690-4D58-A3FB-A1C257B5D791}"/>
              </a:ext>
            </a:extLst>
          </p:cNvPr>
          <p:cNvSpPr txBox="1"/>
          <p:nvPr/>
        </p:nvSpPr>
        <p:spPr>
          <a:xfrm>
            <a:off x="1097279" y="1859166"/>
            <a:ext cx="8521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BERT</a:t>
            </a:r>
            <a:endParaRPr lang="ko-KR" altLang="en-US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630EC0-E320-4581-BF46-B3A786C08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180" y="2089998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68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Motivation</a:t>
            </a:r>
            <a:endParaRPr lang="ko-KR" altLang="en-US" b="1" dirty="0">
              <a:latin typeface="+mj-ea"/>
            </a:endParaRPr>
          </a:p>
        </p:txBody>
      </p:sp>
      <p:pic>
        <p:nvPicPr>
          <p:cNvPr id="1026" name="Picture 2" descr="논문리뷰 - BERT:pre-training of deep bidirectional transformers for language  understanding (2018)">
            <a:extLst>
              <a:ext uri="{FF2B5EF4-FFF2-40B4-BE49-F238E27FC236}">
                <a16:creationId xmlns:a16="http://schemas.microsoft.com/office/drawing/2014/main" id="{BBE9EF79-2E4F-4210-9982-6C51F69D2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94" y="2442637"/>
            <a:ext cx="6686265" cy="348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7EB7A4-6CB7-4BC5-A47B-CF06A6717738}"/>
              </a:ext>
            </a:extLst>
          </p:cNvPr>
          <p:cNvSpPr txBox="1"/>
          <p:nvPr/>
        </p:nvSpPr>
        <p:spPr>
          <a:xfrm>
            <a:off x="1097279" y="1859166"/>
            <a:ext cx="8521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BERT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Pre training – MLM </a:t>
            </a:r>
            <a:r>
              <a:rPr lang="ko-KR" altLang="en-US" sz="2400" b="1" dirty="0"/>
              <a:t>과정</a:t>
            </a:r>
          </a:p>
        </p:txBody>
      </p:sp>
    </p:spTree>
    <p:extLst>
      <p:ext uri="{BB962C8B-B14F-4D97-AF65-F5344CB8AC3E}">
        <p14:creationId xmlns:p14="http://schemas.microsoft.com/office/powerpoint/2010/main" val="336355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Motivation</a:t>
            </a:r>
            <a:endParaRPr lang="ko-KR" altLang="en-US" b="1" dirty="0">
              <a:latin typeface="+mj-ea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59AA7FA-2A3A-423B-88F7-66B97555D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19312"/>
            <a:ext cx="10058400" cy="5704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지나치게 많은 </a:t>
            </a:r>
            <a:r>
              <a:rPr lang="en-US" altLang="ko-KR" b="1" dirty="0">
                <a:latin typeface="+mn-ea"/>
              </a:rPr>
              <a:t>Parameters </a:t>
            </a:r>
            <a:r>
              <a:rPr lang="ko-KR" altLang="en-US" b="1" dirty="0">
                <a:latin typeface="+mn-ea"/>
              </a:rPr>
              <a:t>→ 학습 비용 상승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비효율적</a:t>
            </a:r>
            <a:endParaRPr lang="en-US" altLang="ko-KR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1B775-874C-4D68-AA1F-52F936463ECA}"/>
              </a:ext>
            </a:extLst>
          </p:cNvPr>
          <p:cNvSpPr txBox="1"/>
          <p:nvPr/>
        </p:nvSpPr>
        <p:spPr>
          <a:xfrm>
            <a:off x="1097280" y="1893669"/>
            <a:ext cx="2493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Problem</a:t>
            </a:r>
            <a:endParaRPr lang="ko-KR" altLang="en-US" sz="3200" b="1" dirty="0"/>
          </a:p>
        </p:txBody>
      </p:sp>
      <p:pic>
        <p:nvPicPr>
          <p:cNvPr id="3074" name="Picture 2" descr="Approximate size comparison of GPT-2">
            <a:extLst>
              <a:ext uri="{FF2B5EF4-FFF2-40B4-BE49-F238E27FC236}">
                <a16:creationId xmlns:a16="http://schemas.microsoft.com/office/drawing/2014/main" id="{8A4A2580-D290-4D04-BDC8-F01401E3B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683" y="2879952"/>
            <a:ext cx="4415118" cy="264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324DD0-65B6-41DD-B883-B35AB70F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685" y="3021107"/>
            <a:ext cx="6032593" cy="240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1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Motivation</a:t>
            </a:r>
            <a:endParaRPr lang="ko-KR" altLang="en-US" b="1" dirty="0">
              <a:latin typeface="+mj-ea"/>
            </a:endParaRPr>
          </a:p>
        </p:txBody>
      </p:sp>
      <p:pic>
        <p:nvPicPr>
          <p:cNvPr id="1026" name="Picture 2" descr="논문리뷰 - BERT:pre-training of deep bidirectional transformers for language  understanding (2018)">
            <a:extLst>
              <a:ext uri="{FF2B5EF4-FFF2-40B4-BE49-F238E27FC236}">
                <a16:creationId xmlns:a16="http://schemas.microsoft.com/office/drawing/2014/main" id="{BBE9EF79-2E4F-4210-9982-6C51F69D2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59" y="2905500"/>
            <a:ext cx="6031841" cy="314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93C6A49-9D81-43BF-B535-C27BE4D6FDDC}"/>
              </a:ext>
            </a:extLst>
          </p:cNvPr>
          <p:cNvSpPr/>
          <p:nvPr/>
        </p:nvSpPr>
        <p:spPr>
          <a:xfrm>
            <a:off x="4297680" y="5369859"/>
            <a:ext cx="570155" cy="4303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15D1CAC-0408-4E5A-B227-1A963635D912}"/>
              </a:ext>
            </a:extLst>
          </p:cNvPr>
          <p:cNvCxnSpPr>
            <a:cxnSpLocks/>
          </p:cNvCxnSpPr>
          <p:nvPr/>
        </p:nvCxnSpPr>
        <p:spPr>
          <a:xfrm flipH="1">
            <a:off x="4939553" y="3429000"/>
            <a:ext cx="4034120" cy="1869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A2E718-DA21-4648-AB19-40472D714835}"/>
              </a:ext>
            </a:extLst>
          </p:cNvPr>
          <p:cNvSpPr txBox="1"/>
          <p:nvPr/>
        </p:nvSpPr>
        <p:spPr>
          <a:xfrm>
            <a:off x="8973673" y="3044179"/>
            <a:ext cx="1873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15%</a:t>
            </a:r>
            <a:endParaRPr lang="ko-KR" altLang="en-US" sz="3600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A067800-02D9-49A0-A096-611A2D32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19312"/>
            <a:ext cx="10058400" cy="5704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학습에 사용되는 </a:t>
            </a:r>
            <a:r>
              <a:rPr lang="en-US" altLang="ko-KR" b="1" dirty="0">
                <a:latin typeface="+mn-ea"/>
              </a:rPr>
              <a:t>Token</a:t>
            </a:r>
            <a:r>
              <a:rPr lang="ko-KR" altLang="en-US" b="1" dirty="0">
                <a:latin typeface="+mn-ea"/>
              </a:rPr>
              <a:t>은 전체 </a:t>
            </a:r>
            <a:r>
              <a:rPr lang="en-US" altLang="ko-KR" b="1" dirty="0">
                <a:latin typeface="+mn-ea"/>
              </a:rPr>
              <a:t>Token</a:t>
            </a:r>
            <a:r>
              <a:rPr lang="ko-KR" altLang="en-US" b="1" dirty="0">
                <a:latin typeface="+mn-ea"/>
              </a:rPr>
              <a:t>의 </a:t>
            </a:r>
            <a:r>
              <a:rPr lang="en-US" altLang="ko-KR" b="1" dirty="0">
                <a:latin typeface="+mn-ea"/>
              </a:rPr>
              <a:t>15% </a:t>
            </a:r>
            <a:r>
              <a:rPr lang="ko-KR" altLang="en-US" b="1" dirty="0">
                <a:latin typeface="+mn-ea"/>
              </a:rPr>
              <a:t>불과</a:t>
            </a:r>
            <a:endParaRPr lang="en-US" altLang="ko-KR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2C1E23-C649-4646-8461-85C89F048E63}"/>
              </a:ext>
            </a:extLst>
          </p:cNvPr>
          <p:cNvSpPr txBox="1"/>
          <p:nvPr/>
        </p:nvSpPr>
        <p:spPr>
          <a:xfrm>
            <a:off x="1097280" y="1893669"/>
            <a:ext cx="2493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Problem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0843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Motivation</a:t>
            </a:r>
            <a:endParaRPr lang="ko-KR" altLang="en-US" b="1" dirty="0">
              <a:latin typeface="+mj-ea"/>
            </a:endParaRPr>
          </a:p>
        </p:txBody>
      </p:sp>
      <p:pic>
        <p:nvPicPr>
          <p:cNvPr id="1026" name="Picture 2" descr="논문리뷰 - BERT:pre-training of deep bidirectional transformers for language  understanding (2018)">
            <a:extLst>
              <a:ext uri="{FF2B5EF4-FFF2-40B4-BE49-F238E27FC236}">
                <a16:creationId xmlns:a16="http://schemas.microsoft.com/office/drawing/2014/main" id="{BBE9EF79-2E4F-4210-9982-6C51F69D2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59" y="2905500"/>
            <a:ext cx="6031841" cy="314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93C6A49-9D81-43BF-B535-C27BE4D6FDDC}"/>
              </a:ext>
            </a:extLst>
          </p:cNvPr>
          <p:cNvSpPr/>
          <p:nvPr/>
        </p:nvSpPr>
        <p:spPr>
          <a:xfrm>
            <a:off x="4297680" y="5369859"/>
            <a:ext cx="570155" cy="4303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15D1CAC-0408-4E5A-B227-1A963635D912}"/>
              </a:ext>
            </a:extLst>
          </p:cNvPr>
          <p:cNvCxnSpPr>
            <a:cxnSpLocks/>
          </p:cNvCxnSpPr>
          <p:nvPr/>
        </p:nvCxnSpPr>
        <p:spPr>
          <a:xfrm flipH="1">
            <a:off x="4939553" y="3429000"/>
            <a:ext cx="4034120" cy="18691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A2E718-DA21-4648-AB19-40472D714835}"/>
              </a:ext>
            </a:extLst>
          </p:cNvPr>
          <p:cNvSpPr txBox="1"/>
          <p:nvPr/>
        </p:nvSpPr>
        <p:spPr>
          <a:xfrm>
            <a:off x="8973673" y="3044179"/>
            <a:ext cx="1873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[MASK]?</a:t>
            </a:r>
            <a:endParaRPr lang="ko-KR" altLang="en-US" sz="3600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A067800-02D9-49A0-A096-611A2D32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19312"/>
            <a:ext cx="10058400" cy="5704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현실에는 </a:t>
            </a:r>
            <a:r>
              <a:rPr lang="en-US" altLang="ko-KR" b="1" dirty="0">
                <a:latin typeface="+mn-ea"/>
              </a:rPr>
              <a:t>[MASK] </a:t>
            </a:r>
            <a:r>
              <a:rPr lang="ko-KR" altLang="en-US" b="1" dirty="0">
                <a:latin typeface="+mn-ea"/>
              </a:rPr>
              <a:t>라는 단어가 없다</a:t>
            </a:r>
            <a:r>
              <a:rPr lang="en-US" altLang="ko-KR" b="1" dirty="0">
                <a:latin typeface="+mn-ea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2C1E23-C649-4646-8461-85C89F048E63}"/>
              </a:ext>
            </a:extLst>
          </p:cNvPr>
          <p:cNvSpPr txBox="1"/>
          <p:nvPr/>
        </p:nvSpPr>
        <p:spPr>
          <a:xfrm>
            <a:off x="1097280" y="1893669"/>
            <a:ext cx="2493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Problem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9554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Motivation</a:t>
            </a:r>
            <a:endParaRPr lang="ko-KR" altLang="en-US" b="1" dirty="0">
              <a:latin typeface="+mj-ea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097280" y="2419311"/>
            <a:ext cx="10058400" cy="36946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+mn-ea"/>
              </a:rPr>
              <a:t> MLM </a:t>
            </a:r>
            <a:r>
              <a:rPr lang="ko-KR" altLang="en-US" b="1" dirty="0">
                <a:latin typeface="+mn-ea"/>
              </a:rPr>
              <a:t>학습을 </a:t>
            </a:r>
            <a:r>
              <a:rPr lang="en-US" altLang="ko-KR" b="1" dirty="0">
                <a:latin typeface="+mn-ea"/>
              </a:rPr>
              <a:t>RTD(Replace Token Detection)</a:t>
            </a:r>
            <a:r>
              <a:rPr lang="ko-KR" altLang="en-US" b="1" dirty="0">
                <a:latin typeface="+mn-ea"/>
              </a:rPr>
              <a:t>으로 대체</a:t>
            </a: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기존의 </a:t>
            </a:r>
            <a:r>
              <a:rPr lang="en-US" altLang="ko-KR" b="1" dirty="0">
                <a:latin typeface="+mn-ea"/>
              </a:rPr>
              <a:t>[MASK]</a:t>
            </a:r>
            <a:r>
              <a:rPr lang="ko-KR" altLang="en-US" b="1" dirty="0">
                <a:latin typeface="+mn-ea"/>
              </a:rPr>
              <a:t> 자리에 실제 단어를 사용해보자</a:t>
            </a:r>
            <a:endParaRPr lang="en-US" altLang="ko-KR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latin typeface="+mn-ea"/>
              </a:rPr>
              <a:t>Question : </a:t>
            </a:r>
            <a:r>
              <a:rPr lang="ko-KR" altLang="en-US" b="1" dirty="0">
                <a:latin typeface="+mn-ea"/>
              </a:rPr>
              <a:t>그러면 실제 단어를 어떻게 생성할 것이고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학습에 이용할 것인가</a:t>
            </a:r>
            <a:r>
              <a:rPr lang="en-US" altLang="ko-KR" b="1" dirty="0">
                <a:latin typeface="+mn-ea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" y="1893669"/>
            <a:ext cx="2493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Solution</a:t>
            </a:r>
            <a:endParaRPr lang="ko-KR" altLang="en-US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24D220-34B6-4E50-B6FE-73C3AC27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591" y="3510264"/>
            <a:ext cx="5249008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0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Motivation</a:t>
            </a:r>
            <a:endParaRPr lang="ko-KR" altLang="en-US" b="1" dirty="0">
              <a:latin typeface="+mj-ea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097280" y="2419312"/>
            <a:ext cx="10058400" cy="5847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GAN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– Generative Adversarial Networks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80" y="1893669"/>
            <a:ext cx="2493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Solution</a:t>
            </a:r>
            <a:endParaRPr lang="ko-KR" altLang="en-US" sz="3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685ADF-7724-41F7-A04C-9164CAA30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020" y="3004087"/>
            <a:ext cx="6390920" cy="30598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454C42-5224-47DE-829D-9E6E16FAA9A2}"/>
              </a:ext>
            </a:extLst>
          </p:cNvPr>
          <p:cNvSpPr txBox="1"/>
          <p:nvPr/>
        </p:nvSpPr>
        <p:spPr>
          <a:xfrm>
            <a:off x="1096480" y="6499447"/>
            <a:ext cx="9641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그림 출처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Generative Adversarial Networks ppt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by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Yunjey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choi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815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2832</TotalTime>
  <Words>803</Words>
  <Application>Microsoft Office PowerPoint</Application>
  <PresentationFormat>와이드스크린</PresentationFormat>
  <Paragraphs>118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나눔스퀘어</vt:lpstr>
      <vt:lpstr>맑은 고딕</vt:lpstr>
      <vt:lpstr>Arial</vt:lpstr>
      <vt:lpstr>Calibri</vt:lpstr>
      <vt:lpstr>Calibri Light</vt:lpstr>
      <vt:lpstr>Wingdings</vt:lpstr>
      <vt:lpstr>추억</vt:lpstr>
      <vt:lpstr>ELECTRA(Feat. GAN)</vt:lpstr>
      <vt:lpstr>차례</vt:lpstr>
      <vt:lpstr>Introduction</vt:lpstr>
      <vt:lpstr>Motivation</vt:lpstr>
      <vt:lpstr>Motivation</vt:lpstr>
      <vt:lpstr>Motivation</vt:lpstr>
      <vt:lpstr>Motivation</vt:lpstr>
      <vt:lpstr>Motivation</vt:lpstr>
      <vt:lpstr>Motivation</vt:lpstr>
      <vt:lpstr>ELECTRA</vt:lpstr>
      <vt:lpstr>ELECTRA</vt:lpstr>
      <vt:lpstr>ELECTRA</vt:lpstr>
      <vt:lpstr>ELECTRA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Conclusion</vt:lpstr>
      <vt:lpstr>End of Article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self-training with noisy student improves imagenet classification</dc:title>
  <dc:creator>Notebook2</dc:creator>
  <cp:lastModifiedBy>KimWooseong</cp:lastModifiedBy>
  <cp:revision>113</cp:revision>
  <dcterms:created xsi:type="dcterms:W3CDTF">2020-01-28T02:17:33Z</dcterms:created>
  <dcterms:modified xsi:type="dcterms:W3CDTF">2022-01-26T01:56:07Z</dcterms:modified>
</cp:coreProperties>
</file>