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88" r:id="rId4"/>
    <p:sldId id="258" r:id="rId5"/>
    <p:sldId id="263" r:id="rId6"/>
    <p:sldId id="277" r:id="rId7"/>
    <p:sldId id="285" r:id="rId8"/>
    <p:sldId id="278" r:id="rId9"/>
    <p:sldId id="283" r:id="rId10"/>
    <p:sldId id="287" r:id="rId11"/>
    <p:sldId id="289" r:id="rId12"/>
    <p:sldId id="290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115" autoAdjust="0"/>
  </p:normalViewPr>
  <p:slideViewPr>
    <p:cSldViewPr>
      <p:cViewPr varScale="1">
        <p:scale>
          <a:sx n="92" d="100"/>
          <a:sy n="92" d="100"/>
        </p:scale>
        <p:origin x="-21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6046C-41AF-4C30-B587-8D347D278FB8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43367-B784-4F71-8C29-C0F62797FE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95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667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Źródło: Wikipedia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Android Architecture</a:t>
            </a:r>
          </a:p>
          <a:p>
            <a:r>
              <a:rPr lang="en-US" dirty="0" smtClean="0"/>
              <a:t>The objective is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</a:t>
            </a:r>
            <a:r>
              <a:rPr lang="en-US" dirty="0" smtClean="0"/>
              <a:t> by keeping the business rules not knowing anything at all about the outside world, thus, they can </a:t>
            </a:r>
            <a:r>
              <a:rPr lang="en-US" dirty="0" err="1" smtClean="0"/>
              <a:t>can</a:t>
            </a:r>
            <a:r>
              <a:rPr lang="en-US" dirty="0" smtClean="0"/>
              <a:t> be tested without any dependency to any external element.</a:t>
            </a:r>
            <a:br>
              <a:rPr lang="en-US" dirty="0" smtClean="0"/>
            </a:br>
            <a:r>
              <a:rPr lang="en-US" dirty="0" smtClean="0"/>
              <a:t>To achieve this,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proposal is about breaking up the project into 3 different layers,</a:t>
            </a:r>
            <a:r>
              <a:rPr lang="en-US" dirty="0" smtClean="0"/>
              <a:t> in which each one has its own purpose and works separately from the others.</a:t>
            </a:r>
            <a:br>
              <a:rPr lang="en-US" dirty="0" smtClean="0"/>
            </a:br>
            <a:r>
              <a:rPr lang="en-US" dirty="0" smtClean="0"/>
              <a:t>It is worth mentioning that each layer uses its own data model so this independence can be reached (you will see in code that a data mapper is needed in order to accomplish data transformation, a price to be paid if you do not want to cross the use of your models over the entire application).</a:t>
            </a:r>
            <a:br>
              <a:rPr lang="en-US" dirty="0" smtClean="0"/>
            </a:br>
            <a:r>
              <a:rPr lang="en-US" dirty="0" smtClean="0"/>
              <a:t>Here is an schema so you can see how it looks like:</a:t>
            </a:r>
          </a:p>
          <a:p>
            <a:endParaRPr lang="pl-PL" dirty="0" smtClean="0"/>
          </a:p>
          <a:p>
            <a:endParaRPr lang="pl-P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sz="1200" dirty="0" smtClean="0"/>
              <a:t>Czy nowoczesne podejście do programowania w Android, tzw. </a:t>
            </a:r>
            <a:r>
              <a:rPr lang="pl-PL" sz="1200" b="1" dirty="0" smtClean="0"/>
              <a:t>“the </a:t>
            </a:r>
            <a:r>
              <a:rPr lang="pl-PL" sz="1200" b="1" dirty="0" err="1" smtClean="0"/>
              <a:t>clean</a:t>
            </a:r>
            <a:r>
              <a:rPr lang="pl-PL" sz="1200" b="1" dirty="0" smtClean="0"/>
              <a:t> </a:t>
            </a:r>
            <a:r>
              <a:rPr lang="pl-PL" sz="1200" b="1" dirty="0" err="1" smtClean="0"/>
              <a:t>architecture</a:t>
            </a:r>
            <a:r>
              <a:rPr lang="pl-PL" sz="1200" b="1" dirty="0" smtClean="0"/>
              <a:t>”</a:t>
            </a:r>
            <a:r>
              <a:rPr lang="pl-PL" sz="1200" dirty="0" smtClean="0"/>
              <a:t>, będzie miało wpływ na poprawienie testowalności i pielęgnowalności aplikacji</a:t>
            </a:r>
            <a:endParaRPr lang="pl-PL" altLang="pl-PL" sz="120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367-B784-4F71-8C29-C0F62797FE6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3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73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28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9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52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3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98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3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99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5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4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5757-D3A2-4B58-B5BC-E38DD5A76FD6}" type="datetimeFigureOut">
              <a:rPr lang="pl-PL" smtClean="0"/>
              <a:t>2016-05-03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FB68-1D88-44DB-A12B-F9906A862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02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2092214"/>
          </a:xfrm>
        </p:spPr>
        <p:txBody>
          <a:bodyPr>
            <a:normAutofit/>
          </a:bodyPr>
          <a:lstStyle/>
          <a:p>
            <a:r>
              <a:rPr lang="pl-PL" dirty="0" smtClean="0"/>
              <a:t>Testowalność</a:t>
            </a:r>
            <a:r>
              <a:rPr lang="pl-PL" baseline="0" dirty="0" smtClean="0"/>
              <a:t> aplikacji mobilnych na platformę Android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87624" y="3685032"/>
            <a:ext cx="6984776" cy="212023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pl-PL" dirty="0" smtClean="0"/>
              <a:t>Rafał Sowiak, Studia zaoczne II stopnia </a:t>
            </a:r>
          </a:p>
          <a:p>
            <a:pPr algn="r"/>
            <a:r>
              <a:rPr lang="pl-PL" dirty="0" smtClean="0"/>
              <a:t>Informatyka</a:t>
            </a:r>
            <a:br>
              <a:rPr lang="pl-PL" dirty="0" smtClean="0"/>
            </a:br>
            <a:r>
              <a:rPr lang="pl-PL" dirty="0" smtClean="0"/>
              <a:t>Wydział </a:t>
            </a:r>
            <a:r>
              <a:rPr lang="pl-PL" dirty="0" err="1" smtClean="0"/>
              <a:t>WEEiA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algn="r"/>
            <a:r>
              <a:rPr lang="pl-PL" dirty="0" smtClean="0"/>
              <a:t>Opiekun pracy: prof. dr hab. inż. Andrzej Napieralski</a:t>
            </a:r>
          </a:p>
          <a:p>
            <a:pPr algn="r"/>
            <a:r>
              <a:rPr lang="pl-PL" dirty="0" smtClean="0"/>
              <a:t>Opiekun pomocniczy: mgr inż. Michał Włodarczyk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3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Wyniki badań dla testów jednostkowych </a:t>
            </a:r>
            <a:br>
              <a:rPr lang="pl-PL" dirty="0" smtClean="0"/>
            </a:br>
            <a:r>
              <a:rPr lang="pl-PL" sz="1400" dirty="0" smtClean="0"/>
              <a:t>(Aplikacja: </a:t>
            </a:r>
            <a:r>
              <a:rPr lang="en-US" sz="1400" i="1" dirty="0"/>
              <a:t>JSON Web Token Authentication for </a:t>
            </a:r>
            <a:r>
              <a:rPr lang="en-US" sz="1400" i="1" dirty="0" smtClean="0"/>
              <a:t>Android</a:t>
            </a:r>
            <a:r>
              <a:rPr lang="pl-PL" sz="1400" dirty="0" smtClean="0"/>
              <a:t>, Autor: Wictor Albertos)</a:t>
            </a:r>
            <a:br>
              <a:rPr lang="pl-PL" sz="1400" dirty="0" smtClean="0"/>
            </a:br>
            <a:endParaRPr lang="pl-PL" sz="1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95859"/>
            <a:ext cx="3657261" cy="30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95859"/>
            <a:ext cx="3725598" cy="316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1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Wyniki badań dla testów integracyjnych </a:t>
            </a:r>
            <a:br>
              <a:rPr lang="pl-PL" dirty="0" smtClean="0"/>
            </a:br>
            <a:r>
              <a:rPr lang="pl-PL" sz="1400" dirty="0" smtClean="0"/>
              <a:t>(Aplikacja: </a:t>
            </a:r>
            <a:r>
              <a:rPr lang="en-US" sz="1400" i="1" dirty="0"/>
              <a:t>JSON Web Token Authentication for </a:t>
            </a:r>
            <a:r>
              <a:rPr lang="en-US" sz="1400" i="1" dirty="0" smtClean="0"/>
              <a:t>Android</a:t>
            </a:r>
            <a:r>
              <a:rPr lang="pl-PL" sz="1400" dirty="0" smtClean="0"/>
              <a:t>, Autor: Wictor Albertos)</a:t>
            </a:r>
            <a:br>
              <a:rPr lang="pl-PL" sz="1400" dirty="0" smtClean="0"/>
            </a:br>
            <a:endParaRPr lang="pl-PL" sz="1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80" y="1973188"/>
            <a:ext cx="4213620" cy="361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1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/>
          </a:bodyPr>
          <a:lstStyle/>
          <a:p>
            <a:r>
              <a:rPr lang="pl-PL" dirty="0" smtClean="0"/>
              <a:t>Wnioski końcowe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Przeprowadzone badania pokazują, że wykorzystanie </a:t>
            </a:r>
            <a:r>
              <a:rPr lang="pl-PL" sz="2400" i="1" dirty="0" smtClean="0"/>
              <a:t>The Clean Architecture</a:t>
            </a:r>
            <a:r>
              <a:rPr lang="pl-PL" sz="2400" dirty="0" smtClean="0"/>
              <a:t> oraz </a:t>
            </a:r>
            <a:r>
              <a:rPr lang="pl-PL" sz="2400" i="1" dirty="0" smtClean="0"/>
              <a:t>Test Triven Development</a:t>
            </a:r>
            <a:r>
              <a:rPr lang="pl-PL" sz="2400" dirty="0" smtClean="0"/>
              <a:t> wydaje się właściwe dla polepszenia testowalności badanej aplikacji: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 smtClean="0"/>
              <a:t>ilość testów jednostkowych zmalała sześciokrotnie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 smtClean="0"/>
              <a:t>czas wykonania testów jednostkowych został skrócony trzykrotnie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sz="1900" dirty="0" smtClean="0"/>
              <a:t>przewidywany zysk w zakresie czasu wykonania testów integracyjnych może być nawet czterdziestokrotnie krótszy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Planowane jest przeprowadzenie badań w zakresie testów systemowych i </a:t>
            </a:r>
            <a:r>
              <a:rPr lang="pl-PL" sz="2400" dirty="0" smtClean="0"/>
              <a:t>akceptacyjnych</a:t>
            </a:r>
            <a:endParaRPr lang="pl-PL" sz="1300" dirty="0"/>
          </a:p>
        </p:txBody>
      </p:sp>
    </p:spTree>
    <p:extLst>
      <p:ext uri="{BB962C8B-B14F-4D97-AF65-F5344CB8AC3E}">
        <p14:creationId xmlns:p14="http://schemas.microsoft.com/office/powerpoint/2010/main" val="1926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Rafał Sowiak – „Testowalność aplikacji mobilnych na platformę Android”</a:t>
            </a:r>
            <a:endParaRPr lang="pl-PL" sz="1400" dirty="0">
              <a:ln w="0"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3042664"/>
          </a:xfrm>
        </p:spPr>
        <p:txBody>
          <a:bodyPr>
            <a:normAutofit/>
          </a:bodyPr>
          <a:lstStyle/>
          <a:p>
            <a:r>
              <a:rPr lang="pl-PL" dirty="0" smtClean="0"/>
              <a:t>Problem testowalności aplikacji Android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Temat automatycznego testowania opracowywanych aplikacji dla systemu Android jest pomijany w literaturze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Stosowane powszechnie podejście do tworzenia nowych aplikacji nie pozwala na sprawne pisanie testów jednostkowych</a:t>
            </a:r>
            <a:endParaRPr lang="pl-PL" sz="2400" dirty="0"/>
          </a:p>
          <a:p>
            <a:pPr>
              <a:buFont typeface="Wingdings" panose="05000000000000000000" pitchFamily="2" charset="2"/>
              <a:buChar char="ü"/>
            </a:pPr>
            <a:endParaRPr lang="pl-PL" sz="2400" dirty="0" smtClean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67544" y="3789040"/>
            <a:ext cx="8136904" cy="2016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Cel pracy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Przebadanie różnych podejść do architektury aplikacji z przeznaczeniem dla systemu Android i sprawdzenie jak wpływają one na testowalność systemu</a:t>
            </a:r>
          </a:p>
        </p:txBody>
      </p:sp>
    </p:spTree>
    <p:extLst>
      <p:ext uri="{BB962C8B-B14F-4D97-AF65-F5344CB8AC3E}">
        <p14:creationId xmlns:p14="http://schemas.microsoft.com/office/powerpoint/2010/main" val="6509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/>
          </a:bodyPr>
          <a:lstStyle/>
          <a:p>
            <a:r>
              <a:rPr lang="pl-PL" dirty="0" smtClean="0"/>
              <a:t>Platforma Android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- </a:t>
            </a:r>
            <a:r>
              <a:rPr lang="pl-PL" sz="2400" b="1" dirty="0" smtClean="0"/>
              <a:t>Android</a:t>
            </a:r>
            <a:r>
              <a:rPr lang="pl-PL" sz="2400" dirty="0" smtClean="0"/>
              <a:t> </a:t>
            </a:r>
            <a:r>
              <a:rPr lang="pl-PL" sz="2400" dirty="0"/>
              <a:t>– system operacyjny z jądrem Linux dla urządzeń </a:t>
            </a:r>
            <a:r>
              <a:rPr lang="pl-PL" sz="2400" dirty="0" smtClean="0"/>
              <a:t>mobilnych, z których najpopularniejszymi są smartfony i tablety.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40823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76830"/>
            <a:ext cx="3481224" cy="20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522920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Udział systemu w rynku urządzeń mobilnych </a:t>
            </a:r>
            <a:br>
              <a:rPr lang="pl-PL" sz="1400" dirty="0" smtClean="0"/>
            </a:br>
            <a:r>
              <a:rPr lang="pl-PL" sz="1400" dirty="0" smtClean="0"/>
              <a:t>na świecie. </a:t>
            </a:r>
            <a:r>
              <a:rPr lang="pl-PL" sz="1000" dirty="0" smtClean="0"/>
              <a:t>(Źródło: android.com.pl)</a:t>
            </a:r>
            <a:endParaRPr lang="sv-SE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382491" y="5229200"/>
            <a:ext cx="336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Udział systemu w runku urządzeń mobilnych w Polsce. </a:t>
            </a:r>
            <a:r>
              <a:rPr lang="pl-PL" sz="1000" dirty="0" smtClean="0"/>
              <a:t>(Źródło: antyweb.pl)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16035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86880"/>
          </a:xfrm>
        </p:spPr>
        <p:txBody>
          <a:bodyPr>
            <a:normAutofit/>
          </a:bodyPr>
          <a:lstStyle/>
          <a:p>
            <a:r>
              <a:rPr lang="pl-PL" dirty="0" smtClean="0"/>
              <a:t>Android jako system operacyjny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Android zrzesza </a:t>
            </a:r>
            <a:r>
              <a:rPr lang="pl-PL" sz="2400" dirty="0"/>
              <a:t>przy sobie dużą społeczność </a:t>
            </a:r>
            <a:r>
              <a:rPr lang="pl-PL" sz="2400" dirty="0" smtClean="0"/>
              <a:t>programistów piszących </a:t>
            </a:r>
            <a:r>
              <a:rPr lang="pl-PL" sz="2400" i="1" dirty="0"/>
              <a:t>aplikacje</a:t>
            </a:r>
            <a:r>
              <a:rPr lang="pl-PL" sz="2400" dirty="0"/>
              <a:t>, które poszerzają funkcjonalność </a:t>
            </a:r>
            <a:r>
              <a:rPr lang="pl-PL" sz="2400" dirty="0" smtClean="0"/>
              <a:t>urządzeń.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/>
              <a:t>W pierwszym kwartale 2016 roku w internetowym sklepie Google Play (wcześniej Android Market) dostępnych było ponad 1,9 miliona aplikacji </a:t>
            </a:r>
            <a:r>
              <a:rPr lang="pl-PL" sz="1300" dirty="0"/>
              <a:t>(źródło: portal android.com.pl)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 smtClean="0"/>
              <a:t>Najpopularniejszymi językami programowania dla aplikacji Android są Java oraz C</a:t>
            </a:r>
            <a:r>
              <a:rPr lang="pl-PL" sz="2400" dirty="0" smtClean="0"/>
              <a:t>++.</a:t>
            </a:r>
            <a:endParaRPr lang="pl-PL" sz="1300" dirty="0"/>
          </a:p>
        </p:txBody>
      </p:sp>
    </p:spTree>
    <p:extLst>
      <p:ext uri="{BB962C8B-B14F-4D97-AF65-F5344CB8AC3E}">
        <p14:creationId xmlns:p14="http://schemas.microsoft.com/office/powerpoint/2010/main" val="18303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Korzyści z testowania oprogramowania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altLang="pl-PL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200" dirty="0" smtClean="0"/>
              <a:t>Za </a:t>
            </a:r>
            <a:r>
              <a:rPr lang="pl-PL" altLang="pl-PL" sz="2200" dirty="0"/>
              <a:t>pomocą testów można zmierzyć jakość oprogramowania wyrażoną przez ilość znalezionych usterek.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200" dirty="0" smtClean="0"/>
              <a:t>Testowanie </a:t>
            </a:r>
            <a:r>
              <a:rPr lang="pl-PL" altLang="pl-PL" sz="2200" dirty="0"/>
              <a:t>może budować zaufanie do jakości oprogramowania jeżeli </a:t>
            </a:r>
            <a:r>
              <a:rPr lang="pl-PL" altLang="pl-PL" sz="2200" dirty="0" smtClean="0"/>
              <a:t>testerzy </a:t>
            </a:r>
            <a:r>
              <a:rPr lang="pl-PL" altLang="pl-PL" sz="2200" dirty="0"/>
              <a:t>znajdują mało usterek bądź nie znajdują ich wcale.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altLang="pl-PL" sz="2400" dirty="0"/>
          </a:p>
          <a:p>
            <a:pPr marL="0" indent="0">
              <a:buNone/>
            </a:pPr>
            <a:endParaRPr lang="pl-PL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824536" cy="255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Powszechnie stosowana struktura aplikacji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pl-PL" dirty="0" smtClean="0"/>
              <a:t>dla </a:t>
            </a:r>
            <a:r>
              <a:rPr lang="pl-PL" dirty="0" smtClean="0"/>
              <a:t>systemu Android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79" y="2076797"/>
            <a:ext cx="3732521" cy="351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Odwrócona i idealna piramida testowania</a:t>
            </a:r>
            <a:br>
              <a:rPr lang="pl-PL" dirty="0" smtClean="0"/>
            </a:br>
            <a:r>
              <a:rPr lang="pl-PL" sz="1300" dirty="0" smtClean="0"/>
              <a:t>(Źródło: scrumdo.pl)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32117"/>
            <a:ext cx="3276364" cy="346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51920" y="3452298"/>
            <a:ext cx="151216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2117"/>
            <a:ext cx="3440657" cy="334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7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Nowe podejście do architektury systemu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86284"/>
            <a:ext cx="6612953" cy="414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7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049848"/>
            <a:ext cx="8183880" cy="691520"/>
          </a:xfrm>
        </p:spPr>
        <p:txBody>
          <a:bodyPr>
            <a:normAutofit/>
          </a:bodyPr>
          <a:lstStyle/>
          <a:p>
            <a:r>
              <a:rPr lang="pl-PL" sz="1400" dirty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Rafał Sowiak – „Testowalność aplikacji mobilnych na platformę Android”</a:t>
            </a: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r>
              <a:rPr lang="pl-PL" dirty="0" smtClean="0"/>
              <a:t>Co może pomóc w polepszeniu testowalności?</a:t>
            </a:r>
          </a:p>
          <a:p>
            <a:pPr marL="0" indent="0">
              <a:buNone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5" y="1825660"/>
            <a:ext cx="3704046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52" y="1825660"/>
            <a:ext cx="3399655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499401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Zastosowanie jednej z technik Agile: wytwarzania sterowanego testami</a:t>
            </a:r>
            <a:endParaRPr lang="sv-SE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886352" y="499401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Wykorzystanie architektury uporządkowanej</a:t>
            </a:r>
            <a:br>
              <a:rPr lang="pl-PL" sz="1400" dirty="0" smtClean="0"/>
            </a:br>
            <a:r>
              <a:rPr lang="pl-PL" sz="1400" dirty="0" smtClean="0"/>
              <a:t>(</a:t>
            </a:r>
            <a:r>
              <a:rPr lang="pl-PL" sz="1000" dirty="0" smtClean="0"/>
              <a:t>Źródło: </a:t>
            </a:r>
            <a:r>
              <a:rPr lang="en-US" sz="1000" dirty="0"/>
              <a:t>Robert Cecil </a:t>
            </a:r>
            <a:r>
              <a:rPr lang="en-US" sz="1000" dirty="0" smtClean="0"/>
              <a:t>Martin</a:t>
            </a:r>
            <a:r>
              <a:rPr lang="pl-PL" sz="1000" dirty="0" smtClean="0"/>
              <a:t>,</a:t>
            </a:r>
            <a:r>
              <a:rPr lang="en-US" sz="1000" dirty="0" smtClean="0"/>
              <a:t> </a:t>
            </a:r>
            <a:r>
              <a:rPr lang="pl-PL" sz="1000" dirty="0" smtClean="0"/>
              <a:t>„</a:t>
            </a:r>
            <a:r>
              <a:rPr lang="en-US" sz="1000" dirty="0" smtClean="0"/>
              <a:t>The </a:t>
            </a:r>
            <a:r>
              <a:rPr lang="en-US" sz="1000" dirty="0"/>
              <a:t>clean </a:t>
            </a:r>
            <a:r>
              <a:rPr lang="en-US" sz="1000" dirty="0" smtClean="0"/>
              <a:t>architecture</a:t>
            </a:r>
            <a:r>
              <a:rPr lang="pl-PL" sz="1000" dirty="0" smtClean="0"/>
              <a:t>”</a:t>
            </a:r>
            <a:r>
              <a:rPr lang="pl-PL" sz="1400" dirty="0" smtClean="0"/>
              <a:t>)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24437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474</Words>
  <Application>Microsoft Office PowerPoint</Application>
  <PresentationFormat>On-screen Show (4:3)</PresentationFormat>
  <Paragraphs>73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Motyw pakietu Office</vt:lpstr>
      <vt:lpstr>Testowalność aplikacji mobilnych na platformę Android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  <vt:lpstr>Rafał Sowiak – „Testowalność aplikacji mobilnych na platformę Android”</vt:lpstr>
    </vt:vector>
  </TitlesOfParts>
  <Company>Ericpol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Testowalność aplikacji mobilnych na platformę Android</dc:title>
  <dc:creator>Rafał Sowiak</dc:creator>
  <cp:lastModifiedBy>Rafal Sowiak</cp:lastModifiedBy>
  <cp:revision>44</cp:revision>
  <dcterms:created xsi:type="dcterms:W3CDTF">2015-11-27T10:41:56Z</dcterms:created>
  <dcterms:modified xsi:type="dcterms:W3CDTF">2016-05-03T14:34:54Z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</Properties>
</file>