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7" r:id="rId4"/>
    <p:sldId id="268" r:id="rId5"/>
    <p:sldId id="258" r:id="rId6"/>
    <p:sldId id="259" r:id="rId7"/>
    <p:sldId id="260" r:id="rId8"/>
    <p:sldId id="262" r:id="rId9"/>
    <p:sldId id="263" r:id="rId10"/>
    <p:sldId id="277" r:id="rId11"/>
    <p:sldId id="272" r:id="rId12"/>
    <p:sldId id="271" r:id="rId13"/>
    <p:sldId id="278" r:id="rId14"/>
    <p:sldId id="279" r:id="rId15"/>
    <p:sldId id="280" r:id="rId16"/>
    <p:sldId id="281" r:id="rId17"/>
    <p:sldId id="282" r:id="rId18"/>
    <p:sldId id="266" r:id="rId1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6115" autoAdjust="0"/>
  </p:normalViewPr>
  <p:slideViewPr>
    <p:cSldViewPr>
      <p:cViewPr varScale="1">
        <p:scale>
          <a:sx n="69" d="100"/>
          <a:sy n="69" d="100"/>
        </p:scale>
        <p:origin x="-200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6046C-41AF-4C30-B587-8D347D278FB8}" type="datetimeFigureOut">
              <a:rPr lang="pl-PL" smtClean="0"/>
              <a:t>2016-05-01</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43367-B784-4F71-8C29-C0F62797FE66}" type="slidenum">
              <a:rPr lang="pl-PL" smtClean="0"/>
              <a:t>‹#›</a:t>
            </a:fld>
            <a:endParaRPr lang="pl-PL"/>
          </a:p>
        </p:txBody>
      </p:sp>
    </p:spTree>
    <p:extLst>
      <p:ext uri="{BB962C8B-B14F-4D97-AF65-F5344CB8AC3E}">
        <p14:creationId xmlns:p14="http://schemas.microsoft.com/office/powerpoint/2010/main" val="99095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a:t>
            </a:fld>
            <a:endParaRPr lang="pl-PL"/>
          </a:p>
        </p:txBody>
      </p:sp>
    </p:spTree>
    <p:extLst>
      <p:ext uri="{BB962C8B-B14F-4D97-AF65-F5344CB8AC3E}">
        <p14:creationId xmlns:p14="http://schemas.microsoft.com/office/powerpoint/2010/main" val="885667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11</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12</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13</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18</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Źródło: http://antyweb.pl/mamy-dane-o-polskim-rynku-mobilnym-2015/</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3</a:t>
            </a:fld>
            <a:endParaRPr lang="pl-PL"/>
          </a:p>
        </p:txBody>
      </p:sp>
    </p:spTree>
    <p:extLst>
      <p:ext uri="{BB962C8B-B14F-4D97-AF65-F5344CB8AC3E}">
        <p14:creationId xmlns:p14="http://schemas.microsoft.com/office/powerpoint/2010/main" val="385242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http://android.com.pl/news/48169-ktory-mobilny-system-operacyjny-ma-najwiekszy-udzial-w-rynku/</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4</a:t>
            </a:fld>
            <a:endParaRPr lang="pl-PL"/>
          </a:p>
        </p:txBody>
      </p:sp>
    </p:spTree>
    <p:extLst>
      <p:ext uri="{BB962C8B-B14F-4D97-AF65-F5344CB8AC3E}">
        <p14:creationId xmlns:p14="http://schemas.microsoft.com/office/powerpoint/2010/main" val="3852424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Źródło: Wikipedia</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5</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Android NDK:</a:t>
            </a:r>
          </a:p>
          <a:p>
            <a:r>
              <a:rPr lang="en-US" dirty="0" smtClean="0"/>
              <a:t>The NDK is a toolset that allows you to implement parts of your app using native-code languages such as C and C++. Typically, good use cases for the NDK are CPU-intensive applications such as game engines, signal processing, and physics simulation. </a:t>
            </a:r>
          </a:p>
          <a:p>
            <a:r>
              <a:rPr lang="en-US" dirty="0" smtClean="0"/>
              <a:t>Before downloading the NDK, you should understand that </a:t>
            </a:r>
            <a:r>
              <a:rPr lang="en-US" b="1" dirty="0" smtClean="0"/>
              <a:t>the NDK will not benefit most apps</a:t>
            </a:r>
            <a:r>
              <a:rPr lang="en-US" dirty="0" smtClean="0"/>
              <a:t>. As a developer, you need to balance its benefits against its drawbacks. Notably, using native code on Android generally does not result in a </a:t>
            </a:r>
            <a:r>
              <a:rPr lang="en-US" dirty="0" err="1" smtClean="0"/>
              <a:t>noticable</a:t>
            </a:r>
            <a:r>
              <a:rPr lang="en-US" dirty="0" smtClean="0"/>
              <a:t> performance improvement, but it always increases your app complexity. In general, you should only use the NDK if it is essential to your app—never because you simply prefer to program in C/C++. When examining whether or not you should develop in native code, think about your requirements and see if the Android framework APIs provide the functionality that you need.</a:t>
            </a:r>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6</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ISTQB: International Software </a:t>
            </a:r>
            <a:r>
              <a:rPr lang="pl-PL" dirty="0" err="1" smtClean="0"/>
              <a:t>Testing</a:t>
            </a:r>
            <a:r>
              <a:rPr lang="pl-PL" dirty="0" smtClean="0"/>
              <a:t> </a:t>
            </a:r>
            <a:r>
              <a:rPr lang="pl-PL" dirty="0" err="1" smtClean="0"/>
              <a:t>Qualifications</a:t>
            </a:r>
            <a:r>
              <a:rPr lang="pl-PL" baseline="0" dirty="0" smtClean="0"/>
              <a:t> Board</a:t>
            </a:r>
            <a:r>
              <a:rPr lang="pl-PL" dirty="0" smtClean="0"/>
              <a:t> </a:t>
            </a:r>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7</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8</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9</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10</a:t>
            </a:fld>
            <a:endParaRPr lang="pl-PL"/>
          </a:p>
        </p:txBody>
      </p:sp>
    </p:spTree>
    <p:extLst>
      <p:ext uri="{BB962C8B-B14F-4D97-AF65-F5344CB8AC3E}">
        <p14:creationId xmlns:p14="http://schemas.microsoft.com/office/powerpoint/2010/main" val="223632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5" name="Prostokąt zaokrąglony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stokąt zaokrąglony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ytuł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pl-PL" smtClean="0"/>
              <a:t>Kliknij, aby edytować styl</a:t>
            </a:r>
            <a:endParaRPr kumimoji="0" lang="en-US"/>
          </a:p>
        </p:txBody>
      </p:sp>
      <p:sp>
        <p:nvSpPr>
          <p:cNvPr id="20" name="Podtytuł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l-PL" smtClean="0"/>
              <a:t>Kliknij, aby edytować styl wzorca podtytułu</a:t>
            </a:r>
            <a:endParaRPr kumimoji="0" lang="en-US"/>
          </a:p>
        </p:txBody>
      </p:sp>
      <p:sp>
        <p:nvSpPr>
          <p:cNvPr id="19" name="Symbol zastępczy daty 18"/>
          <p:cNvSpPr>
            <a:spLocks noGrp="1"/>
          </p:cNvSpPr>
          <p:nvPr>
            <p:ph type="dt" sz="half" idx="10"/>
          </p:nvPr>
        </p:nvSpPr>
        <p:spPr/>
        <p:txBody>
          <a:bodyPr/>
          <a:lstStyle>
            <a:extLst/>
          </a:lstStyle>
          <a:p>
            <a:fld id="{50135757-D3A2-4B58-B5BC-E38DD5A76FD6}" type="datetimeFigureOut">
              <a:rPr lang="pl-PL" smtClean="0"/>
              <a:t>2016-05-01</a:t>
            </a:fld>
            <a:endParaRPr lang="pl-PL"/>
          </a:p>
        </p:txBody>
      </p:sp>
      <p:sp>
        <p:nvSpPr>
          <p:cNvPr id="8" name="Symbol zastępczy stopki 7"/>
          <p:cNvSpPr>
            <a:spLocks noGrp="1"/>
          </p:cNvSpPr>
          <p:nvPr>
            <p:ph type="ftr" sz="quarter" idx="11"/>
          </p:nvPr>
        </p:nvSpPr>
        <p:spPr/>
        <p:txBody>
          <a:bodyPr/>
          <a:lstStyle>
            <a:extLst/>
          </a:lstStyle>
          <a:p>
            <a:endParaRPr lang="pl-PL"/>
          </a:p>
        </p:txBody>
      </p:sp>
      <p:sp>
        <p:nvSpPr>
          <p:cNvPr id="11" name="Symbol zastępczy numeru slajdu 10"/>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502920" y="530352"/>
            <a:ext cx="8183880" cy="4187952"/>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2016-05-01</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533404"/>
            <a:ext cx="1981200" cy="5257799"/>
          </a:xfrm>
        </p:spPr>
        <p:txBody>
          <a:bodyPr vert="eaVert"/>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533400" y="533402"/>
            <a:ext cx="5943600" cy="5257801"/>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2016-05-01</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lstStyle>
            <a:extLst/>
          </a:lstStyle>
          <a:p>
            <a:r>
              <a:rPr kumimoji="0" lang="pl-PL" smtClean="0"/>
              <a:t>Kliknij, aby edytować styl</a:t>
            </a:r>
            <a:endParaRPr kumimoji="0" lang="en-US"/>
          </a:p>
        </p:txBody>
      </p:sp>
      <p:sp>
        <p:nvSpPr>
          <p:cNvPr id="3" name="Symbol zastępczy zawartości 2"/>
          <p:cNvSpPr>
            <a:spLocks noGrp="1"/>
          </p:cNvSpPr>
          <p:nvPr>
            <p:ph idx="1"/>
          </p:nvPr>
        </p:nvSpPr>
        <p:spPr>
          <a:xfrm>
            <a:off x="502920" y="530352"/>
            <a:ext cx="8183880" cy="4187952"/>
          </a:xfrm>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2016-05-01</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14" name="Prostokąt zaokrąglony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Prostokąt zaokrąglony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ytuł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2016-05-01</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zawartości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50135757-D3A2-4B58-B5BC-E38DD5A76FD6}" type="datetimeFigureOut">
              <a:rPr lang="pl-PL" smtClean="0"/>
              <a:t>2016-05-01</a:t>
            </a:fld>
            <a:endParaRPr lang="pl-PL"/>
          </a:p>
        </p:txBody>
      </p:sp>
      <p:sp>
        <p:nvSpPr>
          <p:cNvPr id="6" name="Symbol zastępczy stopki 5"/>
          <p:cNvSpPr>
            <a:spLocks noGrp="1"/>
          </p:cNvSpPr>
          <p:nvPr>
            <p:ph type="ftr" sz="quarter" idx="11"/>
          </p:nvPr>
        </p:nvSpPr>
        <p:spPr/>
        <p:txBody>
          <a:bodyPr/>
          <a:lstStyle>
            <a:extLst/>
          </a:lstStyle>
          <a:p>
            <a:endParaRPr lang="pl-PL"/>
          </a:p>
        </p:txBody>
      </p:sp>
      <p:sp>
        <p:nvSpPr>
          <p:cNvPr id="7" name="Symbol zastępczy numeru slajdu 6"/>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nchor="b"/>
          <a:lstStyle>
            <a:lvl1pPr>
              <a:defRPr b="1"/>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extLst/>
          </a:lstStyle>
          <a:p>
            <a:fld id="{50135757-D3A2-4B58-B5BC-E38DD5A76FD6}" type="datetimeFigureOut">
              <a:rPr lang="pl-PL" smtClean="0"/>
              <a:t>2016-05-01</a:t>
            </a:fld>
            <a:endParaRPr lang="pl-PL"/>
          </a:p>
        </p:txBody>
      </p:sp>
      <p:sp>
        <p:nvSpPr>
          <p:cNvPr id="8" name="Symbol zastępczy stopki 7"/>
          <p:cNvSpPr>
            <a:spLocks noGrp="1"/>
          </p:cNvSpPr>
          <p:nvPr>
            <p:ph type="ftr" sz="quarter" idx="11"/>
          </p:nvPr>
        </p:nvSpPr>
        <p:spPr/>
        <p:txBody>
          <a:bodyPr/>
          <a:lstStyle>
            <a:extLst/>
          </a:lstStyle>
          <a:p>
            <a:endParaRPr lang="pl-PL"/>
          </a:p>
        </p:txBody>
      </p:sp>
      <p:sp>
        <p:nvSpPr>
          <p:cNvPr id="9" name="Symbol zastępczy numeru slajdu 8"/>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extLst/>
          </a:lstStyle>
          <a:p>
            <a:fld id="{50135757-D3A2-4B58-B5BC-E38DD5A76FD6}" type="datetimeFigureOut">
              <a:rPr lang="pl-PL" smtClean="0"/>
              <a:t>2016-05-01</a:t>
            </a:fld>
            <a:endParaRPr lang="pl-PL"/>
          </a:p>
        </p:txBody>
      </p:sp>
      <p:sp>
        <p:nvSpPr>
          <p:cNvPr id="4" name="Symbol zastępczy stopki 3"/>
          <p:cNvSpPr>
            <a:spLocks noGrp="1"/>
          </p:cNvSpPr>
          <p:nvPr>
            <p:ph type="ftr" sz="quarter" idx="11"/>
          </p:nvPr>
        </p:nvSpPr>
        <p:spPr/>
        <p:txBody>
          <a:bodyPr/>
          <a:lstStyle>
            <a:extLst/>
          </a:lstStyle>
          <a:p>
            <a:endParaRPr lang="pl-PL"/>
          </a:p>
        </p:txBody>
      </p:sp>
      <p:sp>
        <p:nvSpPr>
          <p:cNvPr id="5" name="Symbol zastępczy numeru slajdu 4"/>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7" name="Prostokąt zaokrąglony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Symbol zastępczy daty 1"/>
          <p:cNvSpPr>
            <a:spLocks noGrp="1"/>
          </p:cNvSpPr>
          <p:nvPr>
            <p:ph type="dt" sz="half" idx="10"/>
          </p:nvPr>
        </p:nvSpPr>
        <p:spPr/>
        <p:txBody>
          <a:bodyPr/>
          <a:lstStyle>
            <a:extLst/>
          </a:lstStyle>
          <a:p>
            <a:fld id="{50135757-D3A2-4B58-B5BC-E38DD5A76FD6}" type="datetimeFigureOut">
              <a:rPr lang="pl-PL" smtClean="0"/>
              <a:t>2016-05-01</a:t>
            </a:fld>
            <a:endParaRPr lang="pl-PL"/>
          </a:p>
        </p:txBody>
      </p:sp>
      <p:sp>
        <p:nvSpPr>
          <p:cNvPr id="3" name="Symbol zastępczy stopki 2"/>
          <p:cNvSpPr>
            <a:spLocks noGrp="1"/>
          </p:cNvSpPr>
          <p:nvPr>
            <p:ph type="ftr" sz="quarter" idx="11"/>
          </p:nvPr>
        </p:nvSpPr>
        <p:spPr/>
        <p:txBody>
          <a:bodyPr/>
          <a:lstStyle>
            <a:extLst/>
          </a:lstStyle>
          <a:p>
            <a:endParaRPr lang="pl-PL"/>
          </a:p>
        </p:txBody>
      </p:sp>
      <p:sp>
        <p:nvSpPr>
          <p:cNvPr id="4" name="Symbol zastępczy numeru slajdu 3"/>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pl-PL" smtClean="0"/>
              <a:t>Kliknij, aby edytować styl</a:t>
            </a:r>
            <a:endParaRPr kumimoji="0" lang="en-US"/>
          </a:p>
        </p:txBody>
      </p:sp>
      <p:sp>
        <p:nvSpPr>
          <p:cNvPr id="3" name="Symbol zastępczy tekstu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50135757-D3A2-4B58-B5BC-E38DD5A76FD6}" type="datetimeFigureOut">
              <a:rPr lang="pl-PL" smtClean="0"/>
              <a:t>2016-05-01</a:t>
            </a:fld>
            <a:endParaRPr lang="pl-PL"/>
          </a:p>
        </p:txBody>
      </p:sp>
      <p:sp>
        <p:nvSpPr>
          <p:cNvPr id="6" name="Symbol zastępczy stopki 5"/>
          <p:cNvSpPr>
            <a:spLocks noGrp="1"/>
          </p:cNvSpPr>
          <p:nvPr>
            <p:ph type="ftr" sz="quarter" idx="11"/>
          </p:nvPr>
        </p:nvSpPr>
        <p:spPr/>
        <p:txBody>
          <a:bodyPr/>
          <a:lstStyle>
            <a:extLst/>
          </a:lstStyle>
          <a:p>
            <a:endParaRPr lang="pl-PL"/>
          </a:p>
        </p:txBody>
      </p:sp>
      <p:sp>
        <p:nvSpPr>
          <p:cNvPr id="7" name="Symbol zastępczy numeru slajdu 6"/>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15" name="Prostokąt zaokrąglony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Prostokąt z zaokrąglonym rogiem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ytuł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pl-PL" smtClean="0"/>
              <a:t>Kliknij, aby edytować styl</a:t>
            </a:r>
            <a:endParaRPr kumimoji="0" lang="en-US"/>
          </a:p>
        </p:txBody>
      </p:sp>
      <p:sp>
        <p:nvSpPr>
          <p:cNvPr id="4" name="Symbol zastępczy tekstu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50135757-D3A2-4B58-B5BC-E38DD5A76FD6}" type="datetimeFigureOut">
              <a:rPr lang="pl-PL" smtClean="0"/>
              <a:t>2016-05-01</a:t>
            </a:fld>
            <a:endParaRPr lang="pl-PL"/>
          </a:p>
        </p:txBody>
      </p:sp>
      <p:sp>
        <p:nvSpPr>
          <p:cNvPr id="6" name="Symbol zastępczy stopki 5"/>
          <p:cNvSpPr>
            <a:spLocks noGrp="1"/>
          </p:cNvSpPr>
          <p:nvPr>
            <p:ph type="ftr" sz="quarter" idx="11"/>
          </p:nvPr>
        </p:nvSpPr>
        <p:spPr/>
        <p:txBody>
          <a:bodyPr/>
          <a:lstStyle>
            <a:extLst/>
          </a:lstStyle>
          <a:p>
            <a:endParaRPr lang="pl-PL"/>
          </a:p>
        </p:txBody>
      </p:sp>
      <p:sp>
        <p:nvSpPr>
          <p:cNvPr id="7" name="Symbol zastępczy numeru slajdu 6"/>
          <p:cNvSpPr>
            <a:spLocks noGrp="1"/>
          </p:cNvSpPr>
          <p:nvPr>
            <p:ph type="sldNum" sz="quarter" idx="12"/>
          </p:nvPr>
        </p:nvSpPr>
        <p:spPr/>
        <p:txBody>
          <a:bodyPr/>
          <a:lstStyle>
            <a:extLst/>
          </a:lstStyle>
          <a:p>
            <a:fld id="{AE9DFB68-1D88-44DB-A12B-F9906A862B62}" type="slidenum">
              <a:rPr lang="pl-PL" smtClean="0"/>
              <a:t>‹#›</a:t>
            </a:fld>
            <a:endParaRPr lang="pl-PL"/>
          </a:p>
        </p:txBody>
      </p:sp>
      <p:sp>
        <p:nvSpPr>
          <p:cNvPr id="3" name="Symbol zastępczy obrazu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pl-PL" smtClean="0"/>
              <a:t>Kliknij ikonę, aby dodać obraz</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Prostokąt zaokrąglony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Prostokąt zaokrąglony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Symbol zastępczy tytułu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pl-PL" smtClean="0"/>
              <a:t>Kliknij, aby edytować styl</a:t>
            </a:r>
            <a:endParaRPr kumimoji="0" lang="en-US"/>
          </a:p>
        </p:txBody>
      </p:sp>
      <p:sp>
        <p:nvSpPr>
          <p:cNvPr id="4" name="Symbol zastępczy tekstu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25" name="Symbol zastępczy daty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0135757-D3A2-4B58-B5BC-E38DD5A76FD6}" type="datetimeFigureOut">
              <a:rPr lang="pl-PL" smtClean="0"/>
              <a:t>2016-05-01</a:t>
            </a:fld>
            <a:endParaRPr lang="pl-PL"/>
          </a:p>
        </p:txBody>
      </p:sp>
      <p:sp>
        <p:nvSpPr>
          <p:cNvPr id="18" name="Symbol zastępczy stopki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pl-PL"/>
          </a:p>
        </p:txBody>
      </p:sp>
      <p:sp>
        <p:nvSpPr>
          <p:cNvPr id="5" name="Symbol zastępczy numeru slajdu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E9DFB68-1D88-44DB-A12B-F9906A862B62}" type="slidenum">
              <a:rPr lang="pl-PL" smtClean="0"/>
              <a:t>‹#›</a:t>
            </a:fld>
            <a:endParaRPr lang="pl-P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755576" y="1412776"/>
            <a:ext cx="7772400" cy="2092214"/>
          </a:xfrm>
        </p:spPr>
        <p:txBody>
          <a:bodyPr>
            <a:normAutofit fontScale="90000"/>
          </a:bodyPr>
          <a:lstStyle/>
          <a:p>
            <a:r>
              <a:rPr lang="pl-PL" dirty="0" smtClean="0"/>
              <a:t>Testowalność</a:t>
            </a:r>
            <a:r>
              <a:rPr lang="pl-PL" baseline="0" dirty="0" smtClean="0"/>
              <a:t> aplikacji mobilnych na platformę Android</a:t>
            </a:r>
            <a:endParaRPr lang="pl-PL" dirty="0"/>
          </a:p>
        </p:txBody>
      </p:sp>
      <p:sp>
        <p:nvSpPr>
          <p:cNvPr id="3" name="Podtytuł 2"/>
          <p:cNvSpPr>
            <a:spLocks noGrp="1"/>
          </p:cNvSpPr>
          <p:nvPr>
            <p:ph type="subTitle" idx="1"/>
          </p:nvPr>
        </p:nvSpPr>
        <p:spPr>
          <a:xfrm>
            <a:off x="722376" y="3685032"/>
            <a:ext cx="7772400" cy="1976216"/>
          </a:xfrm>
        </p:spPr>
        <p:txBody>
          <a:bodyPr>
            <a:normAutofit/>
          </a:bodyPr>
          <a:lstStyle/>
          <a:p>
            <a:r>
              <a:rPr lang="pl-PL" dirty="0" smtClean="0"/>
              <a:t>Rafał Sowiak, Studia zaoczne II stopnia, Informatyka</a:t>
            </a:r>
            <a:br>
              <a:rPr lang="pl-PL" dirty="0" smtClean="0"/>
            </a:br>
            <a:r>
              <a:rPr lang="pl-PL" dirty="0" smtClean="0"/>
              <a:t>Wydział </a:t>
            </a:r>
            <a:r>
              <a:rPr lang="pl-PL" dirty="0" err="1" smtClean="0"/>
              <a:t>WEEiA</a:t>
            </a:r>
            <a:endParaRPr lang="pl-PL" dirty="0" smtClean="0"/>
          </a:p>
          <a:p>
            <a:endParaRPr lang="pl-PL" dirty="0"/>
          </a:p>
          <a:p>
            <a:endParaRPr lang="pl-PL" dirty="0" smtClean="0"/>
          </a:p>
          <a:p>
            <a:r>
              <a:rPr lang="pl-PL" dirty="0" smtClean="0"/>
              <a:t>Opiekun pracy: prof. dr hab. inż. Andrzej Napieralski</a:t>
            </a:r>
          </a:p>
          <a:p>
            <a:r>
              <a:rPr lang="pl-PL" dirty="0" smtClean="0"/>
              <a:t>Opiekun pomocniczy: mgr inż. Michał Włodarczyk</a:t>
            </a:r>
            <a:endParaRPr lang="pl-PL" dirty="0"/>
          </a:p>
        </p:txBody>
      </p:sp>
    </p:spTree>
    <p:extLst>
      <p:ext uri="{BB962C8B-B14F-4D97-AF65-F5344CB8AC3E}">
        <p14:creationId xmlns:p14="http://schemas.microsoft.com/office/powerpoint/2010/main" val="4183687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Standardowa struktura aplikacji dla systemu Android</a:t>
            </a:r>
            <a:endParaRPr lang="pl-PL" dirty="0" smtClean="0"/>
          </a:p>
          <a:p>
            <a:pPr marL="0" indent="0">
              <a:buNone/>
            </a:pPr>
            <a:endParaRPr lang="pl-PL" sz="2400" dirty="0" smtClean="0"/>
          </a:p>
          <a:p>
            <a:pPr>
              <a:buFont typeface="Wingdings" panose="05000000000000000000" pitchFamily="2" charset="2"/>
              <a:buChar char="Ø"/>
            </a:pPr>
            <a:endParaRPr lang="pl-PL"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1932781"/>
            <a:ext cx="40386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452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lvl="0" indent="0">
              <a:buNone/>
            </a:pPr>
            <a:r>
              <a:rPr lang="pl-PL" sz="2400" dirty="0" smtClean="0"/>
              <a:t>Podejście klasyczne to testów, czyli odwrócona piramida testowania </a:t>
            </a:r>
            <a:r>
              <a:rPr lang="pl-PL" sz="2400" dirty="0" smtClean="0"/>
              <a:t>– „</a:t>
            </a:r>
            <a:r>
              <a:rPr lang="pl-PL" sz="2400" dirty="0" err="1" smtClean="0"/>
              <a:t>Ice</a:t>
            </a:r>
            <a:r>
              <a:rPr lang="pl-PL" sz="2400" dirty="0" smtClean="0"/>
              <a:t> </a:t>
            </a:r>
            <a:r>
              <a:rPr lang="pl-PL" sz="2400" dirty="0" err="1" smtClean="0"/>
              <a:t>Cream</a:t>
            </a:r>
            <a:r>
              <a:rPr lang="pl-PL" sz="2400" dirty="0" smtClean="0"/>
              <a:t> </a:t>
            </a:r>
            <a:r>
              <a:rPr lang="pl-PL" sz="2400" dirty="0" err="1" smtClean="0"/>
              <a:t>AntiPattern</a:t>
            </a:r>
            <a:r>
              <a:rPr lang="pl-PL" sz="2400" dirty="0" smtClean="0"/>
              <a:t>” </a:t>
            </a:r>
            <a:endParaRPr lang="pl-PL" sz="2400" dirty="0" smtClean="0"/>
          </a:p>
          <a:p>
            <a:pPr marL="0" lvl="0" indent="0">
              <a:buNone/>
            </a:pPr>
            <a:r>
              <a:rPr lang="pl-PL" sz="1400" dirty="0" smtClean="0"/>
              <a:t>(</a:t>
            </a:r>
            <a:r>
              <a:rPr lang="pl-PL" sz="1400" dirty="0"/>
              <a:t>Źródło: </a:t>
            </a:r>
            <a:r>
              <a:rPr lang="pl-PL" sz="1400" dirty="0" smtClean="0"/>
              <a:t>watirmelon.com)</a:t>
            </a:r>
          </a:p>
          <a:p>
            <a:pPr lvl="0"/>
            <a:endParaRPr lang="pl-PL" sz="1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761051"/>
            <a:ext cx="4115671" cy="397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4693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lvl="0" indent="0">
              <a:buNone/>
            </a:pPr>
            <a:r>
              <a:rPr lang="pl-PL" sz="2400" dirty="0" smtClean="0"/>
              <a:t>Idealna piramida testowania </a:t>
            </a:r>
          </a:p>
          <a:p>
            <a:pPr marL="0" lvl="0" indent="0">
              <a:buNone/>
            </a:pPr>
            <a:r>
              <a:rPr lang="pl-PL" sz="1400" dirty="0" smtClean="0"/>
              <a:t>(</a:t>
            </a:r>
            <a:r>
              <a:rPr lang="pl-PL" sz="1400" dirty="0"/>
              <a:t>Źródło: Mike Cohn „</a:t>
            </a:r>
            <a:r>
              <a:rPr lang="pl-PL" sz="1400" dirty="0" err="1"/>
              <a:t>Succeeding</a:t>
            </a:r>
            <a:r>
              <a:rPr lang="pl-PL" sz="1400" dirty="0"/>
              <a:t> </a:t>
            </a:r>
            <a:r>
              <a:rPr lang="pl-PL" sz="1400" dirty="0" smtClean="0"/>
              <a:t>with </a:t>
            </a:r>
            <a:r>
              <a:rPr lang="pl-PL" sz="1400" dirty="0"/>
              <a:t>Agile</a:t>
            </a:r>
            <a:r>
              <a:rPr lang="pl-PL" sz="1400" dirty="0" smtClean="0"/>
              <a:t>”)</a:t>
            </a:r>
          </a:p>
          <a:p>
            <a:pPr lvl="0"/>
            <a:endParaRPr lang="pl-PL" sz="1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484784"/>
            <a:ext cx="4048101" cy="42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6702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Nowe podejście do architektury systemu</a:t>
            </a:r>
            <a:endParaRPr lang="pl-PL" dirty="0" smtClean="0"/>
          </a:p>
          <a:p>
            <a:pPr marL="0" indent="0">
              <a:buNone/>
            </a:pPr>
            <a:endParaRPr lang="pl-PL" sz="2400" dirty="0" smtClean="0"/>
          </a:p>
          <a:p>
            <a:pPr>
              <a:buFont typeface="Wingdings" panose="05000000000000000000" pitchFamily="2" charset="2"/>
              <a:buChar char="Ø"/>
            </a:pPr>
            <a:endParaRPr lang="pl-PL"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12776"/>
            <a:ext cx="6612953" cy="4146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5745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r>
              <a:rPr lang="pl-PL" dirty="0" smtClean="0"/>
              <a:t>Technika </a:t>
            </a:r>
            <a:r>
              <a:rPr lang="pl-PL" i="1" dirty="0" smtClean="0"/>
              <a:t>Test </a:t>
            </a:r>
            <a:r>
              <a:rPr lang="pl-PL" i="1" dirty="0" err="1" smtClean="0"/>
              <a:t>Driven</a:t>
            </a:r>
            <a:r>
              <a:rPr lang="pl-PL" i="1" dirty="0" smtClean="0"/>
              <a:t> Development</a:t>
            </a:r>
            <a:endParaRPr lang="pl-PL" i="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48" y="1315580"/>
            <a:ext cx="5737264" cy="4493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5285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r>
              <a:rPr lang="pl-PL" dirty="0" smtClean="0"/>
              <a:t>Zastosowanie The </a:t>
            </a:r>
            <a:r>
              <a:rPr lang="pl-PL" dirty="0" err="1" smtClean="0"/>
              <a:t>Clean</a:t>
            </a:r>
            <a:r>
              <a:rPr lang="pl-PL" dirty="0" smtClean="0"/>
              <a:t> Architecture</a:t>
            </a:r>
            <a:endParaRPr lang="pl-PL" i="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96752"/>
            <a:ext cx="5349032" cy="4531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280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r>
              <a:rPr lang="pl-PL" dirty="0" smtClean="0"/>
              <a:t>Wyniki analizy na podstawie przykładowej aplikacji (testy jednostkowe)</a:t>
            </a:r>
            <a:endParaRPr lang="pl-PL" i="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3649436" cy="3361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804539"/>
            <a:ext cx="3924642" cy="333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77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r>
              <a:rPr lang="pl-PL" dirty="0" smtClean="0"/>
              <a:t>Wyniki analizy na podstawie przykładowej aplikacji (testy integracyjne)</a:t>
            </a:r>
            <a:endParaRPr lang="pl-PL" i="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791033"/>
            <a:ext cx="4099917" cy="3885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282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2924944"/>
            <a:ext cx="8183880" cy="720080"/>
          </a:xfrm>
        </p:spPr>
        <p:txBody>
          <a:bodyPr>
            <a:normAutofit/>
          </a:bodyPr>
          <a:lstStyle/>
          <a:p>
            <a:pPr marL="0" indent="0" algn="ctr">
              <a:buNone/>
            </a:pPr>
            <a:r>
              <a:rPr lang="pl-PL" b="1" dirty="0" smtClean="0"/>
              <a:t>Dziękuję za uwagę</a:t>
            </a:r>
            <a:endParaRPr lang="pl-PL" dirty="0" smtClean="0"/>
          </a:p>
        </p:txBody>
      </p:sp>
    </p:spTree>
    <p:extLst>
      <p:ext uri="{BB962C8B-B14F-4D97-AF65-F5344CB8AC3E}">
        <p14:creationId xmlns:p14="http://schemas.microsoft.com/office/powerpoint/2010/main" val="4162598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130896"/>
          </a:xfrm>
        </p:spPr>
        <p:txBody>
          <a:bodyPr>
            <a:normAutofit/>
          </a:bodyPr>
          <a:lstStyle/>
          <a:p>
            <a:r>
              <a:rPr lang="pl-PL" dirty="0" smtClean="0"/>
              <a:t>Platforma Android</a:t>
            </a:r>
            <a:endParaRPr lang="pl-PL" dirty="0" smtClean="0"/>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smtClean="0"/>
              <a:t>- </a:t>
            </a:r>
            <a:r>
              <a:rPr lang="pl-PL" sz="2400" b="1" dirty="0" smtClean="0"/>
              <a:t>Android</a:t>
            </a:r>
            <a:r>
              <a:rPr lang="pl-PL" sz="2400" dirty="0" smtClean="0"/>
              <a:t> </a:t>
            </a:r>
            <a:r>
              <a:rPr lang="pl-PL" sz="2400" dirty="0"/>
              <a:t>– system operacyjny z jądrem Linux dla urządzeń </a:t>
            </a:r>
            <a:r>
              <a:rPr lang="pl-PL" sz="2400" dirty="0" smtClean="0"/>
              <a:t>mobilnych, z których najpopularniejszymi są smartfony i tablety. </a:t>
            </a:r>
            <a:endParaRPr lang="pl-PL" sz="2400" dirty="0" smtClean="0"/>
          </a:p>
        </p:txBody>
      </p:sp>
    </p:spTree>
    <p:extLst>
      <p:ext uri="{BB962C8B-B14F-4D97-AF65-F5344CB8AC3E}">
        <p14:creationId xmlns:p14="http://schemas.microsoft.com/office/powerpoint/2010/main" val="65099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1170456"/>
          </a:xfrm>
        </p:spPr>
        <p:txBody>
          <a:bodyPr>
            <a:normAutofit/>
          </a:bodyPr>
          <a:lstStyle/>
          <a:p>
            <a:r>
              <a:rPr lang="pl-PL" dirty="0" smtClean="0"/>
              <a:t>Android – udział w rynku urządzeń mobilnych </a:t>
            </a:r>
            <a:r>
              <a:rPr lang="pl-PL" dirty="0" smtClean="0"/>
              <a:t>na świecie </a:t>
            </a:r>
            <a:r>
              <a:rPr lang="pl-PL" sz="1300" dirty="0" smtClean="0"/>
              <a:t>(źródło: portal </a:t>
            </a:r>
            <a:r>
              <a:rPr lang="pl-PL" sz="1300" dirty="0"/>
              <a:t>a</a:t>
            </a:r>
            <a:r>
              <a:rPr lang="pl-PL" sz="1300" dirty="0" smtClean="0"/>
              <a:t>ndroid.com.pl)</a:t>
            </a:r>
            <a:endParaRPr lang="pl-PL" sz="1300" dirty="0" smtClean="0"/>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22" y="1628800"/>
            <a:ext cx="70199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567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1170456"/>
          </a:xfrm>
        </p:spPr>
        <p:txBody>
          <a:bodyPr>
            <a:normAutofit/>
          </a:bodyPr>
          <a:lstStyle/>
          <a:p>
            <a:r>
              <a:rPr lang="pl-PL" dirty="0" smtClean="0"/>
              <a:t>Android – udział w rynku urządzeń mobilnych </a:t>
            </a:r>
            <a:r>
              <a:rPr lang="pl-PL" dirty="0" smtClean="0"/>
              <a:t>w Polsce </a:t>
            </a:r>
            <a:r>
              <a:rPr lang="pl-PL" sz="1300" dirty="0" smtClean="0"/>
              <a:t>(źródło: portal </a:t>
            </a:r>
            <a:r>
              <a:rPr lang="pl-PL" sz="1300" dirty="0" smtClean="0"/>
              <a:t>antyweb.pl)</a:t>
            </a:r>
            <a:endParaRPr lang="pl-PL" sz="1300" dirty="0" smtClean="0"/>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1628800"/>
            <a:ext cx="706755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7611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130896"/>
          </a:xfrm>
        </p:spPr>
        <p:txBody>
          <a:bodyPr>
            <a:normAutofit/>
          </a:bodyPr>
          <a:lstStyle/>
          <a:p>
            <a:r>
              <a:rPr lang="pl-PL" dirty="0" smtClean="0"/>
              <a:t>Android jako system </a:t>
            </a:r>
            <a:r>
              <a:rPr lang="pl-PL" dirty="0" smtClean="0"/>
              <a:t>operacyjny</a:t>
            </a:r>
            <a:endParaRPr lang="pl-PL" dirty="0" smtClean="0"/>
          </a:p>
          <a:p>
            <a:pPr marL="0" indent="0">
              <a:buNone/>
            </a:pPr>
            <a:endParaRPr lang="pl-PL" sz="2400" dirty="0" smtClean="0"/>
          </a:p>
          <a:p>
            <a:pPr>
              <a:buFont typeface="Wingdings" panose="05000000000000000000" pitchFamily="2" charset="2"/>
              <a:buChar char="ü"/>
            </a:pPr>
            <a:r>
              <a:rPr lang="pl-PL" sz="2400" dirty="0" smtClean="0"/>
              <a:t>Android </a:t>
            </a:r>
            <a:r>
              <a:rPr lang="pl-PL" sz="2400" dirty="0" smtClean="0"/>
              <a:t>zrzesza </a:t>
            </a:r>
            <a:r>
              <a:rPr lang="pl-PL" sz="2400" dirty="0"/>
              <a:t>przy sobie dużą społeczność deweloperów piszących </a:t>
            </a:r>
            <a:r>
              <a:rPr lang="pl-PL" sz="2400" i="1" dirty="0"/>
              <a:t>aplikacje</a:t>
            </a:r>
            <a:r>
              <a:rPr lang="pl-PL" sz="2400" dirty="0"/>
              <a:t>, które poszerzają funkcjonalność urządzeń. </a:t>
            </a:r>
            <a:endParaRPr lang="pl-PL" sz="2400" dirty="0" smtClean="0"/>
          </a:p>
          <a:p>
            <a:pPr>
              <a:buFont typeface="Wingdings" panose="05000000000000000000" pitchFamily="2" charset="2"/>
              <a:buChar char="ü"/>
            </a:pPr>
            <a:endParaRPr lang="pl-PL" sz="2400" dirty="0" smtClean="0"/>
          </a:p>
          <a:p>
            <a:r>
              <a:rPr lang="pl-PL" sz="2400" dirty="0" smtClean="0"/>
              <a:t>W pierwszym </a:t>
            </a:r>
            <a:r>
              <a:rPr lang="pl-PL" sz="2400" dirty="0"/>
              <a:t>kwartale 2016 roku </a:t>
            </a:r>
            <a:r>
              <a:rPr lang="pl-PL" sz="2400" dirty="0" smtClean="0"/>
              <a:t>w internetowym </a:t>
            </a:r>
            <a:r>
              <a:rPr lang="pl-PL" sz="2400" dirty="0"/>
              <a:t>sklepie Google Play (wcześniej Android </a:t>
            </a:r>
            <a:r>
              <a:rPr lang="pl-PL" sz="2400" dirty="0" smtClean="0"/>
              <a:t>Market) dostępnych było </a:t>
            </a:r>
            <a:r>
              <a:rPr lang="pl-PL" sz="2400" dirty="0"/>
              <a:t>ponad 1,9 miliona </a:t>
            </a:r>
            <a:r>
              <a:rPr lang="pl-PL" sz="2400" dirty="0" smtClean="0"/>
              <a:t>aplikacji </a:t>
            </a:r>
            <a:r>
              <a:rPr lang="pl-PL" sz="1300" dirty="0"/>
              <a:t>(źródło: portal android.com.pl)</a:t>
            </a:r>
          </a:p>
          <a:p>
            <a:pPr marL="0" indent="0">
              <a:buNone/>
            </a:pPr>
            <a:endParaRPr lang="pl-PL" sz="4000" dirty="0"/>
          </a:p>
          <a:p>
            <a:pPr>
              <a:buFont typeface="Wingdings" panose="05000000000000000000" pitchFamily="2" charset="2"/>
              <a:buChar char="ü"/>
            </a:pPr>
            <a:endParaRPr lang="pl-PL" sz="2400" dirty="0"/>
          </a:p>
        </p:txBody>
      </p:sp>
    </p:spTree>
    <p:extLst>
      <p:ext uri="{BB962C8B-B14F-4D97-AF65-F5344CB8AC3E}">
        <p14:creationId xmlns:p14="http://schemas.microsoft.com/office/powerpoint/2010/main" val="1830383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4266800"/>
          </a:xfrm>
        </p:spPr>
        <p:txBody>
          <a:bodyPr>
            <a:normAutofit/>
          </a:bodyPr>
          <a:lstStyle/>
          <a:p>
            <a:r>
              <a:rPr lang="pl-PL" dirty="0" smtClean="0"/>
              <a:t>W jakim języku piszemy aplikacje na Androida?</a:t>
            </a:r>
          </a:p>
          <a:p>
            <a:pPr marL="0" indent="0">
              <a:buNone/>
            </a:pPr>
            <a:endParaRPr lang="pl-PL" sz="2400" dirty="0" smtClean="0"/>
          </a:p>
          <a:p>
            <a:pPr>
              <a:buFont typeface="Wingdings" panose="05000000000000000000" pitchFamily="2" charset="2"/>
              <a:buChar char="ü"/>
            </a:pPr>
            <a:r>
              <a:rPr lang="pl-PL" sz="2400" dirty="0" smtClean="0"/>
              <a:t>C++ (Android NDK)</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a:t>PHP, Action </a:t>
            </a:r>
            <a:r>
              <a:rPr lang="pl-PL" sz="2400" dirty="0" err="1"/>
              <a:t>Script</a:t>
            </a:r>
            <a:r>
              <a:rPr lang="pl-PL" sz="2400" dirty="0"/>
              <a:t>, HTML, C#, Delphi, </a:t>
            </a:r>
            <a:r>
              <a:rPr lang="pl-PL" sz="2400" dirty="0" err="1"/>
              <a:t>Brainfuck</a:t>
            </a:r>
            <a:r>
              <a:rPr lang="pl-PL" sz="2400" dirty="0"/>
              <a:t>, </a:t>
            </a:r>
            <a:r>
              <a:rPr lang="pl-PL" sz="2400" dirty="0" err="1"/>
              <a:t>Lua</a:t>
            </a:r>
            <a:r>
              <a:rPr lang="pl-PL" sz="2400" dirty="0"/>
              <a:t>, Perl (...)?</a:t>
            </a: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r>
              <a:rPr lang="pl-PL" sz="4000" dirty="0" smtClean="0"/>
              <a:t>Java</a:t>
            </a:r>
            <a:endParaRPr lang="pl-PL" sz="4000" dirty="0"/>
          </a:p>
        </p:txBody>
      </p:sp>
      <p:pic>
        <p:nvPicPr>
          <p:cNvPr id="2050" name="Picture 2" descr="http://icons.iconarchive.com/icons/alecive/flatwoken/512/Apps-File-Java-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429000"/>
            <a:ext cx="2438400"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842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lnSpcReduction="10000"/>
          </a:bodyPr>
          <a:lstStyle/>
          <a:p>
            <a:r>
              <a:rPr lang="pl-PL" b="1" dirty="0" smtClean="0"/>
              <a:t>Testowalność</a:t>
            </a:r>
            <a:r>
              <a:rPr lang="pl-PL" dirty="0" smtClean="0"/>
              <a:t> – co to w ogóle jest?</a:t>
            </a:r>
          </a:p>
          <a:p>
            <a:pPr marL="0" indent="0">
              <a:buNone/>
            </a:pPr>
            <a:endParaRPr lang="pl-PL" sz="2400" dirty="0" smtClean="0"/>
          </a:p>
          <a:p>
            <a:pPr>
              <a:buFont typeface="Wingdings" panose="05000000000000000000" pitchFamily="2" charset="2"/>
              <a:buChar char="ü"/>
            </a:pPr>
            <a:r>
              <a:rPr lang="pl-PL" sz="2400" dirty="0" smtClean="0"/>
              <a:t>Właściwość oprogramowania umożliwiająca testowanie go po zmianach [ISO9126]</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smtClean="0"/>
              <a:t>Termin ten związany jest ściśle z pielęgnowalnością</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b="1" dirty="0" smtClean="0"/>
              <a:t>Pielęgnowalność</a:t>
            </a:r>
            <a:r>
              <a:rPr lang="pl-PL" sz="2400" dirty="0" smtClean="0"/>
              <a:t> – łatwość, z którą oprogramowanie może być modyfikowane w celu naprawy defektów, dostosowania do nowych wymagań, modyfikowane w celu ułatwienia przyszłego utrzymania lub dostosowania do zmian zachodzących w jego środowisku</a:t>
            </a:r>
          </a:p>
          <a:p>
            <a:pPr marL="0" indent="0" algn="r">
              <a:buNone/>
            </a:pPr>
            <a:r>
              <a:rPr lang="pl-PL" sz="1300" dirty="0" smtClean="0"/>
              <a:t>Źródło: ISTQB</a:t>
            </a:r>
            <a:endParaRPr lang="pl-PL" sz="1300" dirty="0"/>
          </a:p>
        </p:txBody>
      </p:sp>
    </p:spTree>
    <p:extLst>
      <p:ext uri="{BB962C8B-B14F-4D97-AF65-F5344CB8AC3E}">
        <p14:creationId xmlns:p14="http://schemas.microsoft.com/office/powerpoint/2010/main" val="334915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Korzyści z testowania oprogramowania</a:t>
            </a:r>
            <a:endParaRPr lang="pl-PL" dirty="0" smtClean="0"/>
          </a:p>
          <a:p>
            <a:pPr marL="0" indent="0">
              <a:buNone/>
            </a:pPr>
            <a:endParaRPr lang="pl-PL" sz="2400" dirty="0" smtClean="0"/>
          </a:p>
          <a:p>
            <a:pPr>
              <a:buFont typeface="Wingdings" panose="05000000000000000000" pitchFamily="2" charset="2"/>
              <a:buChar char="Ø"/>
            </a:pPr>
            <a:r>
              <a:rPr lang="pl-PL" altLang="pl-PL" sz="2400" dirty="0"/>
              <a:t>Za pomocą testów można zmierzyć jakość oprogramowania wyrażoną przez ilość znalezionych usterek.</a:t>
            </a:r>
          </a:p>
          <a:p>
            <a:pPr>
              <a:buFont typeface="Wingdings" panose="05000000000000000000" pitchFamily="2" charset="2"/>
              <a:buChar char="Ø"/>
            </a:pPr>
            <a:endParaRPr lang="pl-PL" altLang="pl-PL" sz="2400" dirty="0"/>
          </a:p>
          <a:p>
            <a:pPr>
              <a:buFont typeface="Wingdings" panose="05000000000000000000" pitchFamily="2" charset="2"/>
              <a:buChar char="Ø"/>
            </a:pPr>
            <a:r>
              <a:rPr lang="pl-PL" altLang="pl-PL" sz="2400" dirty="0"/>
              <a:t>Testowanie może budować zaufanie do jakości oprogramowania jeżeli osoby testujące znajdują mało usterek bądź nie znajdują ich wcale.</a:t>
            </a:r>
          </a:p>
          <a:p>
            <a:pPr>
              <a:buFont typeface="Wingdings" panose="05000000000000000000" pitchFamily="2" charset="2"/>
              <a:buChar char="Ø"/>
            </a:pPr>
            <a:endParaRPr lang="pl-PL" altLang="pl-PL" sz="2400" dirty="0"/>
          </a:p>
          <a:p>
            <a:pPr>
              <a:buFont typeface="Wingdings" panose="05000000000000000000" pitchFamily="2" charset="2"/>
              <a:buChar char="Ø"/>
            </a:pPr>
            <a:r>
              <a:rPr lang="pl-PL" altLang="pl-PL" sz="2400" dirty="0"/>
              <a:t>Testowanie samo w sobie nie poprawia jakości </a:t>
            </a:r>
            <a:r>
              <a:rPr lang="pl-PL" altLang="pl-PL" sz="2400" dirty="0" smtClean="0"/>
              <a:t>oprogramowania.</a:t>
            </a:r>
            <a:endParaRPr lang="pl-PL" sz="2400" dirty="0"/>
          </a:p>
        </p:txBody>
      </p:sp>
    </p:spTree>
    <p:extLst>
      <p:ext uri="{BB962C8B-B14F-4D97-AF65-F5344CB8AC3E}">
        <p14:creationId xmlns:p14="http://schemas.microsoft.com/office/powerpoint/2010/main" val="672776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Korzyści z testowania oprogramowania</a:t>
            </a:r>
            <a:endParaRPr lang="pl-PL" dirty="0" smtClean="0"/>
          </a:p>
          <a:p>
            <a:pPr marL="0" indent="0">
              <a:buNone/>
            </a:pPr>
            <a:endParaRPr lang="pl-PL" sz="2400"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520825"/>
            <a:ext cx="7199313"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0155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kt">
  <a:themeElements>
    <a:clrScheme name="Aspek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k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k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515</TotalTime>
  <Words>706</Words>
  <Application>Microsoft Office PowerPoint</Application>
  <PresentationFormat>Pokaz na ekranie (4:3)</PresentationFormat>
  <Paragraphs>93</Paragraphs>
  <Slides>18</Slides>
  <Notes>13</Notes>
  <HiddenSlides>0</HiddenSlides>
  <MMClips>0</MMClips>
  <ScaleCrop>false</ScaleCrop>
  <HeadingPairs>
    <vt:vector size="4" baseType="variant">
      <vt:variant>
        <vt:lpstr>Motyw</vt:lpstr>
      </vt:variant>
      <vt:variant>
        <vt:i4>1</vt:i4>
      </vt:variant>
      <vt:variant>
        <vt:lpstr>Tytuły slajdów</vt:lpstr>
      </vt:variant>
      <vt:variant>
        <vt:i4>18</vt:i4>
      </vt:variant>
    </vt:vector>
  </HeadingPairs>
  <TitlesOfParts>
    <vt:vector size="19" baseType="lpstr">
      <vt:lpstr>Aspekt</vt:lpstr>
      <vt:lpstr>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Prezentacja programu PowerPoint</vt:lpstr>
      <vt:lpstr>Prezentacja programu PowerPoint</vt:lpstr>
      <vt:lpstr>Prezentacja programu PowerPoint</vt:lpstr>
      <vt:lpstr>Prezentacja programu PowerPoint</vt:lpstr>
      <vt:lpstr>Rafał Sowiak – „Testowalność aplikacji mobilnych na platformę Android”</vt:lpstr>
    </vt:vector>
  </TitlesOfParts>
  <Company>Ericpol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Testowalność aplikacji mobilnych na platformę Android</dc:title>
  <dc:creator>Rafał Sowiak</dc:creator>
  <cp:lastModifiedBy>Rafał Sowiak</cp:lastModifiedBy>
  <cp:revision>24</cp:revision>
  <dcterms:created xsi:type="dcterms:W3CDTF">2015-11-27T10:41:56Z</dcterms:created>
  <dcterms:modified xsi:type="dcterms:W3CDTF">2016-05-01T13:53:17Z</dcterms:modified>
</cp:coreProperties>
</file>