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9"/>
  </p:notesMasterIdLst>
  <p:sldIdLst>
    <p:sldId id="256" r:id="rId2"/>
    <p:sldId id="257" r:id="rId3"/>
    <p:sldId id="267" r:id="rId4"/>
    <p:sldId id="268" r:id="rId5"/>
    <p:sldId id="258" r:id="rId6"/>
    <p:sldId id="259" r:id="rId7"/>
    <p:sldId id="260" r:id="rId8"/>
    <p:sldId id="262" r:id="rId9"/>
    <p:sldId id="263" r:id="rId10"/>
    <p:sldId id="277" r:id="rId11"/>
    <p:sldId id="285" r:id="rId12"/>
    <p:sldId id="286" r:id="rId13"/>
    <p:sldId id="278" r:id="rId14"/>
    <p:sldId id="283" r:id="rId15"/>
    <p:sldId id="284" r:id="rId16"/>
    <p:sldId id="287" r:id="rId17"/>
    <p:sldId id="266" r:id="rId1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6115" autoAdjust="0"/>
  </p:normalViewPr>
  <p:slideViewPr>
    <p:cSldViewPr>
      <p:cViewPr varScale="1">
        <p:scale>
          <a:sx n="69" d="100"/>
          <a:sy n="69" d="100"/>
        </p:scale>
        <p:origin x="-200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6046C-41AF-4C30-B587-8D347D278FB8}" type="datetimeFigureOut">
              <a:rPr lang="pl-PL" smtClean="0"/>
              <a:t>2016-05-01</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43367-B784-4F71-8C29-C0F62797FE66}" type="slidenum">
              <a:rPr lang="pl-PL" smtClean="0"/>
              <a:t>‹#›</a:t>
            </a:fld>
            <a:endParaRPr lang="pl-PL"/>
          </a:p>
        </p:txBody>
      </p:sp>
    </p:spTree>
    <p:extLst>
      <p:ext uri="{BB962C8B-B14F-4D97-AF65-F5344CB8AC3E}">
        <p14:creationId xmlns:p14="http://schemas.microsoft.com/office/powerpoint/2010/main" val="99095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a:t>
            </a:fld>
            <a:endParaRPr lang="pl-PL"/>
          </a:p>
        </p:txBody>
      </p:sp>
    </p:spTree>
    <p:extLst>
      <p:ext uri="{BB962C8B-B14F-4D97-AF65-F5344CB8AC3E}">
        <p14:creationId xmlns:p14="http://schemas.microsoft.com/office/powerpoint/2010/main" val="885667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11</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12</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13</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14</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15</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16</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17</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Źródło: http://antyweb.pl/mamy-dane-o-polskim-rynku-mobilnym-2015/</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3</a:t>
            </a:fld>
            <a:endParaRPr lang="pl-PL"/>
          </a:p>
        </p:txBody>
      </p:sp>
    </p:spTree>
    <p:extLst>
      <p:ext uri="{BB962C8B-B14F-4D97-AF65-F5344CB8AC3E}">
        <p14:creationId xmlns:p14="http://schemas.microsoft.com/office/powerpoint/2010/main" val="385242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http://android.com.pl/news/48169-ktory-mobilny-system-operacyjny-ma-najwiekszy-udzial-w-rynku/</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4</a:t>
            </a:fld>
            <a:endParaRPr lang="pl-PL"/>
          </a:p>
        </p:txBody>
      </p:sp>
    </p:spTree>
    <p:extLst>
      <p:ext uri="{BB962C8B-B14F-4D97-AF65-F5344CB8AC3E}">
        <p14:creationId xmlns:p14="http://schemas.microsoft.com/office/powerpoint/2010/main" val="3852424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Źródło: Wikipedia</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5</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Android NDK:</a:t>
            </a:r>
          </a:p>
          <a:p>
            <a:r>
              <a:rPr lang="en-US" dirty="0" smtClean="0"/>
              <a:t>The NDK is a toolset that allows you to implement parts of your app using native-code languages such as C and C++. Typically, good use cases for the NDK are CPU-intensive applications such as game engines, signal processing, and physics simulation. </a:t>
            </a:r>
          </a:p>
          <a:p>
            <a:r>
              <a:rPr lang="en-US" dirty="0" smtClean="0"/>
              <a:t>Before downloading the NDK, you should understand that </a:t>
            </a:r>
            <a:r>
              <a:rPr lang="en-US" b="1" dirty="0" smtClean="0"/>
              <a:t>the NDK will not benefit most apps</a:t>
            </a:r>
            <a:r>
              <a:rPr lang="en-US" dirty="0" smtClean="0"/>
              <a:t>. As a developer, you need to balance its benefits against its drawbacks. Notably, using native code on Android generally does not result in a </a:t>
            </a:r>
            <a:r>
              <a:rPr lang="en-US" dirty="0" err="1" smtClean="0"/>
              <a:t>noticable</a:t>
            </a:r>
            <a:r>
              <a:rPr lang="en-US" dirty="0" smtClean="0"/>
              <a:t> performance improvement, but it always increases your app complexity. In general, you should only use the NDK if it is essential to your app—never because you simply prefer to program in C/C++. When examining whether or not you should develop in native code, think about your requirements and see if the Android framework APIs provide the functionality that you need.</a:t>
            </a:r>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6</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ISTQB: International Software </a:t>
            </a:r>
            <a:r>
              <a:rPr lang="pl-PL" dirty="0" err="1" smtClean="0"/>
              <a:t>Testing</a:t>
            </a:r>
            <a:r>
              <a:rPr lang="pl-PL" dirty="0" smtClean="0"/>
              <a:t> </a:t>
            </a:r>
            <a:r>
              <a:rPr lang="pl-PL" dirty="0" err="1" smtClean="0"/>
              <a:t>Qualifications</a:t>
            </a:r>
            <a:r>
              <a:rPr lang="pl-PL" baseline="0" dirty="0" smtClean="0"/>
              <a:t> Board</a:t>
            </a:r>
            <a:r>
              <a:rPr lang="pl-PL" dirty="0" smtClean="0"/>
              <a:t> </a:t>
            </a:r>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7</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8</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9</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10</a:t>
            </a:fld>
            <a:endParaRPr lang="pl-PL"/>
          </a:p>
        </p:txBody>
      </p:sp>
    </p:spTree>
    <p:extLst>
      <p:ext uri="{BB962C8B-B14F-4D97-AF65-F5344CB8AC3E}">
        <p14:creationId xmlns:p14="http://schemas.microsoft.com/office/powerpoint/2010/main" val="223632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50135757-D3A2-4B58-B5BC-E38DD5A76FD6}" type="datetimeFigureOut">
              <a:rPr lang="pl-PL" smtClean="0"/>
              <a:t>2016-05-01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241673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0135757-D3A2-4B58-B5BC-E38DD5A76FD6}" type="datetimeFigureOut">
              <a:rPr lang="pl-PL" smtClean="0"/>
              <a:t>2016-05-01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121528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0135757-D3A2-4B58-B5BC-E38DD5A76FD6}" type="datetimeFigureOut">
              <a:rPr lang="pl-PL" smtClean="0"/>
              <a:t>2016-05-01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306300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50135757-D3A2-4B58-B5BC-E38DD5A76FD6}" type="datetimeFigureOut">
              <a:rPr lang="pl-PL" smtClean="0"/>
              <a:t>2016-05-01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185790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50135757-D3A2-4B58-B5BC-E38DD5A76FD6}" type="datetimeFigureOut">
              <a:rPr lang="pl-PL" smtClean="0"/>
              <a:t>2016-05-01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339652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50135757-D3A2-4B58-B5BC-E38DD5A76FD6}" type="datetimeFigureOut">
              <a:rPr lang="pl-PL" smtClean="0"/>
              <a:t>2016-05-01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16133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50135757-D3A2-4B58-B5BC-E38DD5A76FD6}" type="datetimeFigureOut">
              <a:rPr lang="pl-PL" smtClean="0"/>
              <a:t>2016-05-01</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66898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50135757-D3A2-4B58-B5BC-E38DD5A76FD6}" type="datetimeFigureOut">
              <a:rPr lang="pl-PL" smtClean="0"/>
              <a:t>2016-05-01</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180731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50135757-D3A2-4B58-B5BC-E38DD5A76FD6}" type="datetimeFigureOut">
              <a:rPr lang="pl-PL" smtClean="0"/>
              <a:t>2016-05-01</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81995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50135757-D3A2-4B58-B5BC-E38DD5A76FD6}" type="datetimeFigureOut">
              <a:rPr lang="pl-PL" smtClean="0"/>
              <a:t>2016-05-01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347654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50135757-D3A2-4B58-B5BC-E38DD5A76FD6}" type="datetimeFigureOut">
              <a:rPr lang="pl-PL" smtClean="0"/>
              <a:t>2016-05-01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AE9DFB68-1D88-44DB-A12B-F9906A862B62}" type="slidenum">
              <a:rPr lang="pl-PL" smtClean="0"/>
              <a:t>‹#›</a:t>
            </a:fld>
            <a:endParaRPr lang="pl-PL"/>
          </a:p>
        </p:txBody>
      </p:sp>
    </p:spTree>
    <p:extLst>
      <p:ext uri="{BB962C8B-B14F-4D97-AF65-F5344CB8AC3E}">
        <p14:creationId xmlns:p14="http://schemas.microsoft.com/office/powerpoint/2010/main" val="179349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35757-D3A2-4B58-B5BC-E38DD5A76FD6}" type="datetimeFigureOut">
              <a:rPr lang="pl-PL" smtClean="0"/>
              <a:t>2016-05-01</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DFB68-1D88-44DB-A12B-F9906A862B62}" type="slidenum">
              <a:rPr lang="pl-PL" smtClean="0"/>
              <a:t>‹#›</a:t>
            </a:fld>
            <a:endParaRPr lang="pl-PL"/>
          </a:p>
        </p:txBody>
      </p:sp>
    </p:spTree>
    <p:extLst>
      <p:ext uri="{BB962C8B-B14F-4D97-AF65-F5344CB8AC3E}">
        <p14:creationId xmlns:p14="http://schemas.microsoft.com/office/powerpoint/2010/main" val="71202555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755576" y="1412776"/>
            <a:ext cx="7772400" cy="2092214"/>
          </a:xfrm>
        </p:spPr>
        <p:txBody>
          <a:bodyPr>
            <a:normAutofit/>
          </a:bodyPr>
          <a:lstStyle/>
          <a:p>
            <a:r>
              <a:rPr lang="pl-PL" dirty="0" smtClean="0"/>
              <a:t>Testowalność</a:t>
            </a:r>
            <a:r>
              <a:rPr lang="pl-PL" baseline="0" dirty="0" smtClean="0"/>
              <a:t> aplikacji mobilnych na platformę Android</a:t>
            </a:r>
            <a:endParaRPr lang="pl-PL" dirty="0"/>
          </a:p>
        </p:txBody>
      </p:sp>
      <p:sp>
        <p:nvSpPr>
          <p:cNvPr id="3" name="Podtytuł 2"/>
          <p:cNvSpPr>
            <a:spLocks noGrp="1"/>
          </p:cNvSpPr>
          <p:nvPr>
            <p:ph type="subTitle" idx="1"/>
          </p:nvPr>
        </p:nvSpPr>
        <p:spPr>
          <a:xfrm>
            <a:off x="1187624" y="3685032"/>
            <a:ext cx="6984776" cy="2120232"/>
          </a:xfrm>
        </p:spPr>
        <p:txBody>
          <a:bodyPr>
            <a:normAutofit fontScale="62500" lnSpcReduction="20000"/>
          </a:bodyPr>
          <a:lstStyle/>
          <a:p>
            <a:pPr algn="r"/>
            <a:r>
              <a:rPr lang="pl-PL" dirty="0" smtClean="0"/>
              <a:t>Rafał Sowiak, Studia zaoczne II stopnia </a:t>
            </a:r>
          </a:p>
          <a:p>
            <a:pPr algn="r"/>
            <a:r>
              <a:rPr lang="pl-PL" dirty="0" smtClean="0"/>
              <a:t>Informatyka</a:t>
            </a:r>
            <a:br>
              <a:rPr lang="pl-PL" dirty="0" smtClean="0"/>
            </a:br>
            <a:r>
              <a:rPr lang="pl-PL" dirty="0" smtClean="0"/>
              <a:t>Wydział </a:t>
            </a:r>
            <a:r>
              <a:rPr lang="pl-PL" dirty="0" err="1" smtClean="0"/>
              <a:t>WEEiA</a:t>
            </a:r>
            <a:endParaRPr lang="pl-PL" dirty="0" smtClean="0"/>
          </a:p>
          <a:p>
            <a:endParaRPr lang="pl-PL" dirty="0"/>
          </a:p>
          <a:p>
            <a:endParaRPr lang="pl-PL" dirty="0" smtClean="0"/>
          </a:p>
          <a:p>
            <a:pPr algn="r"/>
            <a:r>
              <a:rPr lang="pl-PL" dirty="0" smtClean="0"/>
              <a:t>Opiekun pracy: prof. dr hab. inż. Andrzej Napieralski</a:t>
            </a:r>
          </a:p>
          <a:p>
            <a:pPr algn="r"/>
            <a:r>
              <a:rPr lang="pl-PL" dirty="0" smtClean="0"/>
              <a:t>Opiekun pomocniczy: mgr inż. Michał Włodarczyk</a:t>
            </a:r>
            <a:endParaRPr lang="pl-PL" dirty="0"/>
          </a:p>
        </p:txBody>
      </p:sp>
    </p:spTree>
    <p:extLst>
      <p:ext uri="{BB962C8B-B14F-4D97-AF65-F5344CB8AC3E}">
        <p14:creationId xmlns:p14="http://schemas.microsoft.com/office/powerpoint/2010/main" val="4183687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Powszechnie stosowana struktura aplikacji dla systemu Android</a:t>
            </a:r>
          </a:p>
          <a:p>
            <a:pPr marL="0" indent="0">
              <a:buNone/>
            </a:pPr>
            <a:endParaRPr lang="pl-PL" sz="2400" dirty="0" smtClean="0"/>
          </a:p>
          <a:p>
            <a:pPr>
              <a:buFont typeface="Wingdings" panose="05000000000000000000" pitchFamily="2" charset="2"/>
              <a:buChar char="Ø"/>
            </a:pPr>
            <a:endParaRPr lang="pl-PL"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1932781"/>
            <a:ext cx="40386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52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Podejście klasyczne do testów, </a:t>
            </a:r>
            <a:br>
              <a:rPr lang="pl-PL" dirty="0" smtClean="0"/>
            </a:br>
            <a:r>
              <a:rPr lang="pl-PL" dirty="0" smtClean="0"/>
              <a:t>czyli odwrócona piramida testowania </a:t>
            </a:r>
            <a:r>
              <a:rPr lang="pl-PL" sz="1300" dirty="0" smtClean="0"/>
              <a:t>(Źródło: scrumdo.pl)</a:t>
            </a:r>
          </a:p>
          <a:p>
            <a:pPr marL="0" indent="0">
              <a:buNone/>
            </a:pPr>
            <a:endParaRPr lang="pl-PL" sz="2400" dirty="0" smtClean="0"/>
          </a:p>
          <a:p>
            <a:pPr>
              <a:buFont typeface="Wingdings" panose="05000000000000000000" pitchFamily="2" charset="2"/>
              <a:buChar char="Ø"/>
            </a:pPr>
            <a:endParaRPr lang="pl-PL" sz="2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816888"/>
            <a:ext cx="4104456" cy="396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787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Idealna piramida testowania </a:t>
            </a:r>
            <a:r>
              <a:rPr lang="pl-PL" sz="1300" dirty="0" smtClean="0"/>
              <a:t>(Źródło: </a:t>
            </a:r>
            <a:r>
              <a:rPr lang="pl-PL" sz="1200" dirty="0" smtClean="0"/>
              <a:t>Mike Cohn „</a:t>
            </a:r>
            <a:r>
              <a:rPr lang="pl-PL" sz="1200" dirty="0" err="1" smtClean="0"/>
              <a:t>Succeeding</a:t>
            </a:r>
            <a:r>
              <a:rPr lang="pl-PL" sz="1200" dirty="0" smtClean="0"/>
              <a:t> with Agile”</a:t>
            </a:r>
            <a:r>
              <a:rPr lang="pl-PL" sz="1300" dirty="0" smtClean="0"/>
              <a:t>)</a:t>
            </a:r>
          </a:p>
          <a:p>
            <a:pPr marL="0" indent="0">
              <a:buNone/>
            </a:pPr>
            <a:endParaRPr lang="pl-PL" sz="2400" dirty="0" smtClean="0"/>
          </a:p>
          <a:p>
            <a:pPr>
              <a:buFont typeface="Wingdings" panose="05000000000000000000" pitchFamily="2" charset="2"/>
              <a:buChar char="Ø"/>
            </a:pPr>
            <a:endParaRPr lang="pl-PL" sz="24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484784"/>
            <a:ext cx="4048101" cy="42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916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Nowe podejście do architektury systemu</a:t>
            </a:r>
          </a:p>
          <a:p>
            <a:pPr marL="0" indent="0">
              <a:buNone/>
            </a:pPr>
            <a:endParaRPr lang="pl-PL" sz="2400" dirty="0" smtClean="0"/>
          </a:p>
          <a:p>
            <a:pPr>
              <a:buFont typeface="Wingdings" panose="05000000000000000000" pitchFamily="2" charset="2"/>
              <a:buChar char="Ø"/>
            </a:pPr>
            <a:endParaRPr lang="pl-PL"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12776"/>
            <a:ext cx="6612953" cy="4146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5745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Wytwarzanie sterowane testami</a:t>
            </a:r>
          </a:p>
          <a:p>
            <a:pPr marL="0" indent="0">
              <a:buNone/>
            </a:pPr>
            <a:endParaRPr lang="pl-PL" sz="2400" dirty="0" smtClean="0"/>
          </a:p>
          <a:p>
            <a:pPr>
              <a:buFont typeface="Wingdings" panose="05000000000000000000" pitchFamily="2" charset="2"/>
              <a:buChar char="Ø"/>
            </a:pPr>
            <a:endParaRPr lang="pl-PL"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412776"/>
            <a:ext cx="6294721" cy="416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778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Wykorzystanie architektury </a:t>
            </a:r>
            <a:r>
              <a:rPr lang="pl-PL" dirty="0" smtClean="0"/>
              <a:t>uporządkowanej</a:t>
            </a:r>
            <a:br>
              <a:rPr lang="pl-PL" dirty="0" smtClean="0"/>
            </a:br>
            <a:r>
              <a:rPr lang="pl-PL" sz="1300" dirty="0" smtClean="0"/>
              <a:t>(Źródło: </a:t>
            </a:r>
            <a:r>
              <a:rPr lang="en-US" sz="1300" dirty="0" smtClean="0"/>
              <a:t>Robert </a:t>
            </a:r>
            <a:r>
              <a:rPr lang="en-US" sz="1300" dirty="0"/>
              <a:t>Cecil Martin. The clean architecture, August </a:t>
            </a:r>
            <a:r>
              <a:rPr lang="en-US" sz="1300" dirty="0" smtClean="0"/>
              <a:t>2012</a:t>
            </a:r>
            <a:r>
              <a:rPr lang="pl-PL" sz="1300" dirty="0" smtClean="0"/>
              <a:t>)</a:t>
            </a:r>
            <a:endParaRPr lang="pl-PL" sz="1300" dirty="0" smtClean="0"/>
          </a:p>
          <a:p>
            <a:pPr marL="0" indent="0">
              <a:buNone/>
            </a:pPr>
            <a:endParaRPr lang="pl-PL" sz="2400" dirty="0" smtClean="0"/>
          </a:p>
          <a:p>
            <a:pPr>
              <a:buFont typeface="Wingdings" panose="05000000000000000000" pitchFamily="2" charset="2"/>
              <a:buChar char="Ø"/>
            </a:pPr>
            <a:endParaRPr lang="pl-PL" sz="2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623722"/>
            <a:ext cx="4680520" cy="3965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6610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Wyniki badań dla testów jednostkowych </a:t>
            </a:r>
            <a:br>
              <a:rPr lang="pl-PL" dirty="0" smtClean="0"/>
            </a:br>
            <a:r>
              <a:rPr lang="pl-PL" dirty="0" smtClean="0"/>
              <a:t>i integracyjnych</a:t>
            </a:r>
            <a:endParaRPr lang="pl-PL" sz="2400" dirty="0" smtClean="0"/>
          </a:p>
          <a:p>
            <a:pPr>
              <a:buFont typeface="Wingdings" panose="05000000000000000000" pitchFamily="2" charset="2"/>
              <a:buChar char="Ø"/>
            </a:pPr>
            <a:endParaRPr lang="pl-PL" sz="24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00808"/>
            <a:ext cx="3649436" cy="3361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700808"/>
            <a:ext cx="3924642" cy="333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2060848"/>
            <a:ext cx="4099917" cy="3885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31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2924944"/>
            <a:ext cx="8183880" cy="720080"/>
          </a:xfrm>
        </p:spPr>
        <p:txBody>
          <a:bodyPr>
            <a:normAutofit/>
          </a:bodyPr>
          <a:lstStyle/>
          <a:p>
            <a:pPr marL="0" indent="0" algn="ctr">
              <a:buNone/>
            </a:pPr>
            <a:r>
              <a:rPr lang="pl-PL" b="1" dirty="0" smtClean="0"/>
              <a:t>Dziękuję za uwagę</a:t>
            </a:r>
            <a:endParaRPr lang="pl-PL" dirty="0" smtClean="0"/>
          </a:p>
        </p:txBody>
      </p:sp>
    </p:spTree>
    <p:extLst>
      <p:ext uri="{BB962C8B-B14F-4D97-AF65-F5344CB8AC3E}">
        <p14:creationId xmlns:p14="http://schemas.microsoft.com/office/powerpoint/2010/main" val="4162598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130896"/>
          </a:xfrm>
        </p:spPr>
        <p:txBody>
          <a:bodyPr>
            <a:normAutofit/>
          </a:bodyPr>
          <a:lstStyle/>
          <a:p>
            <a:r>
              <a:rPr lang="pl-PL" dirty="0" smtClean="0"/>
              <a:t>Platforma Android</a:t>
            </a:r>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smtClean="0"/>
              <a:t>- </a:t>
            </a:r>
            <a:r>
              <a:rPr lang="pl-PL" sz="2400" b="1" dirty="0" smtClean="0"/>
              <a:t>Android</a:t>
            </a:r>
            <a:r>
              <a:rPr lang="pl-PL" sz="2400" dirty="0" smtClean="0"/>
              <a:t> </a:t>
            </a:r>
            <a:r>
              <a:rPr lang="pl-PL" sz="2400" dirty="0"/>
              <a:t>– system operacyjny z jądrem Linux dla urządzeń </a:t>
            </a:r>
            <a:r>
              <a:rPr lang="pl-PL" sz="2400" dirty="0" smtClean="0"/>
              <a:t>mobilnych, z których najpopularniejszymi są smartfony i tablety. </a:t>
            </a:r>
          </a:p>
        </p:txBody>
      </p:sp>
    </p:spTree>
    <p:extLst>
      <p:ext uri="{BB962C8B-B14F-4D97-AF65-F5344CB8AC3E}">
        <p14:creationId xmlns:p14="http://schemas.microsoft.com/office/powerpoint/2010/main" val="65099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1170456"/>
          </a:xfrm>
        </p:spPr>
        <p:txBody>
          <a:bodyPr>
            <a:normAutofit/>
          </a:bodyPr>
          <a:lstStyle/>
          <a:p>
            <a:r>
              <a:rPr lang="pl-PL" dirty="0" smtClean="0"/>
              <a:t>Android – udział w rynku urządzeń mobilnych na świecie </a:t>
            </a:r>
            <a:r>
              <a:rPr lang="pl-PL" sz="1300" dirty="0" smtClean="0"/>
              <a:t>(źródło: portal </a:t>
            </a:r>
            <a:r>
              <a:rPr lang="pl-PL" sz="1300" dirty="0"/>
              <a:t>a</a:t>
            </a:r>
            <a:r>
              <a:rPr lang="pl-PL" sz="1300" dirty="0" smtClean="0"/>
              <a:t>ndroid.com.pl)</a:t>
            </a:r>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772816"/>
            <a:ext cx="6419587" cy="3850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567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1170456"/>
          </a:xfrm>
        </p:spPr>
        <p:txBody>
          <a:bodyPr>
            <a:normAutofit/>
          </a:bodyPr>
          <a:lstStyle/>
          <a:p>
            <a:r>
              <a:rPr lang="pl-PL" dirty="0" smtClean="0"/>
              <a:t>Android – udział w rynku urządzeń mobilnych w Polsce </a:t>
            </a:r>
            <a:r>
              <a:rPr lang="pl-PL" sz="1300" dirty="0" smtClean="0"/>
              <a:t>(źródło: portal antyweb.pl)</a:t>
            </a:r>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772816"/>
            <a:ext cx="6217528" cy="3686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611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130896"/>
          </a:xfrm>
        </p:spPr>
        <p:txBody>
          <a:bodyPr>
            <a:normAutofit/>
          </a:bodyPr>
          <a:lstStyle/>
          <a:p>
            <a:r>
              <a:rPr lang="pl-PL" dirty="0" smtClean="0"/>
              <a:t>Android jako system operacyjny</a:t>
            </a:r>
          </a:p>
          <a:p>
            <a:pPr marL="0" indent="0">
              <a:buNone/>
            </a:pPr>
            <a:endParaRPr lang="pl-PL" sz="2400" dirty="0" smtClean="0"/>
          </a:p>
          <a:p>
            <a:pPr>
              <a:buFont typeface="Wingdings" panose="05000000000000000000" pitchFamily="2" charset="2"/>
              <a:buChar char="ü"/>
            </a:pPr>
            <a:r>
              <a:rPr lang="pl-PL" sz="2400" dirty="0" smtClean="0"/>
              <a:t>Android zrzesza </a:t>
            </a:r>
            <a:r>
              <a:rPr lang="pl-PL" sz="2400" dirty="0"/>
              <a:t>przy sobie dużą społeczność deweloperów piszących </a:t>
            </a:r>
            <a:r>
              <a:rPr lang="pl-PL" sz="2400" i="1" dirty="0"/>
              <a:t>aplikacje</a:t>
            </a:r>
            <a:r>
              <a:rPr lang="pl-PL" sz="2400" dirty="0"/>
              <a:t>, które poszerzają funkcjonalność </a:t>
            </a:r>
            <a:r>
              <a:rPr lang="pl-PL" sz="2400" dirty="0" smtClean="0"/>
              <a:t>urządzeń.</a:t>
            </a:r>
          </a:p>
          <a:p>
            <a:pPr>
              <a:buFont typeface="Wingdings" panose="05000000000000000000" pitchFamily="2" charset="2"/>
              <a:buChar char="ü"/>
            </a:pPr>
            <a:endParaRPr lang="pl-PL" sz="2400" dirty="0"/>
          </a:p>
          <a:p>
            <a:pPr>
              <a:buFont typeface="Wingdings" panose="05000000000000000000" pitchFamily="2" charset="2"/>
              <a:buChar char="ü"/>
            </a:pPr>
            <a:r>
              <a:rPr lang="pl-PL" sz="2400" dirty="0" smtClean="0"/>
              <a:t>W pierwszym </a:t>
            </a:r>
            <a:r>
              <a:rPr lang="pl-PL" sz="2400" dirty="0"/>
              <a:t>kwartale 2016 roku </a:t>
            </a:r>
            <a:r>
              <a:rPr lang="pl-PL" sz="2400" dirty="0" smtClean="0"/>
              <a:t>w internetowym </a:t>
            </a:r>
            <a:r>
              <a:rPr lang="pl-PL" sz="2400" dirty="0"/>
              <a:t>sklepie Google Play (wcześniej Android </a:t>
            </a:r>
            <a:r>
              <a:rPr lang="pl-PL" sz="2400" dirty="0" smtClean="0"/>
              <a:t>Market) dostępnych było </a:t>
            </a:r>
            <a:r>
              <a:rPr lang="pl-PL" sz="2400" dirty="0"/>
              <a:t>ponad 1,9 miliona </a:t>
            </a:r>
            <a:r>
              <a:rPr lang="pl-PL" sz="2400" dirty="0" smtClean="0"/>
              <a:t>aplikacji </a:t>
            </a:r>
            <a:r>
              <a:rPr lang="pl-PL" sz="1300" dirty="0"/>
              <a:t>(źródło: portal android.com.pl)</a:t>
            </a:r>
          </a:p>
          <a:p>
            <a:pPr marL="0" indent="0">
              <a:buNone/>
            </a:pPr>
            <a:endParaRPr lang="pl-PL" sz="4000" dirty="0"/>
          </a:p>
          <a:p>
            <a:pPr>
              <a:buFont typeface="Wingdings" panose="05000000000000000000" pitchFamily="2" charset="2"/>
              <a:buChar char="ü"/>
            </a:pPr>
            <a:endParaRPr lang="pl-PL" sz="2400" dirty="0"/>
          </a:p>
        </p:txBody>
      </p:sp>
    </p:spTree>
    <p:extLst>
      <p:ext uri="{BB962C8B-B14F-4D97-AF65-F5344CB8AC3E}">
        <p14:creationId xmlns:p14="http://schemas.microsoft.com/office/powerpoint/2010/main" val="1830383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4266800"/>
          </a:xfrm>
        </p:spPr>
        <p:txBody>
          <a:bodyPr>
            <a:normAutofit/>
          </a:bodyPr>
          <a:lstStyle/>
          <a:p>
            <a:r>
              <a:rPr lang="pl-PL" dirty="0" smtClean="0"/>
              <a:t>W jakich językach pisze się aplikacje na Androida?</a:t>
            </a:r>
          </a:p>
          <a:p>
            <a:pPr marL="0" indent="0">
              <a:buNone/>
            </a:pPr>
            <a:endParaRPr lang="pl-PL" sz="2400" dirty="0" smtClean="0"/>
          </a:p>
          <a:p>
            <a:pPr>
              <a:buFont typeface="Wingdings" panose="05000000000000000000" pitchFamily="2" charset="2"/>
              <a:buChar char="ü"/>
            </a:pPr>
            <a:r>
              <a:rPr lang="pl-PL" sz="2400" dirty="0" smtClean="0"/>
              <a:t>C++ (Android NDK)</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a:t>PHP, Action </a:t>
            </a:r>
            <a:r>
              <a:rPr lang="pl-PL" sz="2400" dirty="0" err="1"/>
              <a:t>Script</a:t>
            </a:r>
            <a:r>
              <a:rPr lang="pl-PL" sz="2400" dirty="0"/>
              <a:t>, HTML, C#, Delphi, </a:t>
            </a:r>
            <a:r>
              <a:rPr lang="pl-PL" sz="2400" dirty="0" smtClean="0"/>
              <a:t>Kotlin (...)</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4000" dirty="0" smtClean="0"/>
              <a:t>Java</a:t>
            </a:r>
            <a:endParaRPr lang="pl-PL" sz="4000" dirty="0"/>
          </a:p>
        </p:txBody>
      </p:sp>
      <p:pic>
        <p:nvPicPr>
          <p:cNvPr id="2050" name="Picture 2" descr="http://icons.iconarchive.com/icons/alecive/flatwoken/512/Apps-File-Java-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3159" y="3717032"/>
            <a:ext cx="1810071" cy="181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842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b="1" dirty="0" smtClean="0"/>
              <a:t>Testowalność</a:t>
            </a:r>
            <a:r>
              <a:rPr lang="pl-PL" dirty="0" smtClean="0"/>
              <a:t> – co to w ogóle jest?</a:t>
            </a:r>
          </a:p>
          <a:p>
            <a:pPr marL="0" indent="0">
              <a:buNone/>
            </a:pPr>
            <a:endParaRPr lang="pl-PL" sz="2400" dirty="0" smtClean="0"/>
          </a:p>
          <a:p>
            <a:pPr>
              <a:buFont typeface="Wingdings" panose="05000000000000000000" pitchFamily="2" charset="2"/>
              <a:buChar char="ü"/>
            </a:pPr>
            <a:r>
              <a:rPr lang="pl-PL" sz="2400" dirty="0" smtClean="0"/>
              <a:t>Właściwość oprogramowania umożliwiająca testowanie go po zmianach [ISO9126]</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smtClean="0"/>
              <a:t>Termin ten związany jest ściśle z pielęgnowalnością</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b="1" dirty="0" smtClean="0"/>
              <a:t>Pielęgnowalność</a:t>
            </a:r>
            <a:r>
              <a:rPr lang="pl-PL" sz="2400" dirty="0" smtClean="0"/>
              <a:t> – łatwość, z którą oprogramowanie może być modyfikowane w celu naprawy defektów, dostosowania do nowych wymagań, modyfikowane w celu ułatwienia przyszłego utrzymania lub dostosowania do zmian zachodzących w jego środowisku</a:t>
            </a:r>
          </a:p>
          <a:p>
            <a:pPr marL="0" indent="0" algn="r">
              <a:buNone/>
            </a:pPr>
            <a:r>
              <a:rPr lang="pl-PL" sz="1300" dirty="0" smtClean="0"/>
              <a:t>Źródło: ISTQB</a:t>
            </a:r>
            <a:endParaRPr lang="pl-PL" sz="1300" dirty="0"/>
          </a:p>
        </p:txBody>
      </p:sp>
    </p:spTree>
    <p:extLst>
      <p:ext uri="{BB962C8B-B14F-4D97-AF65-F5344CB8AC3E}">
        <p14:creationId xmlns:p14="http://schemas.microsoft.com/office/powerpoint/2010/main" val="334915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Korzyści z testowania oprogramowania</a:t>
            </a:r>
          </a:p>
          <a:p>
            <a:pPr marL="0" indent="0">
              <a:buNone/>
            </a:pPr>
            <a:endParaRPr lang="pl-PL" sz="2400" dirty="0" smtClean="0"/>
          </a:p>
          <a:p>
            <a:pPr>
              <a:buFont typeface="Wingdings" panose="05000000000000000000" pitchFamily="2" charset="2"/>
              <a:buChar char="Ø"/>
            </a:pPr>
            <a:r>
              <a:rPr lang="pl-PL" altLang="pl-PL" sz="2400" dirty="0"/>
              <a:t>Za pomocą testów można zmierzyć jakość oprogramowania wyrażoną przez ilość znalezionych usterek.</a:t>
            </a:r>
          </a:p>
          <a:p>
            <a:pPr>
              <a:buFont typeface="Wingdings" panose="05000000000000000000" pitchFamily="2" charset="2"/>
              <a:buChar char="Ø"/>
            </a:pPr>
            <a:endParaRPr lang="pl-PL" altLang="pl-PL" sz="2400" dirty="0"/>
          </a:p>
          <a:p>
            <a:pPr>
              <a:buFont typeface="Wingdings" panose="05000000000000000000" pitchFamily="2" charset="2"/>
              <a:buChar char="Ø"/>
            </a:pPr>
            <a:r>
              <a:rPr lang="pl-PL" altLang="pl-PL" sz="2400" dirty="0"/>
              <a:t>Testowanie może budować zaufanie do jakości oprogramowania jeżeli osoby testujące znajdują mało usterek bądź nie znajdują ich wcale.</a:t>
            </a:r>
          </a:p>
          <a:p>
            <a:pPr>
              <a:buFont typeface="Wingdings" panose="05000000000000000000" pitchFamily="2" charset="2"/>
              <a:buChar char="Ø"/>
            </a:pPr>
            <a:endParaRPr lang="pl-PL" altLang="pl-PL" sz="2400" dirty="0"/>
          </a:p>
          <a:p>
            <a:pPr>
              <a:buFont typeface="Wingdings" panose="05000000000000000000" pitchFamily="2" charset="2"/>
              <a:buChar char="Ø"/>
            </a:pPr>
            <a:r>
              <a:rPr lang="pl-PL" altLang="pl-PL" sz="2400" dirty="0"/>
              <a:t>Testowanie samo w sobie nie poprawia jakości </a:t>
            </a:r>
            <a:r>
              <a:rPr lang="pl-PL" altLang="pl-PL" sz="2400" dirty="0" smtClean="0"/>
              <a:t>oprogramowania.</a:t>
            </a:r>
            <a:endParaRPr lang="pl-PL" sz="2400" dirty="0"/>
          </a:p>
        </p:txBody>
      </p:sp>
    </p:spTree>
    <p:extLst>
      <p:ext uri="{BB962C8B-B14F-4D97-AF65-F5344CB8AC3E}">
        <p14:creationId xmlns:p14="http://schemas.microsoft.com/office/powerpoint/2010/main" val="67277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dirty="0" smtClean="0"/>
              <a:t>Korzyści z testowania oprogramowania (c.d.)</a:t>
            </a:r>
          </a:p>
          <a:p>
            <a:pPr marL="0" indent="0">
              <a:buNone/>
            </a:pPr>
            <a:endParaRPr lang="pl-PL" sz="240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767" y="1628799"/>
            <a:ext cx="6995625" cy="37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015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578</TotalTime>
  <Words>788</Words>
  <Application>Microsoft Office PowerPoint</Application>
  <PresentationFormat>Pokaz na ekranie (4:3)</PresentationFormat>
  <Paragraphs>107</Paragraphs>
  <Slides>17</Slides>
  <Notes>16</Notes>
  <HiddenSlides>0</HiddenSlides>
  <MMClips>0</MMClip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Motyw pakietu Office</vt:lpstr>
      <vt:lpstr>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vector>
  </TitlesOfParts>
  <Company>Ericpol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Testowalność aplikacji mobilnych na platformę Android</dc:title>
  <dc:creator>Rafał Sowiak</dc:creator>
  <cp:lastModifiedBy>Rafał Sowiak</cp:lastModifiedBy>
  <cp:revision>30</cp:revision>
  <dcterms:created xsi:type="dcterms:W3CDTF">2015-11-27T10:41:56Z</dcterms:created>
  <dcterms:modified xsi:type="dcterms:W3CDTF">2016-05-01T19:17:44Z</dcterms:modified>
</cp:coreProperties>
</file>