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88" r:id="rId4"/>
    <p:sldId id="258" r:id="rId5"/>
    <p:sldId id="263" r:id="rId6"/>
    <p:sldId id="277" r:id="rId7"/>
    <p:sldId id="285" r:id="rId8"/>
    <p:sldId id="278" r:id="rId9"/>
    <p:sldId id="283" r:id="rId10"/>
    <p:sldId id="291" r:id="rId11"/>
    <p:sldId id="287" r:id="rId12"/>
    <p:sldId id="289" r:id="rId13"/>
    <p:sldId id="290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115" autoAdjust="0"/>
  </p:normalViewPr>
  <p:slideViewPr>
    <p:cSldViewPr>
      <p:cViewPr varScale="1">
        <p:scale>
          <a:sx n="92" d="100"/>
          <a:sy n="92" d="100"/>
        </p:scale>
        <p:origin x="-21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6046C-41AF-4C30-B587-8D347D278FB8}" type="datetimeFigureOut">
              <a:rPr lang="pl-PL" smtClean="0"/>
              <a:t>2016-05-04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43367-B784-4F71-8C29-C0F62797F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95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667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Źródło: Wikipedia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678E-9E38-45F7-8110-201147B37521}" type="datetime1">
              <a:rPr lang="pl-PL" smtClean="0"/>
              <a:t>2016-05-04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73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B40-116A-4FF6-9854-5B580853A638}" type="datetime1">
              <a:rPr lang="pl-PL" smtClean="0"/>
              <a:t>2016-05-04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28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F987-B9CB-4906-B137-FE3F42E81245}" type="datetime1">
              <a:rPr lang="pl-PL" smtClean="0"/>
              <a:t>2016-05-04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5CD0-1741-4457-ADAC-4163060CC8B4}" type="datetime1">
              <a:rPr lang="pl-PL" smtClean="0"/>
              <a:t>2016-05-04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9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B01A-DE67-4975-A462-513FB139B6EC}" type="datetime1">
              <a:rPr lang="pl-PL" smtClean="0"/>
              <a:t>2016-05-04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52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149-F746-4FEC-9980-0C5B3D1CD9FD}" type="datetime1">
              <a:rPr lang="pl-PL" smtClean="0"/>
              <a:t>2016-05-04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3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9B47-DC89-433D-B8B8-10B06A48A81B}" type="datetime1">
              <a:rPr lang="pl-PL" smtClean="0"/>
              <a:t>2016-05-04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98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E788-E3FC-46B0-9C9D-E7ADF455EB2B}" type="datetime1">
              <a:rPr lang="pl-PL" smtClean="0"/>
              <a:t>2016-05-04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3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BF6E-E462-4389-B6AD-0AF01DCB1890}" type="datetime1">
              <a:rPr lang="pl-PL" smtClean="0"/>
              <a:t>2016-05-04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99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69F9-4D06-4566-8C63-2BB697FDDA0F}" type="datetime1">
              <a:rPr lang="pl-PL" smtClean="0"/>
              <a:t>2016-05-04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5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E310-F241-4B17-9E7A-D55D675E16DD}" type="datetime1">
              <a:rPr lang="pl-PL" smtClean="0"/>
              <a:t>2016-05-04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4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2FE5-6019-4BCF-8F59-6769CFB356E1}" type="datetime1">
              <a:rPr lang="pl-PL" smtClean="0"/>
              <a:t>2016-05-04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02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2092214"/>
          </a:xfrm>
        </p:spPr>
        <p:txBody>
          <a:bodyPr>
            <a:normAutofit/>
          </a:bodyPr>
          <a:lstStyle/>
          <a:p>
            <a:r>
              <a:rPr lang="pl-PL" dirty="0" smtClean="0"/>
              <a:t>Testowalność</a:t>
            </a:r>
            <a:r>
              <a:rPr lang="pl-PL" baseline="0" dirty="0" smtClean="0"/>
              <a:t> aplikacji mobilnych na platformę Android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87624" y="3685032"/>
            <a:ext cx="6984776" cy="212023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pl-PL" dirty="0" smtClean="0"/>
              <a:t>Rafał Sowiak, Studia zaoczne II stopnia </a:t>
            </a:r>
          </a:p>
          <a:p>
            <a:pPr algn="r"/>
            <a:r>
              <a:rPr lang="pl-PL" dirty="0" smtClean="0"/>
              <a:t>Informatyka</a:t>
            </a:r>
            <a:br>
              <a:rPr lang="pl-PL" dirty="0" smtClean="0"/>
            </a:br>
            <a:r>
              <a:rPr lang="pl-PL" dirty="0" smtClean="0"/>
              <a:t>Wydział </a:t>
            </a:r>
            <a:r>
              <a:rPr lang="pl-PL" dirty="0" err="1" smtClean="0"/>
              <a:t>WEEiA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algn="r"/>
            <a:r>
              <a:rPr lang="pl-PL" dirty="0" smtClean="0"/>
              <a:t>Opiekun pracy: prof. dr hab. inż. Andrzej Napieralski</a:t>
            </a:r>
          </a:p>
          <a:p>
            <a:pPr algn="r"/>
            <a:r>
              <a:rPr lang="pl-PL" dirty="0" smtClean="0"/>
              <a:t>Opiekun pomocniczy: mgr inż. Michał Włodarczyk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3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10816"/>
          </a:xfrm>
        </p:spPr>
        <p:txBody>
          <a:bodyPr>
            <a:normAutofit/>
          </a:bodyPr>
          <a:lstStyle/>
          <a:p>
            <a:r>
              <a:rPr lang="pl-PL" dirty="0" smtClean="0"/>
              <a:t>Porównanie testowalności na przykładzie wybranej aplikacji</a:t>
            </a:r>
            <a:endParaRPr lang="pl-PL" dirty="0" smtClean="0"/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52" y="1916832"/>
            <a:ext cx="5482952" cy="293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5876" y="4978042"/>
            <a:ext cx="7432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/>
              <a:t>JSON Web Token Authentication for Android </a:t>
            </a:r>
            <a:r>
              <a:rPr lang="pl-PL" dirty="0" smtClean="0"/>
              <a:t>autorstwa Victora Albertosa</a:t>
            </a:r>
          </a:p>
          <a:p>
            <a:r>
              <a:rPr lang="sv-SE" dirty="0" smtClean="0"/>
              <a:t>po</a:t>
            </a:r>
            <a:r>
              <a:rPr lang="pl-PL" dirty="0" smtClean="0"/>
              <a:t>ś</a:t>
            </a:r>
            <a:r>
              <a:rPr lang="sv-SE" dirty="0" smtClean="0"/>
              <a:t>wiadcza prawdziwo</a:t>
            </a:r>
            <a:r>
              <a:rPr lang="pl-PL" dirty="0" smtClean="0"/>
              <a:t>ść</a:t>
            </a:r>
            <a:r>
              <a:rPr lang="sv-SE" dirty="0" smtClean="0"/>
              <a:t> u</a:t>
            </a:r>
            <a:r>
              <a:rPr lang="pl-PL" dirty="0" smtClean="0"/>
              <a:t>ż</a:t>
            </a:r>
            <a:r>
              <a:rPr lang="sv-SE" dirty="0" smtClean="0"/>
              <a:t>ytkowników</a:t>
            </a:r>
            <a:r>
              <a:rPr lang="pl-PL" dirty="0" smtClean="0"/>
              <a:t> </a:t>
            </a:r>
            <a:r>
              <a:rPr lang="sv-SE" dirty="0" smtClean="0"/>
              <a:t>Androida </a:t>
            </a:r>
            <a:r>
              <a:rPr lang="sv-SE" dirty="0"/>
              <a:t>i iOS </a:t>
            </a:r>
            <a:r>
              <a:rPr lang="sv-SE" dirty="0" smtClean="0"/>
              <a:t>korzystaj</a:t>
            </a:r>
            <a:r>
              <a:rPr lang="pl-PL" dirty="0" smtClean="0"/>
              <a:t>ą</a:t>
            </a:r>
            <a:r>
              <a:rPr lang="sv-SE" dirty="0" smtClean="0"/>
              <a:t>c </a:t>
            </a:r>
            <a:r>
              <a:rPr lang="sv-SE" dirty="0"/>
              <a:t>z </a:t>
            </a:r>
            <a:r>
              <a:rPr lang="sv-SE" i="1" dirty="0"/>
              <a:t>REST API </a:t>
            </a:r>
            <a:endParaRPr lang="pl-PL" i="1" dirty="0" smtClean="0"/>
          </a:p>
          <a:p>
            <a:r>
              <a:rPr lang="sv-SE" dirty="0" smtClean="0"/>
              <a:t>serwera </a:t>
            </a:r>
            <a:r>
              <a:rPr lang="sv-SE" i="1" dirty="0"/>
              <a:t>Parse </a:t>
            </a:r>
            <a:r>
              <a:rPr lang="sv-SE" dirty="0"/>
              <a:t>oraz </a:t>
            </a:r>
            <a:r>
              <a:rPr lang="sv-SE" i="1" dirty="0"/>
              <a:t>JSON</a:t>
            </a:r>
            <a:r>
              <a:rPr lang="sv-SE" dirty="0"/>
              <a:t>1 </a:t>
            </a:r>
            <a:r>
              <a:rPr lang="sv-SE" i="1" dirty="0"/>
              <a:t>Web Tokens (JWT)</a:t>
            </a:r>
            <a:r>
              <a:rPr lang="sv-SE" dirty="0"/>
              <a:t>.</a:t>
            </a:r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2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Wyniki badań dla testów jednostkowych </a:t>
            </a:r>
            <a:br>
              <a:rPr lang="pl-PL" dirty="0" smtClean="0"/>
            </a:br>
            <a:r>
              <a:rPr lang="pl-PL" sz="1400" dirty="0" smtClean="0"/>
              <a:t>(Aplikacja: </a:t>
            </a:r>
            <a:r>
              <a:rPr lang="en-US" sz="1400" i="1" dirty="0"/>
              <a:t>JSON Web Token Authentication for </a:t>
            </a:r>
            <a:r>
              <a:rPr lang="en-US" sz="1400" i="1" dirty="0" smtClean="0"/>
              <a:t>Android</a:t>
            </a:r>
            <a:r>
              <a:rPr lang="pl-PL" sz="1400" dirty="0" smtClean="0"/>
              <a:t>, Autor: </a:t>
            </a:r>
            <a:r>
              <a:rPr lang="pl-PL" sz="1400" dirty="0" smtClean="0"/>
              <a:t>Victor </a:t>
            </a:r>
            <a:r>
              <a:rPr lang="pl-PL" sz="1400" dirty="0" smtClean="0"/>
              <a:t>Albertos)</a:t>
            </a:r>
            <a:br>
              <a:rPr lang="pl-PL" sz="1400" dirty="0" smtClean="0"/>
            </a:br>
            <a:endParaRPr lang="pl-PL" sz="1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95859"/>
            <a:ext cx="3657261" cy="30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95859"/>
            <a:ext cx="3725598" cy="316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31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Wyniki badań dla testów integracyjnych </a:t>
            </a:r>
            <a:br>
              <a:rPr lang="pl-PL" dirty="0" smtClean="0"/>
            </a:br>
            <a:r>
              <a:rPr lang="pl-PL" sz="1400" dirty="0" smtClean="0"/>
              <a:t>(Aplikacja: </a:t>
            </a:r>
            <a:r>
              <a:rPr lang="en-US" sz="1400" i="1" dirty="0"/>
              <a:t>JSON Web Token Authentication for </a:t>
            </a:r>
            <a:r>
              <a:rPr lang="en-US" sz="1400" i="1" dirty="0" smtClean="0"/>
              <a:t>Android</a:t>
            </a:r>
            <a:r>
              <a:rPr lang="pl-PL" sz="1400" dirty="0" smtClean="0"/>
              <a:t>, Autor: </a:t>
            </a:r>
            <a:r>
              <a:rPr lang="pl-PL" sz="1400" dirty="0" smtClean="0"/>
              <a:t>Victor </a:t>
            </a:r>
            <a:r>
              <a:rPr lang="pl-PL" sz="1400" dirty="0" smtClean="0"/>
              <a:t>Albertos)</a:t>
            </a:r>
            <a:br>
              <a:rPr lang="pl-PL" sz="1400" dirty="0" smtClean="0"/>
            </a:br>
            <a:endParaRPr lang="pl-PL" sz="1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80" y="1973188"/>
            <a:ext cx="4213620" cy="361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41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/>
          </a:bodyPr>
          <a:lstStyle/>
          <a:p>
            <a:r>
              <a:rPr lang="pl-PL" dirty="0" smtClean="0"/>
              <a:t>Wnioski końcowe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Przeprowadzone badania pokazują, że wykorzystanie </a:t>
            </a:r>
            <a:r>
              <a:rPr lang="pl-PL" sz="2400" i="1" dirty="0" smtClean="0"/>
              <a:t>The Clean Architecture</a:t>
            </a:r>
            <a:r>
              <a:rPr lang="pl-PL" sz="2400" dirty="0" smtClean="0"/>
              <a:t> oraz </a:t>
            </a:r>
            <a:r>
              <a:rPr lang="pl-PL" sz="2400" i="1" dirty="0" smtClean="0"/>
              <a:t>Test Triven Development</a:t>
            </a:r>
            <a:r>
              <a:rPr lang="pl-PL" sz="2400" dirty="0" smtClean="0"/>
              <a:t> wydaje się właściwe dla polepszenia testowalności badanej aplikacji: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ilość </a:t>
            </a:r>
            <a:r>
              <a:rPr lang="pl-PL" sz="2400" dirty="0" smtClean="0"/>
              <a:t>testów jednostkowych zmalała sześciokrotnie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czas wykonania testów jednostkowych został skrócony trzykrotnie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przewidywany zysk w zakresie czasu wykonania testów integracyjnych może być nawet czterdziestokrotnie krótszy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Rafał Sowiak – „Testowalność aplikacji mobilnych na platformę Android”</a:t>
            </a:r>
            <a:endParaRPr lang="pl-PL" sz="1400" dirty="0">
              <a:ln w="0"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3042664"/>
          </a:xfrm>
        </p:spPr>
        <p:txBody>
          <a:bodyPr>
            <a:normAutofit/>
          </a:bodyPr>
          <a:lstStyle/>
          <a:p>
            <a:r>
              <a:rPr lang="pl-PL" dirty="0" smtClean="0"/>
              <a:t>Problem testowalności aplikacji Android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Temat automatycznego testowania opracowywanych aplikacji dla systemu Android jest </a:t>
            </a:r>
            <a:r>
              <a:rPr lang="sv-SE" sz="2400" dirty="0" smtClean="0"/>
              <a:t>cz</a:t>
            </a:r>
            <a:r>
              <a:rPr lang="pl-PL" sz="2400" dirty="0" smtClean="0"/>
              <a:t>ę</a:t>
            </a:r>
            <a:r>
              <a:rPr lang="sv-SE" sz="2400" dirty="0" smtClean="0"/>
              <a:t>sto </a:t>
            </a:r>
            <a:r>
              <a:rPr lang="pl-PL" sz="2400" dirty="0" smtClean="0"/>
              <a:t>pomijany </a:t>
            </a:r>
            <a:r>
              <a:rPr lang="pl-PL" sz="2400" dirty="0" smtClean="0"/>
              <a:t>w literaturze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Stosowane powszechnie podejście do tworzenia nowych aplikacji nie pozwala na sprawne pisanie testów jednostkowych</a:t>
            </a:r>
            <a:endParaRPr lang="pl-PL" sz="2400" dirty="0"/>
          </a:p>
          <a:p>
            <a:pPr>
              <a:buFont typeface="Wingdings" panose="05000000000000000000" pitchFamily="2" charset="2"/>
              <a:buChar char="ü"/>
            </a:pPr>
            <a:endParaRPr lang="pl-PL" sz="2400" dirty="0" smtClean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67544" y="3789040"/>
            <a:ext cx="8136904" cy="2016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Cel pracy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Przebadanie różnych podejść do architektury aplikacji z przeznaczeniem dla systemu Android i sprawdzenie jak wpływają one na testowalność </a:t>
            </a:r>
            <a:r>
              <a:rPr lang="pl-PL" sz="2400" dirty="0" smtClean="0"/>
              <a:t>aplikacji</a:t>
            </a:r>
            <a:endParaRPr lang="pl-PL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9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/>
          </a:bodyPr>
          <a:lstStyle/>
          <a:p>
            <a:r>
              <a:rPr lang="pl-PL" dirty="0" smtClean="0"/>
              <a:t>Platforma Android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- </a:t>
            </a:r>
            <a:r>
              <a:rPr lang="pl-PL" sz="2400" b="1" dirty="0" smtClean="0"/>
              <a:t>Android</a:t>
            </a:r>
            <a:r>
              <a:rPr lang="pl-PL" sz="2400" dirty="0" smtClean="0"/>
              <a:t> </a:t>
            </a:r>
            <a:r>
              <a:rPr lang="pl-PL" sz="2400" dirty="0"/>
              <a:t>– system operacyjny z jądrem Linux dla urządzeń </a:t>
            </a:r>
            <a:r>
              <a:rPr lang="pl-PL" sz="2400" dirty="0" smtClean="0"/>
              <a:t>mobilnych, z których najpopularniejszymi są smartfony i tablety.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40823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76830"/>
            <a:ext cx="3481224" cy="20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522920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Udział systemu w rynku urządzeń mobilnych </a:t>
            </a:r>
            <a:br>
              <a:rPr lang="pl-PL" sz="1400" dirty="0" smtClean="0"/>
            </a:br>
            <a:r>
              <a:rPr lang="pl-PL" sz="1400" dirty="0" smtClean="0"/>
              <a:t>na świecie. </a:t>
            </a:r>
            <a:r>
              <a:rPr lang="pl-PL" sz="1000" dirty="0" smtClean="0"/>
              <a:t>(Źródło: android.com.pl)</a:t>
            </a:r>
            <a:endParaRPr lang="sv-SE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382491" y="5229200"/>
            <a:ext cx="336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Udział systemu w runku urządzeń mobilnych w Polsce. </a:t>
            </a:r>
            <a:r>
              <a:rPr lang="pl-PL" sz="1000" dirty="0" smtClean="0"/>
              <a:t>(Źródło: antyweb.pl)</a:t>
            </a:r>
            <a:endParaRPr lang="sv-SE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35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86880"/>
          </a:xfrm>
        </p:spPr>
        <p:txBody>
          <a:bodyPr>
            <a:normAutofit/>
          </a:bodyPr>
          <a:lstStyle/>
          <a:p>
            <a:r>
              <a:rPr lang="pl-PL" dirty="0" smtClean="0"/>
              <a:t>Android jako system operacyjny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Android zrzesza </a:t>
            </a:r>
            <a:r>
              <a:rPr lang="pl-PL" sz="2400" dirty="0"/>
              <a:t>przy sobie dużą społeczność </a:t>
            </a:r>
            <a:r>
              <a:rPr lang="pl-PL" sz="2400" dirty="0" smtClean="0"/>
              <a:t>programistów piszących </a:t>
            </a:r>
            <a:r>
              <a:rPr lang="pl-PL" sz="2400" i="1" dirty="0"/>
              <a:t>aplikacje</a:t>
            </a:r>
            <a:r>
              <a:rPr lang="pl-PL" sz="2400" dirty="0"/>
              <a:t>, które poszerzają funkcjonalność </a:t>
            </a:r>
            <a:r>
              <a:rPr lang="pl-PL" sz="2400" dirty="0" smtClean="0"/>
              <a:t>urządzeń.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/>
              <a:t>W pierwszym kwartale 2016 roku w internetowym sklepie Google Play (wcześniej Android Market) dostępnych było ponad 1,9 miliona aplikacji </a:t>
            </a:r>
            <a:r>
              <a:rPr lang="pl-PL" sz="1300" dirty="0"/>
              <a:t>(źródło: portal android.com.pl)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Najpopularniejszymi językami programowania dla aplikacji Android są Java oraz C++.</a:t>
            </a:r>
            <a:endParaRPr lang="pl-PL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03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Korzyści z testowania oprogramowania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altLang="pl-PL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200" dirty="0" smtClean="0"/>
              <a:t>Za </a:t>
            </a:r>
            <a:r>
              <a:rPr lang="pl-PL" altLang="pl-PL" sz="2200" dirty="0"/>
              <a:t>pomocą testów można zmierzyć jakość oprogramowania wyrażoną przez ilość znalezionych usterek.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200" dirty="0" smtClean="0"/>
              <a:t>Testowanie </a:t>
            </a:r>
            <a:r>
              <a:rPr lang="pl-PL" altLang="pl-PL" sz="2200" dirty="0"/>
              <a:t>może budować zaufanie do jakości oprogramowania jeżeli </a:t>
            </a:r>
            <a:r>
              <a:rPr lang="pl-PL" altLang="pl-PL" sz="2200" dirty="0" smtClean="0"/>
              <a:t>testerzy </a:t>
            </a:r>
            <a:r>
              <a:rPr lang="pl-PL" altLang="pl-PL" sz="2200" dirty="0"/>
              <a:t>znajdują mało usterek bądź nie znajdują ich wcale.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altLang="pl-PL" sz="2400" dirty="0"/>
          </a:p>
          <a:p>
            <a:pPr marL="0" indent="0">
              <a:buNone/>
            </a:pPr>
            <a:endParaRPr lang="pl-PL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824536" cy="255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0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Powszechnie stosowana struktura aplikacji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pl-PL" dirty="0" smtClean="0"/>
              <a:t>dla systemu Android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79" y="2076797"/>
            <a:ext cx="3732521" cy="351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Odwrócona i idealna piramida testowania</a:t>
            </a:r>
            <a:br>
              <a:rPr lang="pl-PL" dirty="0" smtClean="0"/>
            </a:br>
            <a:r>
              <a:rPr lang="pl-PL" sz="1300" dirty="0" smtClean="0"/>
              <a:t>(Źródło: scrumdo.pl)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32117"/>
            <a:ext cx="3276364" cy="346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51920" y="3452298"/>
            <a:ext cx="151216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2117"/>
            <a:ext cx="3440657" cy="334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7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Nowe podejście do architektury systemu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86284"/>
            <a:ext cx="6612953" cy="414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Co może pomóc w polepszeniu testowalności?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5" y="1825660"/>
            <a:ext cx="3704046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52" y="1825660"/>
            <a:ext cx="3399655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499401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Zastosowanie jednej z technik Agile: wytwarzania sterowanego testami</a:t>
            </a:r>
            <a:endParaRPr lang="sv-SE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886352" y="499401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Wykorzystanie architektury uporządkowanej</a:t>
            </a:r>
            <a:br>
              <a:rPr lang="pl-PL" sz="1400" dirty="0" smtClean="0"/>
            </a:br>
            <a:endParaRPr lang="sv-S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7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493</Words>
  <Application>Microsoft Office PowerPoint</Application>
  <PresentationFormat>On-screen Show (4:3)</PresentationFormat>
  <Paragraphs>85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Motyw pakietu Office</vt:lpstr>
      <vt:lpstr>Testowalność aplikacji mobilnych na platformę Android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</vt:vector>
  </TitlesOfParts>
  <Company>Ericpol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Testowalność aplikacji mobilnych na platformę Android</dc:title>
  <dc:creator>Rafał Sowiak</dc:creator>
  <cp:lastModifiedBy>Rafal Sowiak</cp:lastModifiedBy>
  <cp:revision>47</cp:revision>
  <dcterms:created xsi:type="dcterms:W3CDTF">2015-11-27T10:41:56Z</dcterms:created>
  <dcterms:modified xsi:type="dcterms:W3CDTF">2016-05-04T16:45:12Z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</Properties>
</file>