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9" r:id="rId14"/>
    <p:sldId id="270" r:id="rId15"/>
    <p:sldId id="271" r:id="rId16"/>
    <p:sldId id="272" r:id="rId17"/>
    <p:sldId id="273" r:id="rId18"/>
    <p:sldId id="274" r:id="rId19"/>
    <p:sldId id="276" r:id="rId20"/>
    <p:sldId id="266" r:id="rId21"/>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6115" autoAdjust="0"/>
  </p:normalViewPr>
  <p:slideViewPr>
    <p:cSldViewPr>
      <p:cViewPr varScale="1">
        <p:scale>
          <a:sx n="69" d="100"/>
          <a:sy n="69" d="100"/>
        </p:scale>
        <p:origin x="-200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6046C-41AF-4C30-B587-8D347D278FB8}" type="datetimeFigureOut">
              <a:rPr lang="pl-PL" smtClean="0"/>
              <a:t>2016-03-12</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43367-B784-4F71-8C29-C0F62797FE66}" type="slidenum">
              <a:rPr lang="pl-PL" smtClean="0"/>
              <a:t>‹#›</a:t>
            </a:fld>
            <a:endParaRPr lang="pl-PL"/>
          </a:p>
        </p:txBody>
      </p:sp>
    </p:spTree>
    <p:extLst>
      <p:ext uri="{BB962C8B-B14F-4D97-AF65-F5344CB8AC3E}">
        <p14:creationId xmlns:p14="http://schemas.microsoft.com/office/powerpoint/2010/main" val="99095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a:t>
            </a:fld>
            <a:endParaRPr lang="pl-PL"/>
          </a:p>
        </p:txBody>
      </p:sp>
    </p:spTree>
    <p:extLst>
      <p:ext uri="{BB962C8B-B14F-4D97-AF65-F5344CB8AC3E}">
        <p14:creationId xmlns:p14="http://schemas.microsoft.com/office/powerpoint/2010/main" val="885667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11</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12</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13</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14</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15</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16</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17</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18</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b="1" dirty="0" smtClean="0"/>
              <a:t>Android Architecture</a:t>
            </a:r>
          </a:p>
          <a:p>
            <a:r>
              <a:rPr lang="en-US" dirty="0" smtClean="0"/>
              <a:t>The objective is the </a:t>
            </a:r>
            <a:r>
              <a:rPr lang="en-US" sz="1200" b="1" kern="1200" dirty="0" smtClean="0">
                <a:solidFill>
                  <a:schemeClr val="tx1"/>
                </a:solidFill>
                <a:effectLst/>
                <a:latin typeface="+mn-lt"/>
                <a:ea typeface="+mn-ea"/>
                <a:cs typeface="+mn-cs"/>
              </a:rPr>
              <a:t>separation of concerns</a:t>
            </a:r>
            <a:r>
              <a:rPr lang="en-US" dirty="0" smtClean="0"/>
              <a:t> by keeping the business rules not knowing anything at all about the outside world, thus, they can </a:t>
            </a:r>
            <a:r>
              <a:rPr lang="en-US" dirty="0" err="1" smtClean="0"/>
              <a:t>can</a:t>
            </a:r>
            <a:r>
              <a:rPr lang="en-US" dirty="0" smtClean="0"/>
              <a:t> be tested without any dependency to any external element.</a:t>
            </a:r>
            <a:br>
              <a:rPr lang="en-US" dirty="0" smtClean="0"/>
            </a:br>
            <a:r>
              <a:rPr lang="en-US" dirty="0" smtClean="0"/>
              <a:t>To achieve this, </a:t>
            </a:r>
            <a:r>
              <a:rPr lang="en-US" sz="1200" b="1" kern="1200" dirty="0" smtClean="0">
                <a:solidFill>
                  <a:schemeClr val="tx1"/>
                </a:solidFill>
                <a:effectLst/>
                <a:latin typeface="+mn-lt"/>
                <a:ea typeface="+mn-ea"/>
                <a:cs typeface="+mn-cs"/>
              </a:rPr>
              <a:t>my proposal is about breaking up the project into 3 different layers,</a:t>
            </a:r>
            <a:r>
              <a:rPr lang="en-US" dirty="0" smtClean="0"/>
              <a:t> in which each one has its own purpose and works separately from the others.</a:t>
            </a:r>
            <a:br>
              <a:rPr lang="en-US" dirty="0" smtClean="0"/>
            </a:br>
            <a:r>
              <a:rPr lang="en-US" dirty="0" smtClean="0"/>
              <a:t>It is worth mentioning that each layer uses its own data model so this independence can be reached (you will see in code that a data mapper is needed in order to accomplish data transformation, a price to be paid if you do not want to cross the use of your models over the entire application).</a:t>
            </a:r>
            <a:br>
              <a:rPr lang="en-US" dirty="0" smtClean="0"/>
            </a:br>
            <a:r>
              <a:rPr lang="en-US" dirty="0" smtClean="0"/>
              <a:t>Here is an schema so you can see how it looks like:</a:t>
            </a:r>
          </a:p>
          <a:p>
            <a:endParaRPr lang="pl-PL" dirty="0" smtClean="0"/>
          </a:p>
          <a:p>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altLang="pl-PL" sz="1200" dirty="0" smtClean="0"/>
              <a:t>Czy nowoczesne podejście do programowania w Android, tzw. </a:t>
            </a:r>
            <a:r>
              <a:rPr lang="pl-PL" sz="1200" b="1" dirty="0" smtClean="0"/>
              <a:t>“the </a:t>
            </a:r>
            <a:r>
              <a:rPr lang="pl-PL" sz="1200" b="1" dirty="0" err="1" smtClean="0"/>
              <a:t>clean</a:t>
            </a:r>
            <a:r>
              <a:rPr lang="pl-PL" sz="1200" b="1" dirty="0" smtClean="0"/>
              <a:t> </a:t>
            </a:r>
            <a:r>
              <a:rPr lang="pl-PL" sz="1200" b="1" dirty="0" err="1" smtClean="0"/>
              <a:t>architecture</a:t>
            </a:r>
            <a:r>
              <a:rPr lang="pl-PL" sz="1200" b="1" dirty="0" smtClean="0"/>
              <a:t>”</a:t>
            </a:r>
            <a:r>
              <a:rPr lang="pl-PL" sz="1200" dirty="0" smtClean="0"/>
              <a:t>, będzie miało wpływ na poprawienie testowalności i pielęgnowalności aplikacji</a:t>
            </a:r>
            <a:endParaRPr lang="pl-PL" altLang="pl-PL" sz="1200" dirty="0" smtClean="0"/>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19</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20</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Źródło: http://antyweb.pl/mamy-dane-o-polskim-rynku-mobilnym-2015/</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3</a:t>
            </a:fld>
            <a:endParaRPr lang="pl-PL"/>
          </a:p>
        </p:txBody>
      </p:sp>
    </p:spTree>
    <p:extLst>
      <p:ext uri="{BB962C8B-B14F-4D97-AF65-F5344CB8AC3E}">
        <p14:creationId xmlns:p14="http://schemas.microsoft.com/office/powerpoint/2010/main" val="385242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http://android.com.pl/news/48169-ktory-mobilny-system-operacyjny-ma-najwiekszy-udzial-w-rynku/</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4</a:t>
            </a:fld>
            <a:endParaRPr lang="pl-PL"/>
          </a:p>
        </p:txBody>
      </p:sp>
    </p:spTree>
    <p:extLst>
      <p:ext uri="{BB962C8B-B14F-4D97-AF65-F5344CB8AC3E}">
        <p14:creationId xmlns:p14="http://schemas.microsoft.com/office/powerpoint/2010/main" val="3852424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Źródło: Wikipedia</a:t>
            </a:r>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5</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Android NDK:</a:t>
            </a:r>
          </a:p>
          <a:p>
            <a:r>
              <a:rPr lang="en-US" dirty="0" smtClean="0"/>
              <a:t>The NDK is a toolset that allows you to implement parts of your app using native-code languages such as C and C++. Typically, good use cases for the NDK are CPU-intensive applications such as game engines, signal processing, and physics simulation. </a:t>
            </a:r>
          </a:p>
          <a:p>
            <a:r>
              <a:rPr lang="en-US" dirty="0" smtClean="0"/>
              <a:t>Before downloading the NDK, you should understand that </a:t>
            </a:r>
            <a:r>
              <a:rPr lang="en-US" b="1" dirty="0" smtClean="0"/>
              <a:t>the NDK will not benefit most apps</a:t>
            </a:r>
            <a:r>
              <a:rPr lang="en-US" dirty="0" smtClean="0"/>
              <a:t>. As a developer, you need to balance its benefits against its drawbacks. Notably, using native code on Android generally does not result in a </a:t>
            </a:r>
            <a:r>
              <a:rPr lang="en-US" dirty="0" err="1" smtClean="0"/>
              <a:t>noticable</a:t>
            </a:r>
            <a:r>
              <a:rPr lang="en-US" dirty="0" smtClean="0"/>
              <a:t> performance improvement, but it always increases your app complexity. In general, you should only use the NDK if it is essential to your app—never because you simply prefer to program in C/C++. When examining whether or not you should develop in native code, think about your requirements and see if the Android framework APIs provide the functionality that you need.</a:t>
            </a:r>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6</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ISTQB: International Software </a:t>
            </a:r>
            <a:r>
              <a:rPr lang="pl-PL" dirty="0" err="1" smtClean="0"/>
              <a:t>Testing</a:t>
            </a:r>
            <a:r>
              <a:rPr lang="pl-PL" dirty="0" smtClean="0"/>
              <a:t> </a:t>
            </a:r>
            <a:r>
              <a:rPr lang="pl-PL" dirty="0" err="1" smtClean="0"/>
              <a:t>Qualifications</a:t>
            </a:r>
            <a:r>
              <a:rPr lang="pl-PL" baseline="0" dirty="0" smtClean="0"/>
              <a:t> Board</a:t>
            </a:r>
            <a:r>
              <a:rPr lang="pl-PL" dirty="0" smtClean="0"/>
              <a:t> </a:t>
            </a:r>
          </a:p>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7</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8</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9</a:t>
            </a:fld>
            <a:endParaRPr lang="pl-PL"/>
          </a:p>
        </p:txBody>
      </p:sp>
    </p:spTree>
    <p:extLst>
      <p:ext uri="{BB962C8B-B14F-4D97-AF65-F5344CB8AC3E}">
        <p14:creationId xmlns:p14="http://schemas.microsoft.com/office/powerpoint/2010/main" val="2236322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22743367-B784-4F71-8C29-C0F62797FE66}" type="slidenum">
              <a:rPr lang="pl-PL" smtClean="0"/>
              <a:t>10</a:t>
            </a:fld>
            <a:endParaRPr lang="pl-PL"/>
          </a:p>
        </p:txBody>
      </p:sp>
    </p:spTree>
    <p:extLst>
      <p:ext uri="{BB962C8B-B14F-4D97-AF65-F5344CB8AC3E}">
        <p14:creationId xmlns:p14="http://schemas.microsoft.com/office/powerpoint/2010/main" val="223632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5" name="Prostokąt zaokrąglony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stokąt zaokrąglony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ytuł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pl-PL" smtClean="0"/>
              <a:t>Kliknij, aby edytować styl</a:t>
            </a:r>
            <a:endParaRPr kumimoji="0" lang="en-US"/>
          </a:p>
        </p:txBody>
      </p:sp>
      <p:sp>
        <p:nvSpPr>
          <p:cNvPr id="20" name="Podtytuł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l-PL" smtClean="0"/>
              <a:t>Kliknij, aby edytować styl wzorca podtytułu</a:t>
            </a:r>
            <a:endParaRPr kumimoji="0" lang="en-US"/>
          </a:p>
        </p:txBody>
      </p:sp>
      <p:sp>
        <p:nvSpPr>
          <p:cNvPr id="19" name="Symbol zastępczy daty 18"/>
          <p:cNvSpPr>
            <a:spLocks noGrp="1"/>
          </p:cNvSpPr>
          <p:nvPr>
            <p:ph type="dt" sz="half" idx="10"/>
          </p:nvPr>
        </p:nvSpPr>
        <p:spPr/>
        <p:txBody>
          <a:bodyPr/>
          <a:lstStyle>
            <a:extLst/>
          </a:lstStyle>
          <a:p>
            <a:fld id="{50135757-D3A2-4B58-B5BC-E38DD5A76FD6}" type="datetimeFigureOut">
              <a:rPr lang="pl-PL" smtClean="0"/>
              <a:t>2016-03-12</a:t>
            </a:fld>
            <a:endParaRPr lang="pl-PL"/>
          </a:p>
        </p:txBody>
      </p:sp>
      <p:sp>
        <p:nvSpPr>
          <p:cNvPr id="8" name="Symbol zastępczy stopki 7"/>
          <p:cNvSpPr>
            <a:spLocks noGrp="1"/>
          </p:cNvSpPr>
          <p:nvPr>
            <p:ph type="ftr" sz="quarter" idx="11"/>
          </p:nvPr>
        </p:nvSpPr>
        <p:spPr/>
        <p:txBody>
          <a:bodyPr/>
          <a:lstStyle>
            <a:extLst/>
          </a:lstStyle>
          <a:p>
            <a:endParaRPr lang="pl-PL"/>
          </a:p>
        </p:txBody>
      </p:sp>
      <p:sp>
        <p:nvSpPr>
          <p:cNvPr id="11" name="Symbol zastępczy numeru slajdu 10"/>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502920" y="530352"/>
            <a:ext cx="8183880" cy="4187952"/>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2016-03-12</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533404"/>
            <a:ext cx="1981200" cy="5257799"/>
          </a:xfrm>
        </p:spPr>
        <p:txBody>
          <a:bodyPr vert="eaVert"/>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533400" y="533402"/>
            <a:ext cx="5943600" cy="5257801"/>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2016-03-12</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lstStyle>
            <a:extLst/>
          </a:lstStyle>
          <a:p>
            <a:r>
              <a:rPr kumimoji="0" lang="pl-PL" smtClean="0"/>
              <a:t>Kliknij, aby edytować styl</a:t>
            </a:r>
            <a:endParaRPr kumimoji="0" lang="en-US"/>
          </a:p>
        </p:txBody>
      </p:sp>
      <p:sp>
        <p:nvSpPr>
          <p:cNvPr id="3" name="Symbol zastępczy zawartości 2"/>
          <p:cNvSpPr>
            <a:spLocks noGrp="1"/>
          </p:cNvSpPr>
          <p:nvPr>
            <p:ph idx="1"/>
          </p:nvPr>
        </p:nvSpPr>
        <p:spPr>
          <a:xfrm>
            <a:off x="502920" y="530352"/>
            <a:ext cx="8183880" cy="4187952"/>
          </a:xfrm>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2016-03-12</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14" name="Prostokąt zaokrąglony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Prostokąt zaokrąglony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ytuł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extLst/>
          </a:lstStyle>
          <a:p>
            <a:fld id="{50135757-D3A2-4B58-B5BC-E38DD5A76FD6}" type="datetimeFigureOut">
              <a:rPr lang="pl-PL" smtClean="0"/>
              <a:t>2016-03-12</a:t>
            </a:fld>
            <a:endParaRPr lang="pl-PL"/>
          </a:p>
        </p:txBody>
      </p:sp>
      <p:sp>
        <p:nvSpPr>
          <p:cNvPr id="5" name="Symbol zastępczy stopki 4"/>
          <p:cNvSpPr>
            <a:spLocks noGrp="1"/>
          </p:cNvSpPr>
          <p:nvPr>
            <p:ph type="ftr" sz="quarter" idx="11"/>
          </p:nvPr>
        </p:nvSpPr>
        <p:spPr/>
        <p:txBody>
          <a:bodyPr/>
          <a:lstStyle>
            <a:extLst/>
          </a:lstStyle>
          <a:p>
            <a:endParaRPr lang="pl-PL"/>
          </a:p>
        </p:txBody>
      </p:sp>
      <p:sp>
        <p:nvSpPr>
          <p:cNvPr id="6" name="Symbol zastępczy numeru slajdu 5"/>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zawartości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50135757-D3A2-4B58-B5BC-E38DD5A76FD6}" type="datetimeFigureOut">
              <a:rPr lang="pl-PL" smtClean="0"/>
              <a:t>2016-03-12</a:t>
            </a:fld>
            <a:endParaRPr lang="pl-PL"/>
          </a:p>
        </p:txBody>
      </p:sp>
      <p:sp>
        <p:nvSpPr>
          <p:cNvPr id="6" name="Symbol zastępczy stopki 5"/>
          <p:cNvSpPr>
            <a:spLocks noGrp="1"/>
          </p:cNvSpPr>
          <p:nvPr>
            <p:ph type="ftr" sz="quarter" idx="11"/>
          </p:nvPr>
        </p:nvSpPr>
        <p:spPr/>
        <p:txBody>
          <a:bodyPr/>
          <a:lstStyle>
            <a:extLst/>
          </a:lstStyle>
          <a:p>
            <a:endParaRPr lang="pl-PL"/>
          </a:p>
        </p:txBody>
      </p:sp>
      <p:sp>
        <p:nvSpPr>
          <p:cNvPr id="7" name="Symbol zastępczy numeru slajdu 6"/>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502920" y="4983480"/>
            <a:ext cx="8183880" cy="1051560"/>
          </a:xfrm>
        </p:spPr>
        <p:txBody>
          <a:bodyPr anchor="b"/>
          <a:lstStyle>
            <a:lvl1pPr>
              <a:defRPr b="1"/>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extLst/>
          </a:lstStyle>
          <a:p>
            <a:fld id="{50135757-D3A2-4B58-B5BC-E38DD5A76FD6}" type="datetimeFigureOut">
              <a:rPr lang="pl-PL" smtClean="0"/>
              <a:t>2016-03-12</a:t>
            </a:fld>
            <a:endParaRPr lang="pl-PL"/>
          </a:p>
        </p:txBody>
      </p:sp>
      <p:sp>
        <p:nvSpPr>
          <p:cNvPr id="8" name="Symbol zastępczy stopki 7"/>
          <p:cNvSpPr>
            <a:spLocks noGrp="1"/>
          </p:cNvSpPr>
          <p:nvPr>
            <p:ph type="ftr" sz="quarter" idx="11"/>
          </p:nvPr>
        </p:nvSpPr>
        <p:spPr/>
        <p:txBody>
          <a:bodyPr/>
          <a:lstStyle>
            <a:extLst/>
          </a:lstStyle>
          <a:p>
            <a:endParaRPr lang="pl-PL"/>
          </a:p>
        </p:txBody>
      </p:sp>
      <p:sp>
        <p:nvSpPr>
          <p:cNvPr id="9" name="Symbol zastępczy numeru slajdu 8"/>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extLst/>
          </a:lstStyle>
          <a:p>
            <a:fld id="{50135757-D3A2-4B58-B5BC-E38DD5A76FD6}" type="datetimeFigureOut">
              <a:rPr lang="pl-PL" smtClean="0"/>
              <a:t>2016-03-12</a:t>
            </a:fld>
            <a:endParaRPr lang="pl-PL"/>
          </a:p>
        </p:txBody>
      </p:sp>
      <p:sp>
        <p:nvSpPr>
          <p:cNvPr id="4" name="Symbol zastępczy stopki 3"/>
          <p:cNvSpPr>
            <a:spLocks noGrp="1"/>
          </p:cNvSpPr>
          <p:nvPr>
            <p:ph type="ftr" sz="quarter" idx="11"/>
          </p:nvPr>
        </p:nvSpPr>
        <p:spPr/>
        <p:txBody>
          <a:bodyPr/>
          <a:lstStyle>
            <a:extLst/>
          </a:lstStyle>
          <a:p>
            <a:endParaRPr lang="pl-PL"/>
          </a:p>
        </p:txBody>
      </p:sp>
      <p:sp>
        <p:nvSpPr>
          <p:cNvPr id="5" name="Symbol zastępczy numeru slajdu 4"/>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7" name="Prostokąt zaokrąglony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Symbol zastępczy daty 1"/>
          <p:cNvSpPr>
            <a:spLocks noGrp="1"/>
          </p:cNvSpPr>
          <p:nvPr>
            <p:ph type="dt" sz="half" idx="10"/>
          </p:nvPr>
        </p:nvSpPr>
        <p:spPr/>
        <p:txBody>
          <a:bodyPr/>
          <a:lstStyle>
            <a:extLst/>
          </a:lstStyle>
          <a:p>
            <a:fld id="{50135757-D3A2-4B58-B5BC-E38DD5A76FD6}" type="datetimeFigureOut">
              <a:rPr lang="pl-PL" smtClean="0"/>
              <a:t>2016-03-12</a:t>
            </a:fld>
            <a:endParaRPr lang="pl-PL"/>
          </a:p>
        </p:txBody>
      </p:sp>
      <p:sp>
        <p:nvSpPr>
          <p:cNvPr id="3" name="Symbol zastępczy stopki 2"/>
          <p:cNvSpPr>
            <a:spLocks noGrp="1"/>
          </p:cNvSpPr>
          <p:nvPr>
            <p:ph type="ftr" sz="quarter" idx="11"/>
          </p:nvPr>
        </p:nvSpPr>
        <p:spPr/>
        <p:txBody>
          <a:bodyPr/>
          <a:lstStyle>
            <a:extLst/>
          </a:lstStyle>
          <a:p>
            <a:endParaRPr lang="pl-PL"/>
          </a:p>
        </p:txBody>
      </p:sp>
      <p:sp>
        <p:nvSpPr>
          <p:cNvPr id="4" name="Symbol zastępczy numeru slajdu 3"/>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pl-PL" smtClean="0"/>
              <a:t>Kliknij, aby edytować styl</a:t>
            </a:r>
            <a:endParaRPr kumimoji="0" lang="en-US"/>
          </a:p>
        </p:txBody>
      </p:sp>
      <p:sp>
        <p:nvSpPr>
          <p:cNvPr id="3" name="Symbol zastępczy tekstu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50135757-D3A2-4B58-B5BC-E38DD5A76FD6}" type="datetimeFigureOut">
              <a:rPr lang="pl-PL" smtClean="0"/>
              <a:t>2016-03-12</a:t>
            </a:fld>
            <a:endParaRPr lang="pl-PL"/>
          </a:p>
        </p:txBody>
      </p:sp>
      <p:sp>
        <p:nvSpPr>
          <p:cNvPr id="6" name="Symbol zastępczy stopki 5"/>
          <p:cNvSpPr>
            <a:spLocks noGrp="1"/>
          </p:cNvSpPr>
          <p:nvPr>
            <p:ph type="ftr" sz="quarter" idx="11"/>
          </p:nvPr>
        </p:nvSpPr>
        <p:spPr/>
        <p:txBody>
          <a:bodyPr/>
          <a:lstStyle>
            <a:extLst/>
          </a:lstStyle>
          <a:p>
            <a:endParaRPr lang="pl-PL"/>
          </a:p>
        </p:txBody>
      </p:sp>
      <p:sp>
        <p:nvSpPr>
          <p:cNvPr id="7" name="Symbol zastępczy numeru slajdu 6"/>
          <p:cNvSpPr>
            <a:spLocks noGrp="1"/>
          </p:cNvSpPr>
          <p:nvPr>
            <p:ph type="sldNum" sz="quarter" idx="12"/>
          </p:nvPr>
        </p:nvSpPr>
        <p:spPr/>
        <p:txBody>
          <a:bodyPr/>
          <a:lstStyle>
            <a:extLst/>
          </a:lstStyle>
          <a:p>
            <a:fld id="{AE9DFB68-1D88-44DB-A12B-F9906A862B62}" type="slidenum">
              <a:rPr lang="pl-PL" smtClean="0"/>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15" name="Prostokąt zaokrąglony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Prostokąt z zaokrąglonym rogiem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ytuł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pl-PL" smtClean="0"/>
              <a:t>Kliknij, aby edytować styl</a:t>
            </a:r>
            <a:endParaRPr kumimoji="0" lang="en-US"/>
          </a:p>
        </p:txBody>
      </p:sp>
      <p:sp>
        <p:nvSpPr>
          <p:cNvPr id="4" name="Symbol zastępczy tekstu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extLst/>
          </a:lstStyle>
          <a:p>
            <a:fld id="{50135757-D3A2-4B58-B5BC-E38DD5A76FD6}" type="datetimeFigureOut">
              <a:rPr lang="pl-PL" smtClean="0"/>
              <a:t>2016-03-12</a:t>
            </a:fld>
            <a:endParaRPr lang="pl-PL"/>
          </a:p>
        </p:txBody>
      </p:sp>
      <p:sp>
        <p:nvSpPr>
          <p:cNvPr id="6" name="Symbol zastępczy stopki 5"/>
          <p:cNvSpPr>
            <a:spLocks noGrp="1"/>
          </p:cNvSpPr>
          <p:nvPr>
            <p:ph type="ftr" sz="quarter" idx="11"/>
          </p:nvPr>
        </p:nvSpPr>
        <p:spPr/>
        <p:txBody>
          <a:bodyPr/>
          <a:lstStyle>
            <a:extLst/>
          </a:lstStyle>
          <a:p>
            <a:endParaRPr lang="pl-PL"/>
          </a:p>
        </p:txBody>
      </p:sp>
      <p:sp>
        <p:nvSpPr>
          <p:cNvPr id="7" name="Symbol zastępczy numeru slajdu 6"/>
          <p:cNvSpPr>
            <a:spLocks noGrp="1"/>
          </p:cNvSpPr>
          <p:nvPr>
            <p:ph type="sldNum" sz="quarter" idx="12"/>
          </p:nvPr>
        </p:nvSpPr>
        <p:spPr/>
        <p:txBody>
          <a:bodyPr/>
          <a:lstStyle>
            <a:extLst/>
          </a:lstStyle>
          <a:p>
            <a:fld id="{AE9DFB68-1D88-44DB-A12B-F9906A862B62}" type="slidenum">
              <a:rPr lang="pl-PL" smtClean="0"/>
              <a:t>‹#›</a:t>
            </a:fld>
            <a:endParaRPr lang="pl-PL"/>
          </a:p>
        </p:txBody>
      </p:sp>
      <p:sp>
        <p:nvSpPr>
          <p:cNvPr id="3" name="Symbol zastępczy obrazu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pl-PL" smtClean="0"/>
              <a:t>Kliknij ikonę, aby dodać obraz</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Prostokąt zaokrąglony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Prostokąt zaokrąglony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Symbol zastępczy tytułu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pl-PL" smtClean="0"/>
              <a:t>Kliknij, aby edytować styl</a:t>
            </a:r>
            <a:endParaRPr kumimoji="0" lang="en-US"/>
          </a:p>
        </p:txBody>
      </p:sp>
      <p:sp>
        <p:nvSpPr>
          <p:cNvPr id="4" name="Symbol zastępczy tekstu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25" name="Symbol zastępczy daty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0135757-D3A2-4B58-B5BC-E38DD5A76FD6}" type="datetimeFigureOut">
              <a:rPr lang="pl-PL" smtClean="0"/>
              <a:t>2016-03-12</a:t>
            </a:fld>
            <a:endParaRPr lang="pl-PL"/>
          </a:p>
        </p:txBody>
      </p:sp>
      <p:sp>
        <p:nvSpPr>
          <p:cNvPr id="18" name="Symbol zastępczy stopki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pl-PL"/>
          </a:p>
        </p:txBody>
      </p:sp>
      <p:sp>
        <p:nvSpPr>
          <p:cNvPr id="5" name="Symbol zastępczy numeru slajdu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E9DFB68-1D88-44DB-A12B-F9906A862B62}" type="slidenum">
              <a:rPr lang="pl-PL" smtClean="0"/>
              <a:t>‹#›</a:t>
            </a:fld>
            <a:endParaRPr lang="pl-P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755576" y="1412776"/>
            <a:ext cx="7772400" cy="2092214"/>
          </a:xfrm>
        </p:spPr>
        <p:txBody>
          <a:bodyPr>
            <a:normAutofit fontScale="90000"/>
          </a:bodyPr>
          <a:lstStyle/>
          <a:p>
            <a:r>
              <a:rPr lang="pl-PL" dirty="0" smtClean="0"/>
              <a:t>Testowalność</a:t>
            </a:r>
            <a:r>
              <a:rPr lang="pl-PL" baseline="0" dirty="0" smtClean="0"/>
              <a:t> aplikacji mobilnych na platformę Android</a:t>
            </a:r>
            <a:endParaRPr lang="pl-PL" dirty="0"/>
          </a:p>
        </p:txBody>
      </p:sp>
      <p:sp>
        <p:nvSpPr>
          <p:cNvPr id="3" name="Podtytuł 2"/>
          <p:cNvSpPr>
            <a:spLocks noGrp="1"/>
          </p:cNvSpPr>
          <p:nvPr>
            <p:ph type="subTitle" idx="1"/>
          </p:nvPr>
        </p:nvSpPr>
        <p:spPr>
          <a:xfrm>
            <a:off x="722376" y="3685032"/>
            <a:ext cx="7772400" cy="1976216"/>
          </a:xfrm>
        </p:spPr>
        <p:txBody>
          <a:bodyPr>
            <a:normAutofit/>
          </a:bodyPr>
          <a:lstStyle/>
          <a:p>
            <a:r>
              <a:rPr lang="pl-PL" dirty="0" smtClean="0"/>
              <a:t>Rafał Sowiak, Studia zaoczne II stopnia, Informatyka</a:t>
            </a:r>
            <a:br>
              <a:rPr lang="pl-PL" dirty="0" smtClean="0"/>
            </a:br>
            <a:r>
              <a:rPr lang="pl-PL" dirty="0" smtClean="0"/>
              <a:t>Wydział </a:t>
            </a:r>
            <a:r>
              <a:rPr lang="pl-PL" dirty="0" err="1" smtClean="0"/>
              <a:t>WEEiA</a:t>
            </a:r>
            <a:endParaRPr lang="pl-PL" dirty="0" smtClean="0"/>
          </a:p>
          <a:p>
            <a:endParaRPr lang="pl-PL" dirty="0"/>
          </a:p>
          <a:p>
            <a:endParaRPr lang="pl-PL" dirty="0" smtClean="0"/>
          </a:p>
          <a:p>
            <a:r>
              <a:rPr lang="pl-PL" dirty="0" smtClean="0"/>
              <a:t>Opiekun pracy: prof. dr hab. inż. Andrzej Napieralski</a:t>
            </a:r>
          </a:p>
          <a:p>
            <a:r>
              <a:rPr lang="pl-PL" dirty="0" smtClean="0"/>
              <a:t>Opiekun pomocniczy: mgr inż. Michał Włodarczyk</a:t>
            </a:r>
            <a:endParaRPr lang="pl-PL" dirty="0"/>
          </a:p>
        </p:txBody>
      </p:sp>
    </p:spTree>
    <p:extLst>
      <p:ext uri="{BB962C8B-B14F-4D97-AF65-F5344CB8AC3E}">
        <p14:creationId xmlns:p14="http://schemas.microsoft.com/office/powerpoint/2010/main" val="4183687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b="1" dirty="0" smtClean="0"/>
              <a:t>Po co w ogóle testować</a:t>
            </a:r>
            <a:r>
              <a:rPr lang="pl-PL" dirty="0" smtClean="0"/>
              <a:t>?</a:t>
            </a:r>
          </a:p>
          <a:p>
            <a:pPr marL="0" indent="0">
              <a:buNone/>
            </a:pPr>
            <a:endParaRPr lang="pl-PL" sz="2400"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520825"/>
            <a:ext cx="7199313"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015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b="1" dirty="0" smtClean="0"/>
              <a:t>Jak to jest z tą testowalnością aplikacji dla Android</a:t>
            </a:r>
            <a:r>
              <a:rPr lang="pl-PL" dirty="0" smtClean="0"/>
              <a:t>?</a:t>
            </a:r>
          </a:p>
          <a:p>
            <a:pPr marL="0" indent="0">
              <a:buNone/>
            </a:pPr>
            <a:endParaRPr lang="pl-PL" sz="2400" dirty="0" smtClean="0"/>
          </a:p>
          <a:p>
            <a:pPr marL="0" indent="0">
              <a:buNone/>
            </a:pPr>
            <a:endParaRPr lang="pl-PL" sz="2400" dirty="0"/>
          </a:p>
        </p:txBody>
      </p:sp>
      <p:pic>
        <p:nvPicPr>
          <p:cNvPr id="4" name="Picture 2" descr="C:\Users\raso\AppData\Local\Microsoft\Windows\Temporary Internet Files\Content.IE5\TXWZ5SD4\question-mark[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5" y="1844824"/>
            <a:ext cx="4800533"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977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b="1" dirty="0"/>
              <a:t>Jak to jest z tą testowalnością aplikacji dla Android</a:t>
            </a:r>
            <a:r>
              <a:rPr lang="pl-PL" dirty="0"/>
              <a:t>?</a:t>
            </a:r>
            <a:endParaRPr lang="pl-PL" dirty="0" smtClean="0"/>
          </a:p>
          <a:p>
            <a:pPr marL="0" indent="0">
              <a:buNone/>
            </a:pPr>
            <a:endParaRPr lang="pl-PL" sz="2400" dirty="0" smtClean="0"/>
          </a:p>
          <a:p>
            <a:pPr>
              <a:buFont typeface="Wingdings" panose="05000000000000000000" pitchFamily="2" charset="2"/>
              <a:buChar char="Ø"/>
            </a:pPr>
            <a:r>
              <a:rPr lang="pl-PL" altLang="pl-PL" sz="2400" dirty="0" smtClean="0"/>
              <a:t>Czy aktualna struktura aplikacji jest testowalna?</a:t>
            </a:r>
            <a:endParaRPr lang="pl-PL" altLang="pl-PL" sz="2400" dirty="0"/>
          </a:p>
          <a:p>
            <a:pPr>
              <a:buFont typeface="Wingdings" panose="05000000000000000000" pitchFamily="2" charset="2"/>
              <a:buChar char="Ø"/>
            </a:pPr>
            <a:endParaRPr lang="pl-PL" altLang="pl-PL" sz="2400" b="1" dirty="0" smtClean="0"/>
          </a:p>
          <a:p>
            <a:pPr>
              <a:buFont typeface="Wingdings" panose="05000000000000000000" pitchFamily="2" charset="2"/>
              <a:buChar char="Ø"/>
            </a:pPr>
            <a:r>
              <a:rPr lang="pl-PL" altLang="pl-PL" sz="2400" dirty="0" smtClean="0"/>
              <a:t>Czy da się tak poprawić strukturę, aby aplikacje były bardziej testowalne niż obecnie?</a:t>
            </a:r>
            <a:endParaRPr lang="pl-PL" altLang="pl-PL" sz="2400" dirty="0"/>
          </a:p>
          <a:p>
            <a:pPr>
              <a:buFont typeface="Wingdings" panose="05000000000000000000" pitchFamily="2" charset="2"/>
              <a:buChar char="Ø"/>
            </a:pPr>
            <a:endParaRPr lang="pl-PL" altLang="pl-PL" sz="2400" b="1" dirty="0" smtClean="0"/>
          </a:p>
          <a:p>
            <a:pPr>
              <a:buFont typeface="Wingdings" panose="05000000000000000000" pitchFamily="2" charset="2"/>
              <a:buChar char="Ø"/>
            </a:pPr>
            <a:r>
              <a:rPr lang="pl-PL" altLang="pl-PL" sz="2400" b="1" dirty="0" smtClean="0"/>
              <a:t>Na te pytania postaram się odpowiedzieć w mojej pracy.</a:t>
            </a:r>
            <a:endParaRPr lang="pl-PL" sz="2400" dirty="0"/>
          </a:p>
        </p:txBody>
      </p:sp>
    </p:spTree>
    <p:extLst>
      <p:ext uri="{BB962C8B-B14F-4D97-AF65-F5344CB8AC3E}">
        <p14:creationId xmlns:p14="http://schemas.microsoft.com/office/powerpoint/2010/main" val="3580686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indent="0">
              <a:buNone/>
            </a:pPr>
            <a:r>
              <a:rPr lang="pl-PL" sz="2400" b="1" dirty="0" smtClean="0"/>
              <a:t>Podejście standardowe przy tworzeniu aplikacji dla Android</a:t>
            </a:r>
          </a:p>
          <a:p>
            <a:endParaRPr lang="pl-PL" sz="24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2323257"/>
            <a:ext cx="5895975" cy="240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495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lvl="0"/>
            <a:r>
              <a:rPr lang="pl-PL" sz="2400" dirty="0" smtClean="0"/>
              <a:t>Nie </a:t>
            </a:r>
            <a:r>
              <a:rPr lang="pl-PL" sz="2400" dirty="0"/>
              <a:t>jest zachowana zasada pojedynczej odpowiedzialności,</a:t>
            </a:r>
          </a:p>
          <a:p>
            <a:pPr lvl="0"/>
            <a:r>
              <a:rPr lang="pl-PL" sz="2400" dirty="0" smtClean="0"/>
              <a:t>Warstwa </a:t>
            </a:r>
            <a:r>
              <a:rPr lang="pl-PL" sz="2400" dirty="0"/>
              <a:t>odpowiedzialna za logikę domenową jest pomieszana z warstwą </a:t>
            </a:r>
            <a:r>
              <a:rPr lang="pl-PL" sz="2400" dirty="0" smtClean="0"/>
              <a:t>UI,</a:t>
            </a:r>
            <a:endParaRPr lang="pl-PL" sz="2400" dirty="0"/>
          </a:p>
          <a:p>
            <a:pPr lvl="0"/>
            <a:r>
              <a:rPr lang="pl-PL" sz="2400" dirty="0" smtClean="0"/>
              <a:t>Logika </a:t>
            </a:r>
            <a:r>
              <a:rPr lang="pl-PL" sz="2400" dirty="0"/>
              <a:t>UI jest pomieszana z asynchronicznym pobieraniem danych,</a:t>
            </a:r>
          </a:p>
          <a:p>
            <a:pPr lvl="0"/>
            <a:r>
              <a:rPr lang="pl-PL" sz="2400" dirty="0" smtClean="0"/>
              <a:t>Funkcje </a:t>
            </a:r>
            <a:r>
              <a:rPr lang="pl-PL" sz="2400" i="1" dirty="0" err="1"/>
              <a:t>callback</a:t>
            </a:r>
            <a:r>
              <a:rPr lang="pl-PL" sz="2400" dirty="0"/>
              <a:t> </a:t>
            </a:r>
            <a:r>
              <a:rPr lang="pl-PL" sz="2400" dirty="0" smtClean="0"/>
              <a:t>są </a:t>
            </a:r>
            <a:r>
              <a:rPr lang="pl-PL" sz="2400" dirty="0"/>
              <a:t>wszędzie,</a:t>
            </a:r>
          </a:p>
          <a:p>
            <a:pPr lvl="0"/>
            <a:r>
              <a:rPr lang="pl-PL" sz="2400" dirty="0" smtClean="0"/>
              <a:t>Elementy UI</a:t>
            </a:r>
            <a:r>
              <a:rPr lang="pl-PL" sz="2400" dirty="0"/>
              <a:t>: Activity i Fragmenty </a:t>
            </a:r>
            <a:r>
              <a:rPr lang="pl-PL" sz="2400" dirty="0" smtClean="0"/>
              <a:t>po 1000+ linii kodu,</a:t>
            </a:r>
            <a:endParaRPr lang="pl-PL" sz="2400" dirty="0"/>
          </a:p>
          <a:p>
            <a:pPr lvl="0"/>
            <a:r>
              <a:rPr lang="pl-PL" sz="2400" dirty="0" smtClean="0"/>
              <a:t>Na </a:t>
            </a:r>
            <a:r>
              <a:rPr lang="pl-PL" sz="2400" dirty="0"/>
              <a:t>każdej warstwie odwołujemy się do środowiska Android (import android.*)</a:t>
            </a:r>
          </a:p>
          <a:p>
            <a:r>
              <a:rPr lang="pl-PL" sz="2400" dirty="0" smtClean="0"/>
              <a:t>Brak testów</a:t>
            </a:r>
            <a:endParaRPr lang="pl-PL" sz="2400" dirty="0"/>
          </a:p>
        </p:txBody>
      </p:sp>
    </p:spTree>
    <p:extLst>
      <p:ext uri="{BB962C8B-B14F-4D97-AF65-F5344CB8AC3E}">
        <p14:creationId xmlns:p14="http://schemas.microsoft.com/office/powerpoint/2010/main" val="3403292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lvl="0" indent="0">
              <a:buNone/>
            </a:pPr>
            <a:r>
              <a:rPr lang="pl-PL" sz="2400" b="1" dirty="0" smtClean="0"/>
              <a:t>Idealna piramida testowania</a:t>
            </a:r>
            <a:r>
              <a:rPr lang="pl-PL" sz="2400" dirty="0" smtClean="0"/>
              <a:t> </a:t>
            </a:r>
          </a:p>
          <a:p>
            <a:pPr marL="0" lvl="0" indent="0">
              <a:buNone/>
            </a:pPr>
            <a:r>
              <a:rPr lang="pl-PL" sz="1400" dirty="0" smtClean="0"/>
              <a:t>(</a:t>
            </a:r>
            <a:r>
              <a:rPr lang="pl-PL" sz="1400" dirty="0"/>
              <a:t>Źródło: Mike Cohn „</a:t>
            </a:r>
            <a:r>
              <a:rPr lang="pl-PL" sz="1400" dirty="0" err="1"/>
              <a:t>Succeeding</a:t>
            </a:r>
            <a:r>
              <a:rPr lang="pl-PL" sz="1400" dirty="0"/>
              <a:t> </a:t>
            </a:r>
            <a:r>
              <a:rPr lang="pl-PL" sz="1400" dirty="0" smtClean="0"/>
              <a:t>with </a:t>
            </a:r>
            <a:r>
              <a:rPr lang="pl-PL" sz="1400" dirty="0"/>
              <a:t>Agile</a:t>
            </a:r>
            <a:r>
              <a:rPr lang="pl-PL" sz="1400" dirty="0" smtClean="0"/>
              <a:t>”)</a:t>
            </a:r>
          </a:p>
          <a:p>
            <a:pPr lvl="0"/>
            <a:endParaRPr lang="pl-PL" sz="1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66898"/>
            <a:ext cx="5548087" cy="397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702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lvl="0" indent="0">
              <a:buNone/>
            </a:pPr>
            <a:r>
              <a:rPr lang="pl-PL" sz="2400" b="1" dirty="0" err="1" smtClean="0"/>
              <a:t>Antypattern</a:t>
            </a:r>
            <a:r>
              <a:rPr lang="pl-PL" sz="2400" b="1" dirty="0" smtClean="0"/>
              <a:t> testowania – „</a:t>
            </a:r>
            <a:r>
              <a:rPr lang="pl-PL" sz="2400" b="1" dirty="0" err="1" smtClean="0"/>
              <a:t>Ice</a:t>
            </a:r>
            <a:r>
              <a:rPr lang="pl-PL" sz="2400" b="1" dirty="0" smtClean="0"/>
              <a:t> </a:t>
            </a:r>
            <a:r>
              <a:rPr lang="pl-PL" sz="2400" b="1" dirty="0" err="1" smtClean="0"/>
              <a:t>Cream</a:t>
            </a:r>
            <a:r>
              <a:rPr lang="pl-PL" sz="2400" b="1" dirty="0" smtClean="0"/>
              <a:t>”</a:t>
            </a:r>
            <a:r>
              <a:rPr lang="pl-PL" sz="2400" dirty="0" smtClean="0"/>
              <a:t> </a:t>
            </a:r>
          </a:p>
          <a:p>
            <a:pPr marL="0" lvl="0" indent="0">
              <a:buNone/>
            </a:pPr>
            <a:r>
              <a:rPr lang="pl-PL" sz="1400" dirty="0" smtClean="0"/>
              <a:t>(</a:t>
            </a:r>
            <a:r>
              <a:rPr lang="pl-PL" sz="1400" dirty="0"/>
              <a:t>Źródło: </a:t>
            </a:r>
            <a:r>
              <a:rPr lang="pl-PL" sz="1400" dirty="0" smtClean="0"/>
              <a:t>watirmelon.com)</a:t>
            </a:r>
          </a:p>
          <a:p>
            <a:pPr lvl="0"/>
            <a:endParaRPr lang="pl-PL" sz="1400" dirty="0"/>
          </a:p>
        </p:txBody>
      </p:sp>
      <p:pic>
        <p:nvPicPr>
          <p:cNvPr id="3074" name="Picture 2" descr="softwaretestingicecreamconeanti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904" y="1268760"/>
            <a:ext cx="3497312" cy="431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693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lvl="0" indent="0">
              <a:buNone/>
            </a:pPr>
            <a:r>
              <a:rPr lang="pl-PL" sz="2400" b="1" dirty="0" smtClean="0"/>
              <a:t>Propozycja rozwiązania</a:t>
            </a:r>
          </a:p>
          <a:p>
            <a:pPr lvl="0"/>
            <a:endParaRPr lang="pl-PL" sz="1400" dirty="0" smtClean="0"/>
          </a:p>
          <a:p>
            <a:pPr lvl="0"/>
            <a:endParaRPr lang="pl-PL" sz="1400" dirty="0"/>
          </a:p>
        </p:txBody>
      </p:sp>
      <p:sp>
        <p:nvSpPr>
          <p:cNvPr id="7" name="AutoShape 2"/>
          <p:cNvSpPr>
            <a:spLocks noChangeShapeType="1"/>
          </p:cNvSpPr>
          <p:nvPr/>
        </p:nvSpPr>
        <p:spPr bwMode="auto">
          <a:xfrm>
            <a:off x="4283968" y="2780928"/>
            <a:ext cx="6286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4013" y="1638300"/>
            <a:ext cx="58959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693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lvl="0"/>
            <a:endParaRPr lang="pl-PL" sz="1400" dirty="0" smtClean="0"/>
          </a:p>
          <a:p>
            <a:pPr lvl="0"/>
            <a:endParaRPr lang="pl-PL" sz="1400" dirty="0"/>
          </a:p>
        </p:txBody>
      </p:sp>
      <p:pic>
        <p:nvPicPr>
          <p:cNvPr id="6146" name="Picture 2" descr="CleanArchitecture-81565aba46f035911a5018e77a0f2d4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48680"/>
            <a:ext cx="6768752" cy="4967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ole tekstowe 4"/>
          <p:cNvSpPr txBox="1"/>
          <p:nvPr/>
        </p:nvSpPr>
        <p:spPr>
          <a:xfrm>
            <a:off x="467544" y="5597655"/>
            <a:ext cx="6773008" cy="261610"/>
          </a:xfrm>
          <a:prstGeom prst="rect">
            <a:avLst/>
          </a:prstGeom>
          <a:noFill/>
        </p:spPr>
        <p:txBody>
          <a:bodyPr wrap="none" rtlCol="0">
            <a:spAutoFit/>
          </a:bodyPr>
          <a:lstStyle/>
          <a:p>
            <a:r>
              <a:rPr lang="en-US" sz="1100" dirty="0"/>
              <a:t>Clean architecture of Android </a:t>
            </a:r>
            <a:r>
              <a:rPr lang="en-US" sz="1100" dirty="0" err="1"/>
              <a:t>według</a:t>
            </a:r>
            <a:r>
              <a:rPr lang="en-US" sz="1100" dirty="0"/>
              <a:t> Uncle Ben. </a:t>
            </a:r>
            <a:r>
              <a:rPr lang="pl-PL" sz="1100" dirty="0"/>
              <a:t>Źródło: http://</a:t>
            </a:r>
            <a:r>
              <a:rPr lang="pl-PL" sz="1100" dirty="0" smtClean="0"/>
              <a:t>blog.8thlight.com/uncle-bob</a:t>
            </a:r>
            <a:endParaRPr lang="pl-PL" sz="1100" dirty="0"/>
          </a:p>
        </p:txBody>
      </p:sp>
    </p:spTree>
    <p:extLst>
      <p:ext uri="{BB962C8B-B14F-4D97-AF65-F5344CB8AC3E}">
        <p14:creationId xmlns:p14="http://schemas.microsoft.com/office/powerpoint/2010/main" val="3432213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pPr marL="0" indent="0">
              <a:buNone/>
            </a:pPr>
            <a:r>
              <a:rPr lang="pl-PL" sz="2400" b="1" dirty="0"/>
              <a:t>W ten sposób teoretycznie jesteśmy w stanie stworzyć architekturę, która</a:t>
            </a:r>
            <a:r>
              <a:rPr lang="pl-PL" sz="2400" b="1" dirty="0" smtClean="0"/>
              <a:t>:</a:t>
            </a:r>
          </a:p>
          <a:p>
            <a:pPr marL="0" indent="0">
              <a:buNone/>
            </a:pPr>
            <a:endParaRPr lang="pl-PL" sz="2400" dirty="0"/>
          </a:p>
          <a:p>
            <a:pPr lvl="0"/>
            <a:r>
              <a:rPr lang="pl-PL" sz="2400" dirty="0" smtClean="0"/>
              <a:t>Jest </a:t>
            </a:r>
            <a:r>
              <a:rPr lang="pl-PL" sz="2400" dirty="0"/>
              <a:t>niezależna od </a:t>
            </a:r>
            <a:r>
              <a:rPr lang="pl-PL" sz="2400" dirty="0" err="1"/>
              <a:t>frameworka</a:t>
            </a:r>
            <a:r>
              <a:rPr lang="pl-PL" sz="2400" dirty="0"/>
              <a:t> (tutaj Android SDK) – i zachowujemy zasadę zależności,</a:t>
            </a:r>
          </a:p>
          <a:p>
            <a:pPr lvl="0"/>
            <a:r>
              <a:rPr lang="pl-PL" sz="2400" dirty="0" smtClean="0"/>
              <a:t>Jest </a:t>
            </a:r>
            <a:r>
              <a:rPr lang="pl-PL" sz="2400" dirty="0"/>
              <a:t>niezależna od UI, bazy danych lub innych urządzeń zewnętrznych,</a:t>
            </a:r>
          </a:p>
          <a:p>
            <a:r>
              <a:rPr lang="pl-PL" sz="2400" dirty="0" smtClean="0"/>
              <a:t>Jest </a:t>
            </a:r>
            <a:r>
              <a:rPr lang="pl-PL" sz="2400" dirty="0"/>
              <a:t>testowalna, w oderwaniu od warstwy zawierającej interfejsy wymienione powyżej, czyli od wszystkiego, co czyni testy na Androidzie trudnymi.</a:t>
            </a:r>
          </a:p>
        </p:txBody>
      </p:sp>
    </p:spTree>
    <p:extLst>
      <p:ext uri="{BB962C8B-B14F-4D97-AF65-F5344CB8AC3E}">
        <p14:creationId xmlns:p14="http://schemas.microsoft.com/office/powerpoint/2010/main" val="1641556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130896"/>
          </a:xfrm>
        </p:spPr>
        <p:txBody>
          <a:bodyPr>
            <a:normAutofit/>
          </a:bodyPr>
          <a:lstStyle/>
          <a:p>
            <a:r>
              <a:rPr lang="pl-PL" dirty="0" smtClean="0"/>
              <a:t>Android jako system operacyjny</a:t>
            </a:r>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a:p>
            <a:pPr>
              <a:buFont typeface="Wingdings" panose="05000000000000000000" pitchFamily="2" charset="2"/>
              <a:buChar char="ü"/>
            </a:pPr>
            <a:r>
              <a:rPr lang="pl-PL" sz="2400" dirty="0" smtClean="0"/>
              <a:t>- </a:t>
            </a:r>
            <a:r>
              <a:rPr lang="pl-PL" sz="2400" b="1" dirty="0" smtClean="0"/>
              <a:t>Android</a:t>
            </a:r>
            <a:r>
              <a:rPr lang="pl-PL" sz="2400" dirty="0" smtClean="0"/>
              <a:t> </a:t>
            </a:r>
            <a:r>
              <a:rPr lang="pl-PL" sz="2400" dirty="0"/>
              <a:t>– system operacyjny z jądrem Linux dla urządzeń mobilnych takich jak telefony komórkowe, smartfony, tablety (tablety PC) i </a:t>
            </a:r>
            <a:r>
              <a:rPr lang="pl-PL" sz="2400" dirty="0" err="1"/>
              <a:t>netbooki</a:t>
            </a:r>
            <a:r>
              <a:rPr lang="pl-PL" sz="2400" dirty="0"/>
              <a:t>. </a:t>
            </a:r>
            <a:endParaRPr lang="pl-PL" sz="2400" dirty="0" smtClean="0"/>
          </a:p>
        </p:txBody>
      </p:sp>
    </p:spTree>
    <p:extLst>
      <p:ext uri="{BB962C8B-B14F-4D97-AF65-F5344CB8AC3E}">
        <p14:creationId xmlns:p14="http://schemas.microsoft.com/office/powerpoint/2010/main" val="650990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2924944"/>
            <a:ext cx="8183880" cy="720080"/>
          </a:xfrm>
        </p:spPr>
        <p:txBody>
          <a:bodyPr>
            <a:normAutofit/>
          </a:bodyPr>
          <a:lstStyle/>
          <a:p>
            <a:pPr marL="0" indent="0" algn="ctr">
              <a:buNone/>
            </a:pPr>
            <a:r>
              <a:rPr lang="pl-PL" b="1" dirty="0" smtClean="0"/>
              <a:t>Dziękuję za uwagę</a:t>
            </a:r>
            <a:endParaRPr lang="pl-PL" dirty="0" smtClean="0"/>
          </a:p>
        </p:txBody>
      </p:sp>
    </p:spTree>
    <p:extLst>
      <p:ext uri="{BB962C8B-B14F-4D97-AF65-F5344CB8AC3E}">
        <p14:creationId xmlns:p14="http://schemas.microsoft.com/office/powerpoint/2010/main" val="4162598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1170456"/>
          </a:xfrm>
        </p:spPr>
        <p:txBody>
          <a:bodyPr>
            <a:normAutofit/>
          </a:bodyPr>
          <a:lstStyle/>
          <a:p>
            <a:r>
              <a:rPr lang="pl-PL" dirty="0" smtClean="0"/>
              <a:t>Android – udział w rynku urządzeń mobilnych w Polsce </a:t>
            </a:r>
            <a:r>
              <a:rPr lang="pl-PL" sz="1300" dirty="0" smtClean="0"/>
              <a:t>(źródło: portal </a:t>
            </a:r>
            <a:r>
              <a:rPr lang="pl-PL" sz="1300" dirty="0" err="1" smtClean="0"/>
              <a:t>AntyWeb</a:t>
            </a:r>
            <a:r>
              <a:rPr lang="pl-PL" sz="1300" dirty="0" smtClean="0"/>
              <a:t>, 05/2015)</a:t>
            </a:r>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179" y="1599517"/>
            <a:ext cx="6949205" cy="384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567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1170456"/>
          </a:xfrm>
        </p:spPr>
        <p:txBody>
          <a:bodyPr>
            <a:normAutofit/>
          </a:bodyPr>
          <a:lstStyle/>
          <a:p>
            <a:r>
              <a:rPr lang="pl-PL" dirty="0" smtClean="0"/>
              <a:t>Android – udział w rynku urządzeń mobilnych na świecie </a:t>
            </a:r>
            <a:r>
              <a:rPr lang="pl-PL" sz="1300" dirty="0" smtClean="0"/>
              <a:t>(źródło: portal android.com.pl, 09/2015)</a:t>
            </a:r>
          </a:p>
          <a:p>
            <a:pPr marL="0" indent="0">
              <a:buNone/>
            </a:pP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endParaRPr lang="pl-PL"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2060848"/>
            <a:ext cx="8339255" cy="3518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7611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3906760"/>
          </a:xfrm>
        </p:spPr>
        <p:txBody>
          <a:bodyPr>
            <a:normAutofit lnSpcReduction="10000"/>
          </a:bodyPr>
          <a:lstStyle/>
          <a:p>
            <a:r>
              <a:rPr lang="pl-PL" dirty="0" smtClean="0"/>
              <a:t>Android jako system operacyjny</a:t>
            </a:r>
          </a:p>
          <a:p>
            <a:pPr marL="0" indent="0">
              <a:buNone/>
            </a:pPr>
            <a:endParaRPr lang="pl-PL" sz="2400" dirty="0" smtClean="0"/>
          </a:p>
          <a:p>
            <a:pPr>
              <a:buFont typeface="Wingdings" panose="05000000000000000000" pitchFamily="2" charset="2"/>
              <a:buChar char="ü"/>
            </a:pPr>
            <a:r>
              <a:rPr lang="pl-PL" sz="2400" dirty="0"/>
              <a:t>Android </a:t>
            </a:r>
            <a:r>
              <a:rPr lang="pl-PL" sz="2400" dirty="0" smtClean="0"/>
              <a:t>zrzesza </a:t>
            </a:r>
            <a:r>
              <a:rPr lang="pl-PL" sz="2400" dirty="0"/>
              <a:t>przy sobie dużą społeczność deweloperów piszących </a:t>
            </a:r>
            <a:r>
              <a:rPr lang="pl-PL" sz="2400" b="1" dirty="0"/>
              <a:t>aplikacje</a:t>
            </a:r>
            <a:r>
              <a:rPr lang="pl-PL" sz="2400" dirty="0"/>
              <a:t>, które poszerzają funkcjonalność urządzeń. </a:t>
            </a: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smtClean="0"/>
              <a:t>W </a:t>
            </a:r>
            <a:r>
              <a:rPr lang="pl-PL" sz="2400" dirty="0"/>
              <a:t>sierpniu 2014 było dla tego systemu dostępnych ponad 1,3 miliona </a:t>
            </a:r>
            <a:r>
              <a:rPr lang="pl-PL" sz="2400" dirty="0" smtClean="0"/>
              <a:t/>
            </a:r>
            <a:br>
              <a:rPr lang="pl-PL" sz="2400" dirty="0" smtClean="0"/>
            </a:br>
            <a:r>
              <a:rPr lang="pl-PL" sz="2400" dirty="0" smtClean="0"/>
              <a:t>aplikacji </a:t>
            </a:r>
            <a:r>
              <a:rPr lang="pl-PL" sz="2400" dirty="0"/>
              <a:t>w Google Play </a:t>
            </a:r>
            <a:r>
              <a:rPr lang="pl-PL" sz="2400" dirty="0" smtClean="0"/>
              <a:t/>
            </a:r>
            <a:br>
              <a:rPr lang="pl-PL" sz="2400" dirty="0" smtClean="0"/>
            </a:br>
            <a:r>
              <a:rPr lang="pl-PL" sz="2400" dirty="0" smtClean="0"/>
              <a:t>(</a:t>
            </a:r>
            <a:r>
              <a:rPr lang="pl-PL" sz="2400" dirty="0"/>
              <a:t>wcześniej Android Market</a:t>
            </a:r>
            <a:r>
              <a:rPr lang="pl-PL" sz="2400" dirty="0" smtClean="0"/>
              <a:t>)</a:t>
            </a:r>
            <a:endParaRPr lang="pl-PL" sz="2400" dirty="0"/>
          </a:p>
        </p:txBody>
      </p:sp>
      <p:pic>
        <p:nvPicPr>
          <p:cNvPr id="1028" name="Picture 4" descr="https://encrypted-tbn0.gstatic.com/images?q=tbn:ANd9GcQBcE1SdhbR-3HCNtqQ13rw0GiatdcE7hBwpgF9h56dHPXuXTCm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3659010"/>
            <a:ext cx="1944216" cy="194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383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4266800"/>
          </a:xfrm>
        </p:spPr>
        <p:txBody>
          <a:bodyPr>
            <a:normAutofit/>
          </a:bodyPr>
          <a:lstStyle/>
          <a:p>
            <a:r>
              <a:rPr lang="pl-PL" dirty="0" smtClean="0"/>
              <a:t>W jakim języku piszemy aplikacje na Androida?</a:t>
            </a:r>
          </a:p>
          <a:p>
            <a:pPr marL="0" indent="0">
              <a:buNone/>
            </a:pPr>
            <a:endParaRPr lang="pl-PL" sz="2400" dirty="0" smtClean="0"/>
          </a:p>
          <a:p>
            <a:pPr>
              <a:buFont typeface="Wingdings" panose="05000000000000000000" pitchFamily="2" charset="2"/>
              <a:buChar char="ü"/>
            </a:pPr>
            <a:r>
              <a:rPr lang="pl-PL" sz="2400" dirty="0" smtClean="0"/>
              <a:t>C++ (Android NDK)</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a:t>PHP, Action </a:t>
            </a:r>
            <a:r>
              <a:rPr lang="pl-PL" sz="2400" dirty="0" err="1"/>
              <a:t>Script</a:t>
            </a:r>
            <a:r>
              <a:rPr lang="pl-PL" sz="2400" dirty="0"/>
              <a:t>, HTML, C#, Delphi, </a:t>
            </a:r>
            <a:r>
              <a:rPr lang="pl-PL" sz="2400" dirty="0" err="1"/>
              <a:t>Brainfuck</a:t>
            </a:r>
            <a:r>
              <a:rPr lang="pl-PL" sz="2400" dirty="0"/>
              <a:t>, </a:t>
            </a:r>
            <a:r>
              <a:rPr lang="pl-PL" sz="2400" dirty="0" err="1"/>
              <a:t>Lua</a:t>
            </a:r>
            <a:r>
              <a:rPr lang="pl-PL" sz="2400" dirty="0"/>
              <a:t>, Perl (...)?</a:t>
            </a:r>
            <a:endParaRPr lang="pl-PL" sz="2400" dirty="0" smtClean="0"/>
          </a:p>
          <a:p>
            <a:pPr>
              <a:buFont typeface="Wingdings" panose="05000000000000000000" pitchFamily="2" charset="2"/>
              <a:buChar char="ü"/>
            </a:pPr>
            <a:endParaRPr lang="pl-PL" sz="2400" dirty="0" smtClean="0"/>
          </a:p>
          <a:p>
            <a:pPr>
              <a:buFont typeface="Wingdings" panose="05000000000000000000" pitchFamily="2" charset="2"/>
              <a:buChar char="ü"/>
            </a:pPr>
            <a:r>
              <a:rPr lang="pl-PL" sz="4000" dirty="0" smtClean="0"/>
              <a:t>Java</a:t>
            </a:r>
            <a:endParaRPr lang="pl-PL" sz="4000" dirty="0"/>
          </a:p>
        </p:txBody>
      </p:sp>
      <p:pic>
        <p:nvPicPr>
          <p:cNvPr id="2050" name="Picture 2" descr="http://icons.iconarchive.com/icons/alecive/flatwoken/512/Apps-File-Java-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429000"/>
            <a:ext cx="2438400"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842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lnSpcReduction="10000"/>
          </a:bodyPr>
          <a:lstStyle/>
          <a:p>
            <a:r>
              <a:rPr lang="pl-PL" b="1" dirty="0" smtClean="0"/>
              <a:t>Testowalność</a:t>
            </a:r>
            <a:r>
              <a:rPr lang="pl-PL" dirty="0" smtClean="0"/>
              <a:t> – co to w ogóle jest?</a:t>
            </a:r>
          </a:p>
          <a:p>
            <a:pPr marL="0" indent="0">
              <a:buNone/>
            </a:pPr>
            <a:endParaRPr lang="pl-PL" sz="2400" dirty="0" smtClean="0"/>
          </a:p>
          <a:p>
            <a:pPr>
              <a:buFont typeface="Wingdings" panose="05000000000000000000" pitchFamily="2" charset="2"/>
              <a:buChar char="ü"/>
            </a:pPr>
            <a:r>
              <a:rPr lang="pl-PL" sz="2400" dirty="0" smtClean="0"/>
              <a:t>Właściwość oprogramowania umożliwiająca testowanie go po zmianach [ISO9126]</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dirty="0" smtClean="0"/>
              <a:t>Termin ten związany jest ściśle z pielęgnowalnością</a:t>
            </a:r>
          </a:p>
          <a:p>
            <a:pPr>
              <a:buFont typeface="Wingdings" panose="05000000000000000000" pitchFamily="2" charset="2"/>
              <a:buChar char="ü"/>
            </a:pPr>
            <a:endParaRPr lang="pl-PL" sz="2400" dirty="0" smtClean="0"/>
          </a:p>
          <a:p>
            <a:pPr>
              <a:buFont typeface="Wingdings" panose="05000000000000000000" pitchFamily="2" charset="2"/>
              <a:buChar char="ü"/>
            </a:pPr>
            <a:r>
              <a:rPr lang="pl-PL" sz="2400" b="1" dirty="0" smtClean="0"/>
              <a:t>Pielęgnowalność</a:t>
            </a:r>
            <a:r>
              <a:rPr lang="pl-PL" sz="2400" dirty="0" smtClean="0"/>
              <a:t> – łatwość, z którą oprogramowanie może być modyfikowane w celu naprawy defektów, dostosowania do nowych wymagań, modyfikowane w celu ułatwienia przyszłego utrzymania lub dostosowania do zmian zachodzących w jego środowisku</a:t>
            </a:r>
          </a:p>
          <a:p>
            <a:pPr marL="0" indent="0" algn="r">
              <a:buNone/>
            </a:pPr>
            <a:r>
              <a:rPr lang="pl-PL" sz="1300" dirty="0" smtClean="0"/>
              <a:t>Źródło: ISTQB</a:t>
            </a:r>
            <a:endParaRPr lang="pl-PL" sz="1300" dirty="0"/>
          </a:p>
        </p:txBody>
      </p:sp>
      <p:pic>
        <p:nvPicPr>
          <p:cNvPr id="6" name="Picture 3" descr="C:\Users\raso\AppData\Local\Microsoft\Windows\Temporary Internet Files\Content.IE5\L4PLJBYJ\4055448363_327ff6c9a4_z[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2060848"/>
            <a:ext cx="1351951" cy="1614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15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490936"/>
          </a:xfrm>
        </p:spPr>
        <p:txBody>
          <a:bodyPr>
            <a:normAutofit/>
          </a:bodyPr>
          <a:lstStyle/>
          <a:p>
            <a:r>
              <a:rPr lang="pl-PL" b="1" dirty="0" smtClean="0"/>
              <a:t>Po co w ogóle testować</a:t>
            </a:r>
            <a:r>
              <a:rPr lang="pl-PL" dirty="0" smtClean="0"/>
              <a:t>?</a:t>
            </a:r>
          </a:p>
          <a:p>
            <a:pPr marL="0" indent="0">
              <a:buNone/>
              <a:defRPr/>
            </a:pPr>
            <a:endParaRPr lang="pl-PL" sz="2400" dirty="0" smtClean="0"/>
          </a:p>
          <a:p>
            <a:pPr marL="0" indent="0">
              <a:buNone/>
              <a:defRPr/>
            </a:pPr>
            <a:r>
              <a:rPr lang="pl-PL" sz="2400" dirty="0" smtClean="0"/>
              <a:t>Człowiek </a:t>
            </a:r>
            <a:r>
              <a:rPr lang="pl-PL" sz="2400" dirty="0"/>
              <a:t>może popełnić </a:t>
            </a:r>
            <a:r>
              <a:rPr lang="pl-PL" sz="2400" b="1" dirty="0"/>
              <a:t>błąd (pomyłkę)</a:t>
            </a:r>
            <a:r>
              <a:rPr lang="pl-PL" sz="2400" dirty="0"/>
              <a:t>, która spowoduje powstanie </a:t>
            </a:r>
            <a:r>
              <a:rPr lang="pl-PL" sz="2400" b="1" dirty="0"/>
              <a:t>defektu (usterki, pluskwy)</a:t>
            </a:r>
            <a:r>
              <a:rPr lang="pl-PL" sz="2400" dirty="0"/>
              <a:t> w kodzie programu lub dokumencie. Jeżeli kod zawierający defekt zostaje wykonany, system nie zrobi tego co powinien powodując </a:t>
            </a:r>
            <a:r>
              <a:rPr lang="pl-PL" sz="2400" b="1" dirty="0"/>
              <a:t>awarię</a:t>
            </a:r>
            <a:r>
              <a:rPr lang="pl-PL" sz="2400" dirty="0"/>
              <a:t>.</a:t>
            </a:r>
          </a:p>
          <a:p>
            <a:pPr>
              <a:buFont typeface="Wingdings" panose="05000000000000000000" pitchFamily="2" charset="2"/>
              <a:buChar char="Ø"/>
              <a:defRPr/>
            </a:pPr>
            <a:r>
              <a:rPr lang="pl-PL" sz="2400" u="sng" dirty="0" smtClean="0"/>
              <a:t>Defekty</a:t>
            </a:r>
            <a:r>
              <a:rPr lang="pl-PL" sz="2400" dirty="0" smtClean="0"/>
              <a:t> </a:t>
            </a:r>
            <a:r>
              <a:rPr lang="pl-PL" sz="2400" dirty="0"/>
              <a:t>powstają, ponieważ </a:t>
            </a:r>
            <a:r>
              <a:rPr lang="pl-PL" sz="2400" dirty="0" smtClean="0"/>
              <a:t/>
            </a:r>
            <a:br>
              <a:rPr lang="pl-PL" sz="2400" dirty="0" smtClean="0"/>
            </a:br>
            <a:r>
              <a:rPr lang="pl-PL" sz="2400" b="1" dirty="0" smtClean="0"/>
              <a:t>ludzie </a:t>
            </a:r>
            <a:r>
              <a:rPr lang="pl-PL" sz="2400" b="1" dirty="0"/>
              <a:t>są omylni</a:t>
            </a:r>
            <a:r>
              <a:rPr lang="pl-PL" sz="2400" dirty="0"/>
              <a:t>.</a:t>
            </a:r>
          </a:p>
          <a:p>
            <a:pPr>
              <a:buFont typeface="Wingdings" panose="05000000000000000000" pitchFamily="2" charset="2"/>
              <a:buChar char="Ø"/>
              <a:defRPr/>
            </a:pPr>
            <a:r>
              <a:rPr lang="pl-PL" sz="2400" u="sng" dirty="0" smtClean="0"/>
              <a:t>Awarie</a:t>
            </a:r>
            <a:r>
              <a:rPr lang="pl-PL" sz="2400" dirty="0" smtClean="0"/>
              <a:t> </a:t>
            </a:r>
            <a:r>
              <a:rPr lang="pl-PL" sz="2400" dirty="0"/>
              <a:t>mogą być spowodowane </a:t>
            </a:r>
            <a:r>
              <a:rPr lang="pl-PL" sz="2400" dirty="0" smtClean="0"/>
              <a:t/>
            </a:r>
            <a:br>
              <a:rPr lang="pl-PL" sz="2400" dirty="0" smtClean="0"/>
            </a:br>
            <a:r>
              <a:rPr lang="pl-PL" sz="2400" dirty="0" smtClean="0"/>
              <a:t>też </a:t>
            </a:r>
            <a:r>
              <a:rPr lang="pl-PL" sz="2400" dirty="0"/>
              <a:t>przez warunki środowiskowe: promieniowanie, pole magnetyczne </a:t>
            </a:r>
            <a:r>
              <a:rPr lang="pl-PL" sz="2400" dirty="0" smtClean="0"/>
              <a:t/>
            </a:r>
            <a:br>
              <a:rPr lang="pl-PL" sz="2400" dirty="0" smtClean="0"/>
            </a:br>
            <a:r>
              <a:rPr lang="pl-PL" sz="2400" dirty="0" smtClean="0"/>
              <a:t>i </a:t>
            </a:r>
            <a:r>
              <a:rPr lang="pl-PL" sz="2400" dirty="0"/>
              <a:t>elektryczne czy zanieczyszczenia</a:t>
            </a:r>
          </a:p>
        </p:txBody>
      </p:sp>
      <p:pic>
        <p:nvPicPr>
          <p:cNvPr id="4" name="Picture 2" descr="C:\Users\raso\AppData\Local\Microsoft\Windows\Temporary Internet Files\Content.IE5\L4PLJBYJ\przepraszamy_za_usterki[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552" y="3429000"/>
            <a:ext cx="2239605" cy="170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17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67544" y="5661248"/>
            <a:ext cx="8183880" cy="691520"/>
          </a:xfrm>
        </p:spPr>
        <p:txBody>
          <a:bodyPr>
            <a:normAutofit/>
          </a:bodyPr>
          <a:lstStyle/>
          <a:p>
            <a:r>
              <a:rPr lang="pl-PL" sz="1400" dirty="0" smtClean="0"/>
              <a:t>Rafał Sowiak – „Testowalność aplikacji mobilnych na platformę Android”</a:t>
            </a:r>
            <a:endParaRPr lang="pl-PL" sz="1400" dirty="0"/>
          </a:p>
        </p:txBody>
      </p:sp>
      <p:sp>
        <p:nvSpPr>
          <p:cNvPr id="3" name="Symbol zastępczy zawartości 2"/>
          <p:cNvSpPr>
            <a:spLocks noGrp="1"/>
          </p:cNvSpPr>
          <p:nvPr>
            <p:ph idx="1"/>
          </p:nvPr>
        </p:nvSpPr>
        <p:spPr>
          <a:xfrm>
            <a:off x="502920" y="530352"/>
            <a:ext cx="8183880" cy="5346920"/>
          </a:xfrm>
        </p:spPr>
        <p:txBody>
          <a:bodyPr>
            <a:normAutofit/>
          </a:bodyPr>
          <a:lstStyle/>
          <a:p>
            <a:r>
              <a:rPr lang="pl-PL" b="1" dirty="0" smtClean="0"/>
              <a:t>Po co w ogóle testować</a:t>
            </a:r>
            <a:r>
              <a:rPr lang="pl-PL" dirty="0" smtClean="0"/>
              <a:t>?</a:t>
            </a:r>
          </a:p>
          <a:p>
            <a:pPr marL="0" indent="0">
              <a:buNone/>
            </a:pPr>
            <a:endParaRPr lang="pl-PL" sz="2400" dirty="0" smtClean="0"/>
          </a:p>
          <a:p>
            <a:pPr>
              <a:buFont typeface="Wingdings" panose="05000000000000000000" pitchFamily="2" charset="2"/>
              <a:buChar char="Ø"/>
            </a:pPr>
            <a:r>
              <a:rPr lang="pl-PL" altLang="pl-PL" sz="2400" dirty="0"/>
              <a:t>Za pomocą testów można zmierzyć jakość oprogramowania wyrażoną przez ilość znalezionych usterek.</a:t>
            </a:r>
          </a:p>
          <a:p>
            <a:pPr>
              <a:buFont typeface="Wingdings" panose="05000000000000000000" pitchFamily="2" charset="2"/>
              <a:buChar char="Ø"/>
            </a:pPr>
            <a:endParaRPr lang="pl-PL" altLang="pl-PL" sz="2400" dirty="0"/>
          </a:p>
          <a:p>
            <a:pPr>
              <a:buFont typeface="Wingdings" panose="05000000000000000000" pitchFamily="2" charset="2"/>
              <a:buChar char="Ø"/>
            </a:pPr>
            <a:r>
              <a:rPr lang="pl-PL" altLang="pl-PL" sz="2400" dirty="0"/>
              <a:t>Testowanie może budować zaufanie do jakości oprogramowania jeżeli osoby testujące znajdują mało usterek bądź nie znajdują ich wcale.</a:t>
            </a:r>
          </a:p>
          <a:p>
            <a:pPr>
              <a:buFont typeface="Wingdings" panose="05000000000000000000" pitchFamily="2" charset="2"/>
              <a:buChar char="Ø"/>
            </a:pPr>
            <a:endParaRPr lang="pl-PL" altLang="pl-PL" sz="2400" dirty="0"/>
          </a:p>
          <a:p>
            <a:pPr>
              <a:buFont typeface="Wingdings" panose="05000000000000000000" pitchFamily="2" charset="2"/>
              <a:buChar char="Ø"/>
            </a:pPr>
            <a:r>
              <a:rPr lang="pl-PL" altLang="pl-PL" sz="2400" b="1" dirty="0"/>
              <a:t>Testowanie samo w sobie nie poprawia jakości oprogramowania!</a:t>
            </a:r>
            <a:endParaRPr lang="pl-PL" sz="2400" dirty="0"/>
          </a:p>
        </p:txBody>
      </p:sp>
    </p:spTree>
    <p:extLst>
      <p:ext uri="{BB962C8B-B14F-4D97-AF65-F5344CB8AC3E}">
        <p14:creationId xmlns:p14="http://schemas.microsoft.com/office/powerpoint/2010/main" val="6727761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kt">
  <a:themeElements>
    <a:clrScheme name="Aspek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k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k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470</TotalTime>
  <Words>1246</Words>
  <Application>Microsoft Office PowerPoint</Application>
  <PresentationFormat>Pokaz na ekranie (4:3)</PresentationFormat>
  <Paragraphs>161</Paragraphs>
  <Slides>20</Slides>
  <Notes>19</Notes>
  <HiddenSlides>0</HiddenSlides>
  <MMClips>0</MMClips>
  <ScaleCrop>false</ScaleCrop>
  <HeadingPairs>
    <vt:vector size="4" baseType="variant">
      <vt:variant>
        <vt:lpstr>Motyw</vt:lpstr>
      </vt:variant>
      <vt:variant>
        <vt:i4>1</vt:i4>
      </vt:variant>
      <vt:variant>
        <vt:lpstr>Tytuły slajdów</vt:lpstr>
      </vt:variant>
      <vt:variant>
        <vt:i4>20</vt:i4>
      </vt:variant>
    </vt:vector>
  </HeadingPairs>
  <TitlesOfParts>
    <vt:vector size="21" baseType="lpstr">
      <vt:lpstr>Aspekt</vt:lpstr>
      <vt:lpstr>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lpstr>Rafał Sowiak – „Testowalność aplikacji mobilnych na platformę Android”</vt:lpstr>
    </vt:vector>
  </TitlesOfParts>
  <Company>Ericpol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Testowalność aplikacji mobilnych na platformę Android</dc:title>
  <dc:creator>Rafał Sowiak</dc:creator>
  <cp:lastModifiedBy>Rafał Sowiak</cp:lastModifiedBy>
  <cp:revision>18</cp:revision>
  <dcterms:created xsi:type="dcterms:W3CDTF">2015-11-27T10:41:56Z</dcterms:created>
  <dcterms:modified xsi:type="dcterms:W3CDTF">2016-03-12T22:54:08Z</dcterms:modified>
</cp:coreProperties>
</file>