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2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12.jpeg" ContentType="image/jpeg"/>
  <Override PartName="/ppt/media/image8.png" ContentType="image/png"/>
  <Override PartName="/ppt/media/image11.png" ContentType="image/png"/>
  <Override PartName="/ppt/media/image7.jpeg" ContentType="image/jpeg"/>
  <Override PartName="/ppt/media/image18.png" ContentType="image/png"/>
  <Override PartName="/ppt/media/image20.png" ContentType="image/png"/>
  <Override PartName="/ppt/media/image6.png" ContentType="image/png"/>
  <Override PartName="/ppt/media/image4.jpeg" ContentType="image/jpeg"/>
  <Override PartName="/ppt/media/image25.jpeg" ContentType="image/jpeg"/>
  <Override PartName="/ppt/media/image3.jpeg" ContentType="image/jpeg"/>
  <Override PartName="/ppt/media/image15.png" ContentType="image/png"/>
  <Override PartName="/ppt/media/image26.jpeg" ContentType="image/jpeg"/>
  <Override PartName="/ppt/media/image24.png" ContentType="image/png"/>
  <Override PartName="/ppt/media/image23.png" ContentType="image/png"/>
  <Override PartName="/ppt/media/image22.png" ContentType="image/png"/>
  <Override PartName="/ppt/media/image1.jpeg" ContentType="image/jpeg"/>
  <Override PartName="/ppt/media/image5.png" ContentType="image/png"/>
  <Override PartName="/ppt/media/image10.png" ContentType="image/png"/>
  <Override PartName="/ppt/media/image19.png" ContentType="image/png"/>
  <Override PartName="/ppt/media/image21.png" ContentType="image/png"/>
  <Override PartName="/ppt/media/image17.png" ContentType="image/png"/>
  <Override PartName="/ppt/media/image16.png" ContentType="image/png"/>
  <Override PartName="/ppt/media/image14.png" ContentType="image/png"/>
  <Override PartName="/ppt/media/image2.jpeg" ContentType="image/jpe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dt" idx="13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ftr" idx="1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sldNum" idx="1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B051793-7FE7-488F-AC1E-5E52FD626CD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latin typeface="Arial"/>
              </a:rPr>
              <a:t>To evaluate the efficiency of defense method, we performed different experiments scenarios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latin typeface="Arial"/>
              </a:rPr>
              <a:t>For both metrics, larger values indicate better performance.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latin typeface="Arial"/>
              </a:rPr>
              <a:t>In this experiments, we implemented 3 models: MF-BPR, APR and distillation version on a small dataset Book-Crossing. Beside that, we trained separately noise model: random noise and adversarial noise. We set up many values of noise magnitude ε to evaluate the impact of perturbation attack to the models.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latin typeface="Arial"/>
              </a:rPr>
              <a:t>we found that adversarial perturbation is more harmful than the random.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latin typeface="Arial"/>
              </a:rPr>
              <a:t>The improvement of distillation model is not significant, we will ignore it in the next slides.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latin typeface="Arial"/>
              </a:rPr>
              <a:t>Obviously, adversarial perturbation improve the results in almost criteria, included in important two are HR and NDGC.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latin typeface="Arial"/>
              </a:rPr>
              <a:t>On the other hand, we visual the top-100 HR and NDCG in the training process of each model. 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latin typeface="Arial"/>
              </a:rPr>
              <a:t>In large dataset Yelp, they grow epoch by epoch and reach the optimal at last.</a:t>
            </a:r>
            <a:br>
              <a:rPr sz="1100"/>
            </a:b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latin typeface="Arial"/>
              </a:rPr>
              <a:t>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latin typeface="Arial"/>
              </a:rPr>
              <a:t>In small dataset Book-crossing, all model quickly achive optimal and the after epoches seem to be not better.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latin typeface="Arial"/>
              </a:rPr>
              <a:t>It's seems like the overfiting occurs.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latin typeface="Arial"/>
              </a:rPr>
              <a:t>The goal of adversarial training is to build a robust model from ground-up on a training set augmented with adversarial examples. Adversarial regularization is one of the mostly investigated techniques for adversarial training, which utilizes an approximation of the worst-case loss function, i.e., max𝛿: ∥𝛿 ∥≤𝜖 ℓ(𝑓 (𝑥 + 𝛿; 𝜃), 𝑦𝑖), as the regularizer. 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latin typeface="Arial"/>
              </a:rPr>
              <a:t>As it can be noted, the inner maximization finds the strongest attack against the prediction model that is subject to adversarial perturbation. The outer minimization estimates the strongest defensive against a given attack by giving up a level of accuracy due to the regularization. The parameter 0 &lt; 𝜆 &lt; 1 controls the trade-off between accuracy (on clean data) and robustness (on perturbed data). 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231F1C-2AFB-4C0D-8F66-3871468ADB9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747F5D-7793-47A9-8ED8-808156D82F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D0EAC1-1293-48F9-BC7B-A20AC4DF160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BC5E3A-C0D8-4BBD-90C7-4C89E5D861A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3DBA13-CBF9-4DD4-B22B-968E205AFF6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896D2D-D93E-4DE6-A80F-881A33F1C8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E03B262-0C6A-4F45-9869-CEE674C178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3EE0DBB-E456-415B-B9EC-79BEB3790A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0CE1417-54F3-4847-AA52-5C20DFA4AB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6B7CBB3-25A8-4517-B783-A24D7F7F67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C3613A1-8106-4FDC-9630-AE346E4AC7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F9B4E0-0E01-4A37-86E6-8CC693EA94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6B2C6D-2697-4C98-B030-265F9BC875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F80772B-B480-410E-8B8E-762128AE39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53B09E8-1234-4A96-8917-E8A82799CC0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03FEC7-7C59-433B-BCF9-DBA67D91B52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909B7C5-0730-4F52-983F-2500EA5B898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BA4BF46-84CA-4F30-9133-77F435E0D74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0907F20-FDB3-48D2-8934-6E34137326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78ACE89-3367-4682-BDCD-38D25EBB15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EF38EC7-F9AC-47D3-B1FB-6C3C9390FD0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FEC1E27-2FF4-4300-8904-729FFFD2EBF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3EB71A-E598-4215-9577-F5D68C8FB1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282C566-B7E4-49B3-BE41-34B7DD75A1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89B22B6-C0C2-4211-AF2A-C15ACF3707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6B0CE4D-21D3-4067-80D9-8066996653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5C00DB8-7E7C-46CF-A70E-7232398FD5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0619D39-4221-45FC-8752-1AF287B509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D752A7D-D24C-4319-A92F-C13DD973F39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DDED67F-0AB7-45B2-8F14-0F6F87D30EF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35CB5D6-BA55-4C80-9C70-6B0FD530489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921B07F-75EF-49AF-ADE0-51D7FA0696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9832161-5C70-487C-9DD8-E168DE7078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2CA3EE-3041-43A6-95C3-500D392E811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C26DD68-F201-4A67-B2B7-CA87C29D054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43EBE9B-63C5-40C7-A47B-4A6C3FB600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3ADD15C-94CF-461D-A6AF-454827700B4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628A31F-0763-4F26-9E9B-557D60FEE6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8389B8C-373A-4D2B-ACF6-F82F7CB383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110C5AA-62A2-4F46-AF4F-E2B8D1547C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EC8889F-F1C4-40A5-90D3-BD96994C05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642787B-8C17-479D-A440-307CEC3350B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CE7A760-EE3A-494D-8D2B-125BCF39B82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328695-CAD7-4FC4-BBEE-D53ACA53765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60B986-817C-4757-80B5-5061A653B0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D13B2A-5716-4368-9282-F19B247D4F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51A259-45BC-498A-8E62-15C32852B4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191293-71E3-461A-8E74-02ED513405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43000" y="1538280"/>
            <a:ext cx="6857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3F7686B-E3F9-4B9D-940F-C86CBBA5B50A}" type="slidenum">
              <a:rPr b="0" lang="en-US" sz="9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88880" y="-87480"/>
            <a:ext cx="802620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88880" y="1346040"/>
            <a:ext cx="8026200" cy="4901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64CB528-2099-4208-A53C-740447C97EBF}" type="slidenum">
              <a:rPr b="0" lang="en-US" sz="9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8F8F33D-ADDF-43E7-B5B6-86286326FA8C}" type="slidenum">
              <a:rPr b="0" lang="en-US" sz="9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dt" idx="10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ftr" idx="11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12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6B04B96-0114-4285-B508-50BB3F3D2575}" type="slidenum">
              <a:rPr b="0" lang="en-US" sz="9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3280" y="1786680"/>
            <a:ext cx="8026560" cy="2232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3f3f3f"/>
                </a:solidFill>
                <a:latin typeface="Calibri"/>
                <a:ea typeface="Calibri"/>
              </a:rPr>
              <a:t>Adversarial Personalized Ranking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88880" y="-87480"/>
            <a:ext cx="802620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Calibri"/>
              </a:rPr>
              <a:t>2. Adversarial Personalization Ranking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488880" y="1022400"/>
            <a:ext cx="8026200" cy="490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144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3f3f3f"/>
                </a:solidFill>
                <a:latin typeface="Calibri"/>
                <a:ea typeface="Calibri"/>
              </a:rPr>
              <a:t>Adversarial training of MF-BPR can be formulated as: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sldNum" idx="24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94D552A-248E-41F3-9877-CAC2C3ADE29F}" type="slidenum">
              <a:rPr b="0" lang="en-US" sz="900" spc="-1" strike="noStrike">
                <a:solidFill>
                  <a:srgbClr val="888888"/>
                </a:solidFill>
                <a:latin typeface="Calibri"/>
                <a:ea typeface="Calibri"/>
              </a:rPr>
              <a:t>10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203" name="Picture 1" descr=""/>
          <p:cNvPicPr/>
          <p:nvPr/>
        </p:nvPicPr>
        <p:blipFill>
          <a:blip r:embed="rId1"/>
          <a:stretch/>
        </p:blipFill>
        <p:spPr>
          <a:xfrm>
            <a:off x="1250640" y="1543680"/>
            <a:ext cx="6350400" cy="1636560"/>
          </a:xfrm>
          <a:prstGeom prst="rect">
            <a:avLst/>
          </a:prstGeom>
          <a:ln w="0">
            <a:noFill/>
          </a:ln>
        </p:spPr>
      </p:pic>
      <p:pic>
        <p:nvPicPr>
          <p:cNvPr id="204" name="Picture 2" descr=""/>
          <p:cNvPicPr/>
          <p:nvPr/>
        </p:nvPicPr>
        <p:blipFill>
          <a:blip r:embed="rId2"/>
          <a:stretch/>
        </p:blipFill>
        <p:spPr>
          <a:xfrm>
            <a:off x="1208160" y="3621240"/>
            <a:ext cx="6424560" cy="310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88880" y="-87480"/>
            <a:ext cx="802620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Calibri"/>
              </a:rPr>
              <a:t>2. Adversarial Personalization Ranking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488880" y="1022400"/>
            <a:ext cx="8026200" cy="490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5720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3f3f3f"/>
                </a:solidFill>
                <a:latin typeface="Calibri"/>
                <a:ea typeface="Calibri"/>
              </a:rPr>
              <a:t>Adversarial Perturbation: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3f3f3f"/>
                </a:solidFill>
                <a:latin typeface="Calibri"/>
                <a:ea typeface="Calibri"/>
              </a:rPr>
              <a:t>Constructing adversarial perturbations  can be formulated as maximizing: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3f3f3f"/>
                </a:solidFill>
                <a:latin typeface="Calibri"/>
                <a:ea typeface="Calibri"/>
              </a:rPr>
              <a:t>To maximize the approximated linear function, we only need to move towards the gradient direction of the objective function: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3f3f3f"/>
                </a:solidFill>
                <a:latin typeface="Calibri"/>
                <a:ea typeface="Calibri"/>
              </a:rPr>
              <a:t>Then we have the solution: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sldNum" idx="25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8D1D49F-39B2-4328-BE2C-0164A17D45A5}" type="slidenum">
              <a:rPr b="0" lang="en-US" sz="900" spc="-1" strike="noStrike">
                <a:solidFill>
                  <a:srgbClr val="888888"/>
                </a:solidFill>
                <a:latin typeface="Calibri"/>
                <a:ea typeface="Calibri"/>
              </a:rPr>
              <a:t>11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208" name="Picture 3" descr=""/>
          <p:cNvPicPr/>
          <p:nvPr/>
        </p:nvPicPr>
        <p:blipFill>
          <a:blip r:embed="rId1"/>
          <a:stretch/>
        </p:blipFill>
        <p:spPr>
          <a:xfrm>
            <a:off x="1528560" y="2362320"/>
            <a:ext cx="5514480" cy="475920"/>
          </a:xfrm>
          <a:prstGeom prst="rect">
            <a:avLst/>
          </a:prstGeom>
          <a:ln w="0">
            <a:noFill/>
          </a:ln>
        </p:spPr>
      </p:pic>
      <p:pic>
        <p:nvPicPr>
          <p:cNvPr id="209" name="Picture 4" descr=""/>
          <p:cNvPicPr/>
          <p:nvPr/>
        </p:nvPicPr>
        <p:blipFill>
          <a:blip r:embed="rId2"/>
          <a:stretch/>
        </p:blipFill>
        <p:spPr>
          <a:xfrm>
            <a:off x="2090880" y="5203800"/>
            <a:ext cx="4962240" cy="799920"/>
          </a:xfrm>
          <a:prstGeom prst="rect">
            <a:avLst/>
          </a:prstGeom>
          <a:ln w="0">
            <a:noFill/>
          </a:ln>
        </p:spPr>
      </p:pic>
      <p:pic>
        <p:nvPicPr>
          <p:cNvPr id="210" name="Picture 5" descr=""/>
          <p:cNvPicPr/>
          <p:nvPr/>
        </p:nvPicPr>
        <p:blipFill>
          <a:blip r:embed="rId3"/>
          <a:stretch/>
        </p:blipFill>
        <p:spPr>
          <a:xfrm>
            <a:off x="1542960" y="3665880"/>
            <a:ext cx="6057720" cy="76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88880" y="-87480"/>
            <a:ext cx="802620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Calibri"/>
              </a:rPr>
              <a:t>2. Adversarial Personalization Ranking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88880" y="1022400"/>
            <a:ext cx="8026200" cy="490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 marL="45720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3f3f3f"/>
                </a:solidFill>
                <a:latin typeface="Calibri"/>
                <a:ea typeface="Calibri"/>
              </a:rPr>
              <a:t>Learning Model Parameter: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3f3f3f"/>
                </a:solidFill>
                <a:latin typeface="Calibri"/>
                <a:ea typeface="Calibri"/>
              </a:rPr>
              <a:t>The local objective function to minimize for a training instance (u,i, j) is as follows: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3f3f3f"/>
                </a:solidFill>
                <a:latin typeface="Calibri"/>
                <a:ea typeface="Calibri"/>
              </a:rPr>
              <a:t>Regard perturbation parameter as constant,  the local objective function to minimize for a training instance (u,i, j) is as follows: </a:t>
            </a:r>
            <a:br>
              <a:rPr sz="2100"/>
            </a:b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3f3f3f"/>
                </a:solidFill>
                <a:latin typeface="Calibri"/>
                <a:ea typeface="Calibri"/>
              </a:rPr>
              <a:t>Then we can obtain the SGD update rule for the parameter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sldNum" idx="26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0612A43-3E2A-4F8D-B306-2894DDDDD7BB}" type="slidenum">
              <a:rPr b="0" lang="en-US" sz="900" spc="-1" strike="noStrike">
                <a:solidFill>
                  <a:srgbClr val="888888"/>
                </a:solidFill>
                <a:latin typeface="Calibri"/>
                <a:ea typeface="Calibri"/>
              </a:rPr>
              <a:t>12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214" name="Picture 1" descr=""/>
          <p:cNvPicPr/>
          <p:nvPr/>
        </p:nvPicPr>
        <p:blipFill>
          <a:blip r:embed="rId1"/>
          <a:stretch/>
        </p:blipFill>
        <p:spPr>
          <a:xfrm>
            <a:off x="1275840" y="1941840"/>
            <a:ext cx="6447960" cy="914040"/>
          </a:xfrm>
          <a:prstGeom prst="rect">
            <a:avLst/>
          </a:prstGeom>
          <a:ln w="0">
            <a:noFill/>
          </a:ln>
        </p:spPr>
      </p:pic>
      <p:pic>
        <p:nvPicPr>
          <p:cNvPr id="215" name="Picture 2" descr=""/>
          <p:cNvPicPr/>
          <p:nvPr/>
        </p:nvPicPr>
        <p:blipFill>
          <a:blip r:embed="rId2"/>
          <a:stretch/>
        </p:blipFill>
        <p:spPr>
          <a:xfrm>
            <a:off x="1119240" y="3573000"/>
            <a:ext cx="6905160" cy="1342800"/>
          </a:xfrm>
          <a:prstGeom prst="rect">
            <a:avLst/>
          </a:prstGeom>
          <a:ln w="0">
            <a:noFill/>
          </a:ln>
        </p:spPr>
      </p:pic>
      <p:pic>
        <p:nvPicPr>
          <p:cNvPr id="216" name="Picture 6" descr=""/>
          <p:cNvPicPr/>
          <p:nvPr/>
        </p:nvPicPr>
        <p:blipFill>
          <a:blip r:embed="rId3"/>
          <a:stretch/>
        </p:blipFill>
        <p:spPr>
          <a:xfrm>
            <a:off x="3135600" y="5574600"/>
            <a:ext cx="2971440" cy="67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88880" y="-87480"/>
            <a:ext cx="802620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Calibri"/>
              </a:rPr>
              <a:t>Proposed: Distillation model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488880" y="1346040"/>
            <a:ext cx="8026200" cy="4901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144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3f3f3f"/>
                </a:solidFill>
                <a:latin typeface="Calibri"/>
                <a:ea typeface="Calibri"/>
              </a:rPr>
              <a:t>Combination of Robust Optimization method and Distillation method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3f3f3f"/>
                </a:solidFill>
                <a:latin typeface="Calibri"/>
                <a:ea typeface="Calibri"/>
              </a:rPr>
              <a:t>- Distillation model predict the label that the initial model generate.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7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1289F0E-CB71-4D0D-B112-8553BA7B56B3}" type="slidenum">
              <a:rPr b="0" lang="en-US" sz="900" spc="-1" strike="noStrike">
                <a:solidFill>
                  <a:srgbClr val="888888"/>
                </a:solidFill>
                <a:latin typeface="Calibri"/>
                <a:ea typeface="Calibri"/>
              </a:rPr>
              <a:t>13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220" name="Hình ảnh 6" descr=""/>
          <p:cNvPicPr/>
          <p:nvPr/>
        </p:nvPicPr>
        <p:blipFill>
          <a:blip r:embed="rId1"/>
          <a:stretch/>
        </p:blipFill>
        <p:spPr>
          <a:xfrm>
            <a:off x="461880" y="2296080"/>
            <a:ext cx="8219880" cy="406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88880" y="-87480"/>
            <a:ext cx="8025840" cy="1037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Table of content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623520" y="1087560"/>
            <a:ext cx="8025840" cy="4901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80880">
              <a:lnSpc>
                <a:spcPct val="150000"/>
              </a:lnSpc>
              <a:buClr>
                <a:srgbClr val="afabab"/>
              </a:buClr>
              <a:buFont typeface="Arial"/>
              <a:buAutoNum type="arabicPeriod"/>
            </a:pPr>
            <a:r>
              <a:rPr b="1" lang="en-US" sz="2600" spc="-1" strike="noStrike">
                <a:solidFill>
                  <a:srgbClr val="afabab"/>
                </a:solidFill>
                <a:latin typeface="Calibri"/>
                <a:ea typeface="Calibri"/>
              </a:rPr>
              <a:t>Matrix Factorization - Bayesian Personalized Ranking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80880">
              <a:lnSpc>
                <a:spcPct val="150000"/>
              </a:lnSpc>
              <a:buClr>
                <a:srgbClr val="afabab"/>
              </a:buClr>
              <a:buFont typeface="Arial"/>
              <a:buAutoNum type="arabicPeriod"/>
            </a:pPr>
            <a:r>
              <a:rPr b="1" lang="en-US" sz="2600" spc="-1" strike="noStrike">
                <a:solidFill>
                  <a:srgbClr val="afabab"/>
                </a:solidFill>
                <a:latin typeface="Calibri"/>
                <a:ea typeface="Calibri"/>
              </a:rPr>
              <a:t>Adversarial Personalized Ranking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8088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Calibri"/>
              </a:rPr>
              <a:t>Experiments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80880">
              <a:lnSpc>
                <a:spcPct val="150000"/>
              </a:lnSpc>
              <a:buClr>
                <a:srgbClr val="afabab"/>
              </a:buClr>
              <a:buFont typeface="Arial"/>
              <a:buAutoNum type="arabicPeriod"/>
            </a:pPr>
            <a:r>
              <a:rPr b="1" lang="en-US" sz="2600" spc="-1" strike="noStrike">
                <a:solidFill>
                  <a:srgbClr val="afabab"/>
                </a:solidFill>
                <a:latin typeface="Calibri"/>
                <a:ea typeface="Calibri"/>
              </a:rPr>
              <a:t>Conclusion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sldNum" idx="28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EDDBF9A-B350-4E31-955C-AC7E8DF9A77A}" type="slidenum">
              <a:rPr b="0" lang="en-US" sz="9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88880" y="-87480"/>
            <a:ext cx="802620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Calibri"/>
              </a:rPr>
              <a:t>3. Experiments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488880" y="1022400"/>
            <a:ext cx="7582680" cy="490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5720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3f3f3f"/>
                </a:solidFill>
                <a:latin typeface="Calibri"/>
                <a:ea typeface="Calibri"/>
              </a:rPr>
              <a:t>Dataset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751"/>
              </a:spcBef>
              <a:buClr>
                <a:srgbClr val="3f3f3f"/>
              </a:buClr>
              <a:buFont typeface="Calibri"/>
              <a:buChar char="-"/>
              <a:tabLst>
                <a:tab algn="l" pos="0"/>
              </a:tabLst>
            </a:pPr>
            <a:r>
              <a:rPr b="0" lang="en-US" sz="2100" spc="-1" strike="noStrike">
                <a:solidFill>
                  <a:srgbClr val="3f3f3f"/>
                </a:solidFill>
                <a:latin typeface="Calibri"/>
                <a:ea typeface="Calibri"/>
              </a:rPr>
              <a:t>Yelp: Yelp Challenge Data of user rating on business.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751"/>
              </a:spcBef>
              <a:buClr>
                <a:srgbClr val="3f3f3f"/>
              </a:buClr>
              <a:buFont typeface="Calibri"/>
              <a:buChar char="-"/>
              <a:tabLst>
                <a:tab algn="l" pos="0"/>
              </a:tabLst>
            </a:pPr>
            <a:r>
              <a:rPr b="0" lang="en-US" sz="2100" spc="-1" strike="noStrike">
                <a:solidFill>
                  <a:srgbClr val="3f3f3f"/>
                </a:solidFill>
                <a:latin typeface="Calibri"/>
                <a:ea typeface="Calibri"/>
              </a:rPr>
              <a:t>Book-croosing: book rating in 4 weeks from Book-Croosing Community.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3f3f3f"/>
                </a:solidFill>
                <a:latin typeface="Calibri"/>
                <a:ea typeface="Calibri"/>
              </a:rPr>
              <a:t>Parameter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sldNum" idx="29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39D11AF-B07D-4213-8F07-988747440C28}" type="slidenum">
              <a:rPr b="0" lang="en-US" sz="9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graphicFrame>
        <p:nvGraphicFramePr>
          <p:cNvPr id="227" name="Bảng 3"/>
          <p:cNvGraphicFramePr/>
          <p:nvPr/>
        </p:nvGraphicFramePr>
        <p:xfrm>
          <a:off x="932760" y="2524680"/>
          <a:ext cx="6999120" cy="1262160"/>
        </p:xfrm>
        <a:graphic>
          <a:graphicData uri="http://schemas.openxmlformats.org/drawingml/2006/table">
            <a:tbl>
              <a:tblPr/>
              <a:tblGrid>
                <a:gridCol w="1688040"/>
                <a:gridCol w="1842120"/>
                <a:gridCol w="1216800"/>
                <a:gridCol w="1194120"/>
                <a:gridCol w="1058040"/>
              </a:tblGrid>
              <a:tr h="6829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vi-VN" sz="2000" spc="-1" strike="noStrike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Dataset    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vi-VN" sz="2000" spc="-1" strike="noStrike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No. Interaction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vi-VN" sz="2000" spc="-1" strike="noStrike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No. Item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vi-VN" sz="2000" spc="-1" strike="noStrike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No. User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vi-VN" sz="2000" spc="-1" strike="noStrike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Sparsity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6829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vi-VN" sz="2000" spc="-1" strike="noStrike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Yelp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vi-VN" sz="2000" spc="-1" strike="noStrike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730,790 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vi-VN" sz="2000" spc="-1" strike="noStrike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25,815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vi-VN" sz="2000" spc="-1" strike="noStrike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25,677 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vi-VN" sz="2000" spc="-1" strike="noStrike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99.89%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6829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vi-VN" sz="2000" spc="-1" strike="noStrike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Book-crossing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vi-VN" sz="2000" spc="-1" strike="noStrike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62,657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vi-VN" sz="2000" spc="-1" strike="noStrike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14,684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vi-VN" sz="2000" spc="-1" strike="noStrike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1,295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vi-VN" sz="2000" spc="-1" strike="noStrike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99.99%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8" name="Bảng 5"/>
          <p:cNvGraphicFramePr/>
          <p:nvPr/>
        </p:nvGraphicFramePr>
        <p:xfrm>
          <a:off x="2554560" y="4172760"/>
          <a:ext cx="3898440" cy="1863000"/>
        </p:xfrm>
        <a:graphic>
          <a:graphicData uri="http://schemas.openxmlformats.org/drawingml/2006/table">
            <a:tbl>
              <a:tblPr/>
              <a:tblGrid>
                <a:gridCol w="2468880"/>
                <a:gridCol w="1429560"/>
              </a:tblGrid>
              <a:tr h="372240">
                <a:tc>
                  <a:txBody>
                    <a:bodyPr lIns="76320" rIns="76320" tIns="38160" bIns="381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Calibri"/>
                          <a:ea typeface="Arial"/>
                        </a:rPr>
                        <a:t>parameter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76320" marR="76320">
                    <a:lnL w="10800">
                      <a:solidFill>
                        <a:srgbClr val="ffffff"/>
                      </a:solidFill>
                    </a:lnL>
                    <a:lnR w="10800">
                      <a:solidFill>
                        <a:srgbClr val="ffffff"/>
                      </a:solidFill>
                    </a:lnR>
                    <a:lnT w="10800">
                      <a:solidFill>
                        <a:srgbClr val="ffffff"/>
                      </a:solidFill>
                    </a:lnT>
                    <a:lnB w="108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76320" rIns="76320" tIns="38160" bIns="381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Calibri"/>
                          <a:ea typeface="Arial"/>
                        </a:rPr>
                        <a:t>value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76320" marR="76320">
                    <a:lnL w="10800">
                      <a:solidFill>
                        <a:srgbClr val="ffffff"/>
                      </a:solidFill>
                    </a:lnL>
                    <a:lnR w="10800">
                      <a:solidFill>
                        <a:srgbClr val="ffffff"/>
                      </a:solidFill>
                    </a:lnR>
                    <a:lnT w="10800">
                      <a:solidFill>
                        <a:srgbClr val="ffffff"/>
                      </a:solidFill>
                    </a:lnT>
                    <a:lnB w="108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2240">
                <a:tc>
                  <a:txBody>
                    <a:bodyPr lIns="76320" rIns="76320" tIns="38160" bIns="381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vi-VN" sz="2000" spc="-1" strike="noStrike">
                          <a:solidFill>
                            <a:srgbClr val="3f3f3f"/>
                          </a:solidFill>
                          <a:latin typeface="Calibri"/>
                          <a:ea typeface="Arial"/>
                        </a:rPr>
                        <a:t>lambda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76320" marR="76320">
                    <a:lnL w="10800">
                      <a:solidFill>
                        <a:srgbClr val="ffffff"/>
                      </a:solidFill>
                    </a:lnL>
                    <a:lnR w="10800">
                      <a:solidFill>
                        <a:srgbClr val="ffffff"/>
                      </a:solidFill>
                    </a:lnR>
                    <a:lnT w="10800">
                      <a:solidFill>
                        <a:srgbClr val="ffffff"/>
                      </a:solidFill>
                    </a:lnT>
                    <a:lnB w="10800">
                      <a:solidFill>
                        <a:srgbClr val="ffffff"/>
                      </a:solidFill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 lIns="76320" rIns="76320" tIns="38160" bIns="381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76320" marR="76320">
                    <a:lnL w="10800">
                      <a:solidFill>
                        <a:srgbClr val="ffffff"/>
                      </a:solidFill>
                    </a:lnL>
                    <a:lnR w="10800">
                      <a:solidFill>
                        <a:srgbClr val="ffffff"/>
                      </a:solidFill>
                    </a:lnR>
                    <a:lnT w="10800">
                      <a:solidFill>
                        <a:srgbClr val="ffffff"/>
                      </a:solidFill>
                    </a:lnT>
                    <a:lnB w="10800">
                      <a:solidFill>
                        <a:srgbClr val="ffffff"/>
                      </a:solidFill>
                    </a:lnB>
                    <a:solidFill>
                      <a:srgbClr val="d2deef"/>
                    </a:solidFill>
                  </a:tcPr>
                </a:tc>
              </a:tr>
              <a:tr h="372240">
                <a:tc>
                  <a:txBody>
                    <a:bodyPr lIns="76320" rIns="76320" tIns="38160" bIns="381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vi-VN" sz="2000" spc="-1" strike="noStrike">
                          <a:solidFill>
                            <a:srgbClr val="3f3f3f"/>
                          </a:solidFill>
                          <a:latin typeface="Calibri"/>
                          <a:ea typeface="Arial"/>
                        </a:rPr>
                        <a:t>Learning rate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76320" marR="76320">
                    <a:lnL w="10800">
                      <a:solidFill>
                        <a:srgbClr val="ffffff"/>
                      </a:solidFill>
                    </a:lnL>
                    <a:lnR w="10800">
                      <a:solidFill>
                        <a:srgbClr val="ffffff"/>
                      </a:solidFill>
                    </a:lnR>
                    <a:lnT w="10800">
                      <a:solidFill>
                        <a:srgbClr val="ffffff"/>
                      </a:solidFill>
                    </a:lnT>
                    <a:lnB w="1080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76320" rIns="76320" tIns="38160" bIns="381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0.05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76320" marR="76320">
                    <a:lnL w="10800">
                      <a:solidFill>
                        <a:srgbClr val="ffffff"/>
                      </a:solidFill>
                    </a:lnL>
                    <a:lnR w="10800">
                      <a:solidFill>
                        <a:srgbClr val="ffffff"/>
                      </a:solidFill>
                    </a:lnR>
                    <a:lnT w="10800">
                      <a:solidFill>
                        <a:srgbClr val="ffffff"/>
                      </a:solidFill>
                    </a:lnT>
                    <a:lnB w="1080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</a:tr>
              <a:tr h="372240">
                <a:tc>
                  <a:txBody>
                    <a:bodyPr lIns="76320" rIns="76320" tIns="38160" bIns="381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vi-VN" sz="2000" spc="-1" strike="noStrike">
                          <a:solidFill>
                            <a:srgbClr val="3f3f3f"/>
                          </a:solidFill>
                          <a:latin typeface="Calibri"/>
                          <a:ea typeface="Arial"/>
                        </a:rPr>
                        <a:t>Batch size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76320" marR="76320">
                    <a:lnL w="10800">
                      <a:solidFill>
                        <a:srgbClr val="ffffff"/>
                      </a:solidFill>
                    </a:lnL>
                    <a:lnR w="10800">
                      <a:solidFill>
                        <a:srgbClr val="ffffff"/>
                      </a:solidFill>
                    </a:lnR>
                    <a:lnT w="10800">
                      <a:solidFill>
                        <a:srgbClr val="ffffff"/>
                      </a:solidFill>
                    </a:lnT>
                    <a:lnB w="10800">
                      <a:solidFill>
                        <a:srgbClr val="ffffff"/>
                      </a:solidFill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 lIns="76320" rIns="76320" tIns="38160" bIns="381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512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76320" marR="76320">
                    <a:lnL w="10800">
                      <a:solidFill>
                        <a:srgbClr val="ffffff"/>
                      </a:solidFill>
                    </a:lnL>
                    <a:lnR w="10800">
                      <a:solidFill>
                        <a:srgbClr val="ffffff"/>
                      </a:solidFill>
                    </a:lnR>
                    <a:lnT w="10800">
                      <a:solidFill>
                        <a:srgbClr val="ffffff"/>
                      </a:solidFill>
                    </a:lnT>
                    <a:lnB w="10800">
                      <a:solidFill>
                        <a:srgbClr val="ffffff"/>
                      </a:solidFill>
                    </a:lnB>
                    <a:solidFill>
                      <a:srgbClr val="d2deef"/>
                    </a:solidFill>
                  </a:tcPr>
                </a:tc>
              </a:tr>
              <a:tr h="372240">
                <a:tc>
                  <a:txBody>
                    <a:bodyPr lIns="76320" rIns="76320" tIns="38160" bIns="381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vi-VN" sz="2000" spc="-1" strike="noStrike">
                          <a:solidFill>
                            <a:srgbClr val="3f3f3f"/>
                          </a:solidFill>
                          <a:latin typeface="Calibri"/>
                          <a:ea typeface="Arial"/>
                        </a:rPr>
                        <a:t>epoch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76320" marR="76320">
                    <a:lnL w="10800">
                      <a:solidFill>
                        <a:srgbClr val="ffffff"/>
                      </a:solidFill>
                    </a:lnL>
                    <a:lnR w="10800">
                      <a:solidFill>
                        <a:srgbClr val="ffffff"/>
                      </a:solidFill>
                    </a:lnR>
                    <a:lnT w="10800">
                      <a:solidFill>
                        <a:srgbClr val="ffffff"/>
                      </a:solidFill>
                    </a:lnT>
                    <a:lnB w="1080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 lIns="76320" rIns="76320" tIns="38160" bIns="381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2000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76320" marR="76320">
                    <a:lnL w="10800">
                      <a:solidFill>
                        <a:srgbClr val="ffffff"/>
                      </a:solidFill>
                    </a:lnL>
                    <a:lnR w="10800">
                      <a:solidFill>
                        <a:srgbClr val="ffffff"/>
                      </a:solidFill>
                    </a:lnR>
                    <a:lnT w="10800">
                      <a:solidFill>
                        <a:srgbClr val="ffffff"/>
                      </a:solidFill>
                    </a:lnT>
                    <a:lnB w="1080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</a:tr>
              <a:tr h="372240">
                <a:tc>
                  <a:txBody>
                    <a:bodyPr lIns="76320" rIns="76320" tIns="38160" bIns="381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vi-VN" sz="2000" spc="-1" strike="noStrike">
                          <a:solidFill>
                            <a:srgbClr val="3f3f3f"/>
                          </a:solidFill>
                          <a:latin typeface="Calibri"/>
                          <a:ea typeface="Arial"/>
                        </a:rPr>
                        <a:t>embedding size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76320" marR="76320">
                    <a:lnL w="10800">
                      <a:solidFill>
                        <a:srgbClr val="ffffff"/>
                      </a:solidFill>
                    </a:lnL>
                    <a:lnR w="10800">
                      <a:solidFill>
                        <a:srgbClr val="ffffff"/>
                      </a:solidFill>
                    </a:lnR>
                    <a:lnT w="10800">
                      <a:solidFill>
                        <a:srgbClr val="ffffff"/>
                      </a:solidFill>
                    </a:lnT>
                    <a:lnB w="10800">
                      <a:solidFill>
                        <a:srgbClr val="ffffff"/>
                      </a:solidFill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 lIns="76320" rIns="76320" tIns="38160" bIns="381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76320" marR="76320">
                    <a:lnL w="10800">
                      <a:solidFill>
                        <a:srgbClr val="ffffff"/>
                      </a:solidFill>
                    </a:lnL>
                    <a:lnR w="10800">
                      <a:solidFill>
                        <a:srgbClr val="ffffff"/>
                      </a:solidFill>
                    </a:lnR>
                    <a:lnT w="10800">
                      <a:solidFill>
                        <a:srgbClr val="ffffff"/>
                      </a:solidFill>
                    </a:lnT>
                    <a:lnB w="10800">
                      <a:solidFill>
                        <a:srgbClr val="ffffff"/>
                      </a:solidFill>
                    </a:lnB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88880" y="-87480"/>
            <a:ext cx="802620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Calibri"/>
              </a:rPr>
              <a:t>3. Experiments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88880" y="1022400"/>
            <a:ext cx="8026200" cy="490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5720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3f3f3f"/>
                </a:solidFill>
                <a:latin typeface="Calibri"/>
                <a:ea typeface="Calibri"/>
              </a:rPr>
              <a:t>Scenarios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71680" indent="-457200">
              <a:lnSpc>
                <a:spcPct val="90000"/>
              </a:lnSpc>
              <a:spcBef>
                <a:spcPts val="751"/>
              </a:spcBef>
              <a:buClr>
                <a:srgbClr val="3f3f3f"/>
              </a:buClr>
              <a:buFont typeface="Calibri"/>
              <a:buChar char="-"/>
              <a:tabLst>
                <a:tab algn="l" pos="0"/>
              </a:tabLst>
            </a:pPr>
            <a:r>
              <a:rPr b="0" lang="en-US" sz="2100" spc="-1" strike="noStrike">
                <a:solidFill>
                  <a:srgbClr val="3f3f3f"/>
                </a:solidFill>
                <a:latin typeface="Calibri"/>
                <a:ea typeface="Calibri"/>
              </a:rPr>
              <a:t>Impact of adding random and adversarial noise to RecSys.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571680" indent="-457200">
              <a:lnSpc>
                <a:spcPct val="90000"/>
              </a:lnSpc>
              <a:spcBef>
                <a:spcPts val="751"/>
              </a:spcBef>
              <a:buClr>
                <a:srgbClr val="3f3f3f"/>
              </a:buClr>
              <a:buFont typeface="Calibri"/>
              <a:buChar char="-"/>
              <a:tabLst>
                <a:tab algn="l" pos="0"/>
              </a:tabLst>
            </a:pPr>
            <a:r>
              <a:rPr b="0" lang="en-US" sz="2100" spc="-1" strike="noStrike">
                <a:solidFill>
                  <a:srgbClr val="3f3f3f"/>
                </a:solidFill>
                <a:latin typeface="Calibri"/>
                <a:ea typeface="Calibri"/>
              </a:rPr>
              <a:t>Performance of MF-BPR and APR.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3f3f3f"/>
                </a:solidFill>
                <a:latin typeface="Calibri"/>
                <a:ea typeface="Calibri"/>
              </a:rPr>
              <a:t>Criteria</a:t>
            </a:r>
            <a:r>
              <a:rPr b="1" lang="en-US" sz="2100" spc="-1" strike="noStrike">
                <a:solidFill>
                  <a:srgbClr val="3f3f3f"/>
                </a:solidFill>
                <a:latin typeface="Calibri"/>
                <a:ea typeface="Calibri"/>
              </a:rPr>
              <a:t>: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51"/>
              </a:spcBef>
              <a:buClr>
                <a:srgbClr val="3f3f3f"/>
              </a:buClr>
              <a:buFont typeface="Calibri"/>
              <a:buChar char="-"/>
              <a:tabLst>
                <a:tab algn="l" pos="0"/>
              </a:tabLst>
            </a:pPr>
            <a:r>
              <a:rPr b="0" lang="en-US" sz="2100" spc="-1" strike="noStrike">
                <a:solidFill>
                  <a:srgbClr val="3f3f3f"/>
                </a:solidFill>
                <a:latin typeface="Calibri"/>
                <a:ea typeface="Calibri"/>
              </a:rPr>
              <a:t>Hit Ratio (HR): is a recall-based metric, measuring whether the testing item is in the top-K list.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51"/>
              </a:spcBef>
              <a:buClr>
                <a:srgbClr val="3f3f3f"/>
              </a:buClr>
              <a:buFont typeface="Calibri"/>
              <a:buChar char="-"/>
              <a:tabLst>
                <a:tab algn="l" pos="0"/>
              </a:tabLst>
            </a:pPr>
            <a:r>
              <a:rPr b="0" lang="en-US" sz="2100" spc="-1" strike="noStrike">
                <a:solidFill>
                  <a:srgbClr val="3f3f3f"/>
                </a:solidFill>
                <a:latin typeface="Calibri"/>
                <a:ea typeface="Calibri"/>
              </a:rPr>
              <a:t>Normalized Discounted Cumulative Gain (NDCG): is position-sensitive, which assigns higher score to hits at higher positions.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51"/>
              </a:spcBef>
              <a:buClr>
                <a:srgbClr val="3f3f3f"/>
              </a:buClr>
              <a:buFont typeface="Calibri"/>
              <a:buChar char="-"/>
              <a:tabLst>
                <a:tab algn="l" pos="0"/>
              </a:tabLst>
            </a:pPr>
            <a:r>
              <a:rPr b="0" lang="en-US" sz="2100" spc="-1" strike="noStrike">
                <a:solidFill>
                  <a:srgbClr val="3f3f3f"/>
                </a:solidFill>
                <a:latin typeface="Calibri"/>
                <a:ea typeface="Calibri"/>
              </a:rPr>
              <a:t>Area under the ROC Curve (AUC):  the probability that the model ranks a random positive example more highly than a random negative example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sldNum" idx="30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796CFB2-7980-447E-A3BE-7659600F8DAD}" type="slidenum">
              <a:rPr b="0" lang="en-US" sz="9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88880" y="-87480"/>
            <a:ext cx="802620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Calibri"/>
              </a:rPr>
              <a:t>3. Experiments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445680" y="1022400"/>
            <a:ext cx="8270640" cy="490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1000"/>
          </a:bodyPr>
          <a:p>
            <a:pPr marL="45720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3f3f3f"/>
                </a:solidFill>
                <a:latin typeface="Calibri"/>
                <a:ea typeface="Calibri"/>
              </a:rPr>
              <a:t>Impact of adding random and adversarial noise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3f3f3f"/>
                </a:solidFill>
                <a:latin typeface="Calibri"/>
                <a:ea typeface="Calibri"/>
              </a:rPr>
              <a:t>Performance of the models on Book-crossing dataset decreased by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3f3f3f"/>
                </a:solidFill>
                <a:latin typeface="Calibri"/>
                <a:ea typeface="Calibri"/>
              </a:rPr>
              <a:t>adding perturbation.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sldNum" idx="31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6769A2B-4D84-4E5E-A6D0-29970B9E6F4A}" type="slidenum">
              <a:rPr b="0" lang="en-US" sz="9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235" name="Picture 2" descr=""/>
          <p:cNvPicPr/>
          <p:nvPr/>
        </p:nvPicPr>
        <p:blipFill>
          <a:blip r:embed="rId1"/>
          <a:stretch/>
        </p:blipFill>
        <p:spPr>
          <a:xfrm>
            <a:off x="432360" y="1828080"/>
            <a:ext cx="8281440" cy="272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88880" y="-87480"/>
            <a:ext cx="802620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Calibri"/>
              </a:rPr>
              <a:t>3. Experiments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546480" y="1022400"/>
            <a:ext cx="8026200" cy="5347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5720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3f3f3f"/>
                </a:solidFill>
                <a:latin typeface="Calibri"/>
                <a:ea typeface="Calibri"/>
              </a:rPr>
              <a:t>Performance of MF-BPR and APR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 algn="ctr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100" spc="-1" strike="noStrike">
                <a:solidFill>
                  <a:srgbClr val="3f3f3f"/>
                </a:solidFill>
                <a:latin typeface="Calibri"/>
                <a:ea typeface="Calibri"/>
              </a:rPr>
              <a:t>Book-Crossing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 algn="ctr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 algn="ctr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 algn="ctr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 algn="ctr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 algn="ctr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 algn="ctr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 algn="ctr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sldNum" idx="32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3EAD1EC-9DD6-487D-9704-605A4A16AAEC}" type="slidenum">
              <a:rPr b="0" lang="en-US" sz="9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239" name="Picture 1" descr=""/>
          <p:cNvPicPr/>
          <p:nvPr/>
        </p:nvPicPr>
        <p:blipFill>
          <a:blip r:embed="rId1"/>
          <a:stretch/>
        </p:blipFill>
        <p:spPr>
          <a:xfrm>
            <a:off x="551520" y="1853280"/>
            <a:ext cx="8030880" cy="1877760"/>
          </a:xfrm>
          <a:prstGeom prst="rect">
            <a:avLst/>
          </a:prstGeom>
          <a:ln w="0">
            <a:noFill/>
          </a:ln>
        </p:spPr>
      </p:pic>
      <p:pic>
        <p:nvPicPr>
          <p:cNvPr id="240" name="Picture 2" descr=""/>
          <p:cNvPicPr/>
          <p:nvPr/>
        </p:nvPicPr>
        <p:blipFill>
          <a:blip r:embed="rId2"/>
          <a:stretch/>
        </p:blipFill>
        <p:spPr>
          <a:xfrm>
            <a:off x="561600" y="4481280"/>
            <a:ext cx="8020800" cy="1875600"/>
          </a:xfrm>
          <a:prstGeom prst="rect">
            <a:avLst/>
          </a:prstGeom>
          <a:ln w="0">
            <a:noFill/>
          </a:ln>
        </p:spPr>
      </p:pic>
      <p:sp>
        <p:nvSpPr>
          <p:cNvPr id="241" name="TextBox 4"/>
          <p:cNvSpPr/>
          <p:nvPr/>
        </p:nvSpPr>
        <p:spPr>
          <a:xfrm>
            <a:off x="4194000" y="4067280"/>
            <a:ext cx="76464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3f3f3f"/>
                </a:solidFill>
                <a:latin typeface="Calibri"/>
                <a:ea typeface="Arial"/>
              </a:rPr>
              <a:t>Yelp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88880" y="-87480"/>
            <a:ext cx="802620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Calibri"/>
              </a:rPr>
              <a:t>3. Experiments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488880" y="1022400"/>
            <a:ext cx="8026200" cy="490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5720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3f3f3f"/>
                </a:solidFill>
                <a:latin typeface="Calibri"/>
                <a:ea typeface="Calibri"/>
              </a:rPr>
              <a:t>Performance of MF-BPR and APR (on Yelp)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sldNum" idx="33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CACBFC6-AB51-4EF3-A94F-3895D6245F66}" type="slidenum">
              <a:rPr b="0" lang="en-US" sz="9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245" name="Picture 1" descr=""/>
          <p:cNvPicPr/>
          <p:nvPr/>
        </p:nvPicPr>
        <p:blipFill>
          <a:blip r:embed="rId1"/>
          <a:stretch/>
        </p:blipFill>
        <p:spPr>
          <a:xfrm>
            <a:off x="0" y="1977120"/>
            <a:ext cx="4571640" cy="3428640"/>
          </a:xfrm>
          <a:prstGeom prst="rect">
            <a:avLst/>
          </a:prstGeom>
          <a:ln w="0">
            <a:noFill/>
          </a:ln>
        </p:spPr>
      </p:pic>
      <p:pic>
        <p:nvPicPr>
          <p:cNvPr id="246" name="Picture 7" descr=""/>
          <p:cNvPicPr/>
          <p:nvPr/>
        </p:nvPicPr>
        <p:blipFill>
          <a:blip r:embed="rId2"/>
          <a:stretch/>
        </p:blipFill>
        <p:spPr>
          <a:xfrm>
            <a:off x="4576680" y="1981440"/>
            <a:ext cx="4571640" cy="342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88880" y="-87480"/>
            <a:ext cx="802620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Calibri"/>
              </a:rPr>
              <a:t>Table of content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23520" y="1087560"/>
            <a:ext cx="8026200" cy="4901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57200" indent="-380880">
              <a:lnSpc>
                <a:spcPct val="150000"/>
              </a:lnSpc>
              <a:buClr>
                <a:srgbClr val="3f3f3f"/>
              </a:buClr>
              <a:buFont typeface="Arial"/>
              <a:buAutoNum type="arabicPeriod"/>
            </a:pPr>
            <a:r>
              <a:rPr b="1" lang="en-US" sz="2600" spc="-1" strike="noStrike">
                <a:solidFill>
                  <a:srgbClr val="3f3f3f"/>
                </a:solidFill>
                <a:latin typeface="Calibri"/>
                <a:ea typeface="Calibri"/>
              </a:rPr>
              <a:t>Matrix Factorization - Bayesian Personalized Ranking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3f3f3f"/>
              </a:buClr>
              <a:buFont typeface="Arial"/>
              <a:buAutoNum type="arabicPeriod"/>
            </a:pPr>
            <a:r>
              <a:rPr b="1" lang="en-US" sz="2600" spc="-1" strike="noStrike">
                <a:solidFill>
                  <a:srgbClr val="3f3f3f"/>
                </a:solidFill>
                <a:latin typeface="Calibri"/>
                <a:ea typeface="Calibri"/>
              </a:rPr>
              <a:t>Adversarial Personalized Ranking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3f3f3f"/>
              </a:buClr>
              <a:buFont typeface="Arial"/>
              <a:buAutoNum type="arabicPeriod"/>
            </a:pPr>
            <a:r>
              <a:rPr b="1" lang="en-US" sz="2600" spc="-1" strike="noStrike">
                <a:solidFill>
                  <a:srgbClr val="3f3f3f"/>
                </a:solidFill>
                <a:latin typeface="Calibri"/>
                <a:ea typeface="Calibri"/>
              </a:rPr>
              <a:t>Experiments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3f3f3f"/>
              </a:buClr>
              <a:buFont typeface="Arial"/>
              <a:buAutoNum type="arabicPeriod"/>
            </a:pPr>
            <a:r>
              <a:rPr b="1" lang="en-US" sz="2600" spc="-1" strike="noStrike">
                <a:solidFill>
                  <a:srgbClr val="3f3f3f"/>
                </a:solidFill>
                <a:latin typeface="Calibri"/>
                <a:ea typeface="Calibri"/>
              </a:rPr>
              <a:t>Conclusion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16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5925812-9EAA-4CDE-96F1-52E728AF0374}" type="slidenum">
              <a:rPr b="0" lang="en-US" sz="900" spc="-1" strike="noStrike">
                <a:solidFill>
                  <a:srgbClr val="888888"/>
                </a:solidFill>
                <a:latin typeface="Calibri"/>
                <a:ea typeface="Calibri"/>
              </a:rPr>
              <a:t>2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88880" y="-87480"/>
            <a:ext cx="802620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Calibri"/>
              </a:rPr>
              <a:t>3. Experiments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488880" y="1022400"/>
            <a:ext cx="8026200" cy="490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5720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3f3f3f"/>
                </a:solidFill>
                <a:latin typeface="Calibri"/>
                <a:ea typeface="Calibri"/>
              </a:rPr>
              <a:t>Performance of MF-BPR and APR (on Book-Crossing)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sldNum" idx="34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EA37335-31F4-4E38-B396-F8BA04AC435E}" type="slidenum">
              <a:rPr b="0" lang="en-US" sz="9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250" name="Picture 4" descr=""/>
          <p:cNvPicPr/>
          <p:nvPr/>
        </p:nvPicPr>
        <p:blipFill>
          <a:blip r:embed="rId1"/>
          <a:stretch/>
        </p:blipFill>
        <p:spPr>
          <a:xfrm>
            <a:off x="4507920" y="2138760"/>
            <a:ext cx="4637160" cy="3425400"/>
          </a:xfrm>
          <a:prstGeom prst="rect">
            <a:avLst/>
          </a:prstGeom>
          <a:ln w="0">
            <a:noFill/>
          </a:ln>
        </p:spPr>
      </p:pic>
      <p:pic>
        <p:nvPicPr>
          <p:cNvPr id="251" name="Picture 5" descr=""/>
          <p:cNvPicPr/>
          <p:nvPr/>
        </p:nvPicPr>
        <p:blipFill>
          <a:blip r:embed="rId2"/>
          <a:stretch/>
        </p:blipFill>
        <p:spPr>
          <a:xfrm>
            <a:off x="122400" y="2143440"/>
            <a:ext cx="4451400" cy="336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88880" y="-87480"/>
            <a:ext cx="8025840" cy="1037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Table of content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623520" y="1087560"/>
            <a:ext cx="8025840" cy="4901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80880">
              <a:lnSpc>
                <a:spcPct val="150000"/>
              </a:lnSpc>
              <a:buClr>
                <a:srgbClr val="afabab"/>
              </a:buClr>
              <a:buFont typeface="Arial"/>
              <a:buAutoNum type="arabicPeriod"/>
            </a:pPr>
            <a:r>
              <a:rPr b="1" lang="en-US" sz="2600" spc="-1" strike="noStrike">
                <a:solidFill>
                  <a:srgbClr val="afabab"/>
                </a:solidFill>
                <a:latin typeface="Calibri"/>
                <a:ea typeface="Calibri"/>
              </a:rPr>
              <a:t>Matrix Factorization - Bayesian Personalized Ranking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80880">
              <a:lnSpc>
                <a:spcPct val="150000"/>
              </a:lnSpc>
              <a:buClr>
                <a:srgbClr val="afabab"/>
              </a:buClr>
              <a:buFont typeface="Arial"/>
              <a:buAutoNum type="arabicPeriod"/>
            </a:pPr>
            <a:r>
              <a:rPr b="1" lang="en-US" sz="2600" spc="-1" strike="noStrike">
                <a:solidFill>
                  <a:srgbClr val="afabab"/>
                </a:solidFill>
                <a:latin typeface="Calibri"/>
                <a:ea typeface="Calibri"/>
              </a:rPr>
              <a:t>Adversarial Personalized Ranking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80880">
              <a:lnSpc>
                <a:spcPct val="150000"/>
              </a:lnSpc>
              <a:buClr>
                <a:srgbClr val="afabab"/>
              </a:buClr>
              <a:buFont typeface="Arial"/>
              <a:buAutoNum type="arabicPeriod"/>
            </a:pPr>
            <a:r>
              <a:rPr b="1" lang="en-US" sz="2600" spc="-1" strike="noStrike">
                <a:solidFill>
                  <a:srgbClr val="afabab"/>
                </a:solidFill>
                <a:latin typeface="Calibri"/>
                <a:ea typeface="Calibri"/>
              </a:rPr>
              <a:t>Experiments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8088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Calibri"/>
              </a:rPr>
              <a:t>Conclusion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 idx="35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C5E8FE5-87CE-44C0-A447-C8776EF7014B}" type="slidenum">
              <a:rPr b="0" lang="en-US" sz="9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88880" y="-87480"/>
            <a:ext cx="802620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Calibri"/>
              </a:rPr>
              <a:t>4. Conclusion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sldNum" idx="36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08335DD-78F0-40CE-ABE9-729243161250}" type="slidenum">
              <a:rPr b="0" lang="en-US" sz="9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488880" y="1346040"/>
            <a:ext cx="8026200" cy="4901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751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751"/>
              </a:spcBef>
              <a:buClr>
                <a:srgbClr val="3f3f3f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3f3f3f"/>
                </a:solidFill>
                <a:latin typeface="Calibri"/>
                <a:ea typeface="Calibri"/>
              </a:rPr>
              <a:t>Study Matrix Factorization- Bayesian Personalization Ranking, how perturbation degrade the performance of RecSys and Defense by Adversarial Personalization Ranking.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751"/>
              </a:spcBef>
              <a:buClr>
                <a:srgbClr val="3f3f3f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3f3f3f"/>
                </a:solidFill>
                <a:latin typeface="Calibri"/>
                <a:ea typeface="Calibri"/>
              </a:rPr>
              <a:t>Experiments show that: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374"/>
              </a:spcBef>
              <a:buClr>
                <a:srgbClr val="3f3f3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f3f3f"/>
                </a:solidFill>
                <a:latin typeface="Calibri"/>
                <a:ea typeface="Calibri"/>
              </a:rPr>
              <a:t>Adversarial perturbation is more dangerous than random.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374"/>
              </a:spcBef>
              <a:buClr>
                <a:srgbClr val="3f3f3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f3f3f"/>
                </a:solidFill>
                <a:latin typeface="Calibri"/>
                <a:ea typeface="Calibri"/>
              </a:rPr>
              <a:t>Distillation method is not efficient as Robust optimization.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872720" y="2277720"/>
            <a:ext cx="6857640" cy="200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800" spc="-1" strike="noStrike">
                <a:solidFill>
                  <a:srgbClr val="000000"/>
                </a:solidFill>
                <a:latin typeface="Calibri"/>
                <a:ea typeface="Calibri"/>
              </a:rPr>
              <a:t>THANK FOR WATCHING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ldNum" idx="37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592B5A4-38C3-4C73-8616-08B02CC3ADB3}" type="slidenum">
              <a:rPr b="0" lang="en-US" sz="9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88880" y="-87480"/>
            <a:ext cx="8025840" cy="1037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Table of content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23520" y="1087560"/>
            <a:ext cx="8025840" cy="4901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8088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Calibri"/>
              </a:rPr>
              <a:t>Matrix Factorization - Bayesian Personalized Ranking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80880">
              <a:lnSpc>
                <a:spcPct val="150000"/>
              </a:lnSpc>
              <a:buClr>
                <a:srgbClr val="afabab"/>
              </a:buClr>
              <a:buFont typeface="Arial"/>
              <a:buAutoNum type="arabicPeriod"/>
            </a:pPr>
            <a:r>
              <a:rPr b="1" lang="en-US" sz="2600" spc="-1" strike="noStrike">
                <a:solidFill>
                  <a:srgbClr val="afabab"/>
                </a:solidFill>
                <a:latin typeface="Calibri"/>
                <a:ea typeface="Calibri"/>
              </a:rPr>
              <a:t>Adversarial Personalized Ranking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80880">
              <a:lnSpc>
                <a:spcPct val="150000"/>
              </a:lnSpc>
              <a:buClr>
                <a:srgbClr val="afabab"/>
              </a:buClr>
              <a:buFont typeface="Arial"/>
              <a:buAutoNum type="arabicPeriod"/>
            </a:pPr>
            <a:r>
              <a:rPr b="1" lang="en-US" sz="2600" spc="-1" strike="noStrike">
                <a:solidFill>
                  <a:srgbClr val="afabab"/>
                </a:solidFill>
                <a:latin typeface="Calibri"/>
                <a:ea typeface="Calibri"/>
              </a:rPr>
              <a:t>Experiments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80880">
              <a:lnSpc>
                <a:spcPct val="150000"/>
              </a:lnSpc>
              <a:buClr>
                <a:srgbClr val="afabab"/>
              </a:buClr>
              <a:buFont typeface="Arial"/>
              <a:buAutoNum type="arabicPeriod"/>
            </a:pPr>
            <a:r>
              <a:rPr b="1" lang="en-US" sz="2600" spc="-1" strike="noStrike">
                <a:solidFill>
                  <a:srgbClr val="afabab"/>
                </a:solidFill>
                <a:latin typeface="Calibri"/>
                <a:ea typeface="Calibri"/>
              </a:rPr>
              <a:t>Conclusion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7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DA5223A-1D2D-456D-A84A-BC384F354355}" type="slidenum">
              <a:rPr b="0" lang="en-US" sz="900" spc="-1" strike="noStrike">
                <a:solidFill>
                  <a:srgbClr val="888888"/>
                </a:solidFill>
                <a:latin typeface="Calibri"/>
                <a:ea typeface="Calibri"/>
              </a:rPr>
              <a:t>3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88880" y="-87480"/>
            <a:ext cx="802620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Calibri"/>
              </a:rPr>
              <a:t>1. MF - BPR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88880" y="1352160"/>
            <a:ext cx="8026200" cy="490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144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vi-VN" sz="2400" spc="-1" strike="noStrike">
                <a:solidFill>
                  <a:srgbClr val="3f3f3f"/>
                </a:solidFill>
                <a:latin typeface="Calibri"/>
                <a:ea typeface="Calibri"/>
              </a:rPr>
              <a:t>Matrix Factorization: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751"/>
              </a:spcBef>
              <a:buClr>
                <a:srgbClr val="3f3f3f"/>
              </a:buClr>
              <a:buFont typeface="Calibri"/>
              <a:buChar char="-"/>
              <a:tabLst>
                <a:tab algn="l" pos="0"/>
              </a:tabLst>
            </a:pPr>
            <a:r>
              <a:rPr b="0" lang="en-US" sz="2100" spc="-1" strike="noStrike">
                <a:solidFill>
                  <a:srgbClr val="3f3f3f"/>
                </a:solidFill>
                <a:latin typeface="Calibri"/>
                <a:ea typeface="Calibri"/>
              </a:rPr>
              <a:t>Represent each user and item as an embedding vector, that can estimate user's preference on an item as inner product.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751"/>
              </a:spcBef>
              <a:buClr>
                <a:srgbClr val="3f3f3f"/>
              </a:buClr>
              <a:buFont typeface="Calibri"/>
              <a:buChar char="-"/>
              <a:tabLst>
                <a:tab algn="l" pos="0"/>
              </a:tabLst>
            </a:pPr>
            <a:r>
              <a:rPr b="0" lang="en-US" sz="2100" spc="-1" strike="noStrike">
                <a:solidFill>
                  <a:srgbClr val="3f3f3f"/>
                </a:solidFill>
                <a:latin typeface="Calibri"/>
                <a:ea typeface="Calibri"/>
              </a:rPr>
              <a:t>Given user </a:t>
            </a:r>
            <a:r>
              <a:rPr b="0" i="1" lang="en-US" sz="2100" spc="-1" strike="noStrike">
                <a:solidFill>
                  <a:srgbClr val="3f3f3f"/>
                </a:solidFill>
                <a:latin typeface="Calibri"/>
                <a:ea typeface="Calibri"/>
              </a:rPr>
              <a:t>u</a:t>
            </a:r>
            <a:r>
              <a:rPr b="0" lang="en-US" sz="2100" spc="-1" strike="noStrike">
                <a:solidFill>
                  <a:srgbClr val="3f3f3f"/>
                </a:solidFill>
                <a:latin typeface="Calibri"/>
                <a:ea typeface="Calibri"/>
              </a:rPr>
              <a:t> and item </a:t>
            </a:r>
            <a:r>
              <a:rPr b="0" i="1" lang="en-US" sz="2100" spc="-1" strike="noStrike">
                <a:solidFill>
                  <a:srgbClr val="3f3f3f"/>
                </a:solidFill>
                <a:latin typeface="Calibri"/>
                <a:ea typeface="Calibri"/>
              </a:rPr>
              <a:t>i</a:t>
            </a:r>
            <a:r>
              <a:rPr b="0" lang="en-US" sz="2100" spc="-1" strike="noStrike">
                <a:solidFill>
                  <a:srgbClr val="3f3f3f"/>
                </a:solidFill>
                <a:latin typeface="Calibri"/>
                <a:ea typeface="Calibri"/>
              </a:rPr>
              <a:t>,</a:t>
            </a:r>
            <a:r>
              <a:rPr b="0" i="1" lang="en-US" sz="2100" spc="-1" strike="noStrike">
                <a:solidFill>
                  <a:srgbClr val="3f3f3f"/>
                </a:solidFill>
                <a:latin typeface="Calibri"/>
                <a:ea typeface="Calibri"/>
              </a:rPr>
              <a:t> </a:t>
            </a:r>
            <a:r>
              <a:rPr b="0" lang="en-US" sz="2100" spc="-1" strike="noStrike">
                <a:solidFill>
                  <a:srgbClr val="3f3f3f"/>
                </a:solidFill>
                <a:latin typeface="Calibri"/>
                <a:ea typeface="Calibri"/>
              </a:rPr>
              <a:t>their embedding vector are p</a:t>
            </a:r>
            <a:r>
              <a:rPr b="0" lang="en-US" sz="2100" spc="-1" strike="noStrike" baseline="-25000">
                <a:solidFill>
                  <a:srgbClr val="3f3f3f"/>
                </a:solidFill>
                <a:latin typeface="Calibri"/>
                <a:ea typeface="Calibri"/>
              </a:rPr>
              <a:t>u </a:t>
            </a:r>
            <a:r>
              <a:rPr b="0" lang="en-US" sz="2100" spc="-1" strike="noStrike">
                <a:solidFill>
                  <a:srgbClr val="3f3f3f"/>
                </a:solidFill>
                <a:latin typeface="Calibri"/>
                <a:ea typeface="Calibri"/>
              </a:rPr>
              <a:t>and q</a:t>
            </a:r>
            <a:r>
              <a:rPr b="0" lang="en-US" sz="2100" spc="-1" strike="noStrike" baseline="-25000">
                <a:solidFill>
                  <a:srgbClr val="3f3f3f"/>
                </a:solidFill>
                <a:latin typeface="Calibri"/>
                <a:ea typeface="Calibri"/>
              </a:rPr>
              <a:t>i</a:t>
            </a:r>
            <a:r>
              <a:rPr b="0" lang="en-US" sz="2100" spc="-1" strike="noStrike">
                <a:solidFill>
                  <a:srgbClr val="3f3f3f"/>
                </a:solidFill>
                <a:latin typeface="Calibri"/>
                <a:ea typeface="Calibri"/>
              </a:rPr>
              <a:t> . The predicted output of the model is: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14480" algn="ctr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3f3f3f"/>
                </a:solidFill>
                <a:latin typeface="Calibri"/>
                <a:ea typeface="Calibri"/>
              </a:rPr>
              <a:t> </a:t>
            </a:r>
            <a:r>
              <a:rPr b="0" lang="en-US" sz="2100" spc="-1" strike="noStrike">
                <a:solidFill>
                  <a:srgbClr val="3f3f3f"/>
                </a:solidFill>
                <a:latin typeface="Calibri"/>
                <a:ea typeface="Calibri"/>
              </a:rPr>
              <a:t>y</a:t>
            </a:r>
            <a:r>
              <a:rPr b="0" lang="en-US" sz="2100" spc="-1" strike="noStrike" baseline="-25000">
                <a:solidFill>
                  <a:srgbClr val="3f3f3f"/>
                </a:solidFill>
                <a:latin typeface="Calibri"/>
                <a:ea typeface="Calibri"/>
              </a:rPr>
              <a:t>ui</a:t>
            </a:r>
            <a:r>
              <a:rPr b="0" lang="en-US" sz="2100" spc="-1" strike="noStrike">
                <a:solidFill>
                  <a:srgbClr val="3f3f3f"/>
                </a:solidFill>
                <a:latin typeface="Calibri"/>
                <a:ea typeface="Calibri"/>
              </a:rPr>
              <a:t> = p</a:t>
            </a:r>
            <a:r>
              <a:rPr b="0" lang="en-US" sz="2100" spc="-1" strike="noStrike" baseline="-25000">
                <a:solidFill>
                  <a:srgbClr val="3f3f3f"/>
                </a:solidFill>
                <a:latin typeface="Calibri"/>
                <a:ea typeface="Calibri"/>
              </a:rPr>
              <a:t>u</a:t>
            </a:r>
            <a:r>
              <a:rPr b="0" lang="en-US" sz="2100" spc="-1" strike="noStrike" baseline="30000">
                <a:solidFill>
                  <a:srgbClr val="3f3f3f"/>
                </a:solidFill>
                <a:latin typeface="Calibri"/>
                <a:ea typeface="Calibri"/>
              </a:rPr>
              <a:t>T</a:t>
            </a:r>
            <a:r>
              <a:rPr b="0" lang="en-US" sz="2100" spc="-1" strike="noStrike">
                <a:solidFill>
                  <a:srgbClr val="3f3f3f"/>
                </a:solidFill>
                <a:latin typeface="Calibri"/>
                <a:ea typeface="Calibri"/>
              </a:rPr>
              <a:t>q</a:t>
            </a:r>
            <a:r>
              <a:rPr b="0" lang="en-US" sz="2100" spc="-1" strike="noStrike" baseline="-25000">
                <a:solidFill>
                  <a:srgbClr val="3f3f3f"/>
                </a:solidFill>
                <a:latin typeface="Calibri"/>
                <a:ea typeface="Calibri"/>
              </a:rPr>
              <a:t>i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18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F881092-2461-480A-8B30-93B207404443}" type="slidenum">
              <a:rPr b="0" lang="en-US" sz="900" spc="-1" strike="noStrike">
                <a:solidFill>
                  <a:srgbClr val="888888"/>
                </a:solidFill>
                <a:latin typeface="Calibri"/>
                <a:ea typeface="Calibri"/>
              </a:rPr>
              <a:t>4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180" name="Graphic 2" descr="Illustration of matrix factorization using the recurring movie example."/>
          <p:cNvPicPr/>
          <p:nvPr/>
        </p:nvPicPr>
        <p:blipFill>
          <a:blip r:embed="rId1"/>
          <a:stretch/>
        </p:blipFill>
        <p:spPr>
          <a:xfrm>
            <a:off x="804960" y="3797280"/>
            <a:ext cx="7402320" cy="227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88880" y="-87480"/>
            <a:ext cx="802620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Calibri"/>
              </a:rPr>
              <a:t>1. MF-BPR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88880" y="1022400"/>
            <a:ext cx="8026200" cy="490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5720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3f3f3f"/>
                </a:solidFill>
                <a:latin typeface="Calibri"/>
                <a:ea typeface="Calibri"/>
              </a:rPr>
              <a:t>Bayesian Personalized Ranking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751"/>
              </a:spcBef>
              <a:buClr>
                <a:srgbClr val="3f3f3f"/>
              </a:buClr>
              <a:buFont typeface="Calibri"/>
              <a:buChar char="-"/>
              <a:tabLst>
                <a:tab algn="l" pos="0"/>
              </a:tabLst>
            </a:pPr>
            <a:r>
              <a:rPr b="0" lang="en-US" sz="2100" spc="-1" strike="noStrike">
                <a:solidFill>
                  <a:srgbClr val="3f3f3f"/>
                </a:solidFill>
                <a:latin typeface="Calibri"/>
                <a:ea typeface="Calibri"/>
              </a:rPr>
              <a:t>Maximize the distance between positively and negatively rated items. 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751"/>
              </a:spcBef>
              <a:buClr>
                <a:srgbClr val="3f3f3f"/>
              </a:buClr>
              <a:buFont typeface="Calibri"/>
              <a:buChar char="-"/>
              <a:tabLst>
                <a:tab algn="l" pos="0"/>
              </a:tabLst>
            </a:pPr>
            <a:r>
              <a:rPr b="0" lang="en-US" sz="2100" spc="-1" strike="noStrike">
                <a:solidFill>
                  <a:srgbClr val="3f3f3f"/>
                </a:solidFill>
                <a:latin typeface="Calibri"/>
                <a:ea typeface="Calibri"/>
              </a:rPr>
              <a:t>Given the training dataset 𝐷 composed by positive and negative for each user, and the triple items (𝑢, 𝑖, 𝑗) (user 𝑢, a positive item 𝑖 and negative item 𝑗), the BPR objective function is defined as: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sldNum" idx="19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57A877F-5179-40B2-8116-4721FD40C977}" type="slidenum">
              <a:rPr b="0" lang="en-US" sz="900" spc="-1" strike="noStrike">
                <a:solidFill>
                  <a:srgbClr val="888888"/>
                </a:solidFill>
                <a:latin typeface="Calibri"/>
                <a:ea typeface="Calibri"/>
              </a:rPr>
              <a:t>5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184" name="Picture 5" descr=""/>
          <p:cNvPicPr/>
          <p:nvPr/>
        </p:nvPicPr>
        <p:blipFill>
          <a:blip r:embed="rId1"/>
          <a:stretch/>
        </p:blipFill>
        <p:spPr>
          <a:xfrm>
            <a:off x="1397160" y="3320640"/>
            <a:ext cx="6210000" cy="914040"/>
          </a:xfrm>
          <a:prstGeom prst="rect">
            <a:avLst/>
          </a:prstGeom>
          <a:ln w="0">
            <a:noFill/>
          </a:ln>
        </p:spPr>
      </p:pic>
      <p:pic>
        <p:nvPicPr>
          <p:cNvPr id="185" name="Picture 1" descr="Dual Neural Personalized Ranking"/>
          <p:cNvPicPr/>
          <p:nvPr/>
        </p:nvPicPr>
        <p:blipFill>
          <a:blip r:embed="rId2"/>
          <a:stretch/>
        </p:blipFill>
        <p:spPr>
          <a:xfrm>
            <a:off x="1743480" y="4151160"/>
            <a:ext cx="5050800" cy="257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88880" y="-87480"/>
            <a:ext cx="8025840" cy="1037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Table of content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23520" y="1087560"/>
            <a:ext cx="8025840" cy="4901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80880">
              <a:lnSpc>
                <a:spcPct val="150000"/>
              </a:lnSpc>
              <a:buClr>
                <a:srgbClr val="afabab"/>
              </a:buClr>
              <a:buFont typeface="Arial"/>
              <a:buAutoNum type="arabicPeriod"/>
            </a:pPr>
            <a:r>
              <a:rPr b="1" lang="en-US" sz="2600" spc="-1" strike="noStrike">
                <a:solidFill>
                  <a:srgbClr val="afabab"/>
                </a:solidFill>
                <a:latin typeface="Calibri"/>
                <a:ea typeface="Calibri"/>
              </a:rPr>
              <a:t>Matrix Factorization - Bayesian Personalized Ranking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8088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Calibri"/>
              </a:rPr>
              <a:t>Adversarial Personalized Ranking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80880">
              <a:lnSpc>
                <a:spcPct val="150000"/>
              </a:lnSpc>
              <a:buClr>
                <a:srgbClr val="afabab"/>
              </a:buClr>
              <a:buFont typeface="Arial"/>
              <a:buAutoNum type="arabicPeriod"/>
            </a:pPr>
            <a:r>
              <a:rPr b="1" lang="en-US" sz="2600" spc="-1" strike="noStrike">
                <a:solidFill>
                  <a:srgbClr val="afabab"/>
                </a:solidFill>
                <a:latin typeface="Calibri"/>
                <a:ea typeface="Calibri"/>
              </a:rPr>
              <a:t>Experiments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80880">
              <a:lnSpc>
                <a:spcPct val="150000"/>
              </a:lnSpc>
              <a:buClr>
                <a:srgbClr val="afabab"/>
              </a:buClr>
              <a:buFont typeface="Arial"/>
              <a:buAutoNum type="arabicPeriod"/>
            </a:pPr>
            <a:r>
              <a:rPr b="1" lang="en-US" sz="2600" spc="-1" strike="noStrike">
                <a:solidFill>
                  <a:srgbClr val="afabab"/>
                </a:solidFill>
                <a:latin typeface="Calibri"/>
                <a:ea typeface="Calibri"/>
              </a:rPr>
              <a:t>Conclusion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ldNum" idx="20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16A8E44-8F99-4AA2-BED5-969F11B05168}" type="slidenum">
              <a:rPr b="0" lang="en-US" sz="900" spc="-1" strike="noStrike">
                <a:solidFill>
                  <a:srgbClr val="888888"/>
                </a:solidFill>
                <a:latin typeface="Calibri"/>
                <a:ea typeface="Calibri"/>
              </a:rPr>
              <a:t>6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88880" y="-87480"/>
            <a:ext cx="8025840" cy="1037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5000"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Arial"/>
              </a:rPr>
              <a:t>2. Adversarial Personalization Ranking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623520" y="1087560"/>
            <a:ext cx="8025840" cy="4901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3f3f3f"/>
                </a:solidFill>
                <a:latin typeface="Calibri"/>
                <a:ea typeface="Arial"/>
              </a:rPr>
              <a:t>Idea of Adversarial Attack: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Arial"/>
              </a:rPr>
              <a:t>Adding a small vector perturbation can change the prediction of a classification model.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21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F73711A-6AA5-4E05-9104-3D64DEDEE975}" type="slidenum">
              <a:rPr b="0" lang="en-US" sz="900" spc="-1" strike="noStrike">
                <a:solidFill>
                  <a:srgbClr val="888888"/>
                </a:solidFill>
                <a:latin typeface="Calibri"/>
                <a:ea typeface="Calibri"/>
              </a:rPr>
              <a:t>7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192" name="Picture 3" descr=""/>
          <p:cNvPicPr/>
          <p:nvPr/>
        </p:nvPicPr>
        <p:blipFill>
          <a:blip r:embed="rId1"/>
          <a:stretch/>
        </p:blipFill>
        <p:spPr>
          <a:xfrm>
            <a:off x="808560" y="2824560"/>
            <a:ext cx="7526520" cy="297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88880" y="-87480"/>
            <a:ext cx="802620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Calibri"/>
              </a:rPr>
              <a:t>2. Adversarial Personalization Ranking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88880" y="1022400"/>
            <a:ext cx="8026200" cy="490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5720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3f3f3f"/>
                </a:solidFill>
                <a:latin typeface="Calibri"/>
                <a:ea typeface="Calibri"/>
              </a:rPr>
              <a:t>Idea of Adversarial Training: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3f3f3f"/>
                </a:solidFill>
                <a:latin typeface="Calibri"/>
                <a:ea typeface="Calibri"/>
              </a:rPr>
              <a:t>Including adversarial samples in training of a model makes it more robust. 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3f3f3f"/>
                </a:solidFill>
                <a:latin typeface="Calibri"/>
                <a:ea typeface="Calibri"/>
              </a:rPr>
              <a:t>The objective function of the model adversarial trained is: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3f3f3f"/>
                </a:solidFill>
                <a:latin typeface="Calibri"/>
                <a:ea typeface="Calibri"/>
              </a:rPr>
              <a:t>Adversarial training provides better </a:t>
            </a:r>
            <a:r>
              <a:rPr b="0" lang="en-US" sz="2100" spc="-1" strike="noStrike" u="sng">
                <a:solidFill>
                  <a:srgbClr val="3f3f3f"/>
                </a:solidFill>
                <a:uFillTx/>
                <a:latin typeface="Calibri"/>
                <a:ea typeface="Calibri"/>
              </a:rPr>
              <a:t>generalization performance</a:t>
            </a:r>
            <a:r>
              <a:rPr b="0" lang="en-US" sz="2100" spc="-1" strike="noStrike">
                <a:solidFill>
                  <a:srgbClr val="3f3f3f"/>
                </a:solidFill>
                <a:latin typeface="Calibri"/>
                <a:ea typeface="Calibri"/>
              </a:rPr>
              <a:t>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sldNum" idx="22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645C315-182D-4F77-B5A3-4F55E62BB589}" type="slidenum">
              <a:rPr b="0" lang="en-US" sz="900" spc="-1" strike="noStrike">
                <a:solidFill>
                  <a:srgbClr val="888888"/>
                </a:solidFill>
                <a:latin typeface="Calibri"/>
                <a:ea typeface="Calibri"/>
              </a:rPr>
              <a:t>8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196" name="Picture 1" descr=""/>
          <p:cNvPicPr/>
          <p:nvPr/>
        </p:nvPicPr>
        <p:blipFill>
          <a:blip r:embed="rId1"/>
          <a:stretch/>
        </p:blipFill>
        <p:spPr>
          <a:xfrm>
            <a:off x="1034640" y="2570400"/>
            <a:ext cx="6942960" cy="200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88880" y="-87480"/>
            <a:ext cx="802620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Calibri"/>
              </a:rPr>
              <a:t>2. Adversarial Personalization Ranking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ldNum" idx="23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87CA6EF-AF56-4A77-95AB-6E8D8362993F}" type="slidenum">
              <a:rPr b="0" lang="en-US" sz="900" spc="-1" strike="noStrike">
                <a:solidFill>
                  <a:srgbClr val="888888"/>
                </a:solidFill>
                <a:latin typeface="Calibri"/>
                <a:ea typeface="Calibri"/>
              </a:rPr>
              <a:t>9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199" name="Picture 2" descr=""/>
          <p:cNvPicPr/>
          <p:nvPr/>
        </p:nvPicPr>
        <p:blipFill>
          <a:blip r:embed="rId1"/>
          <a:stretch/>
        </p:blipFill>
        <p:spPr>
          <a:xfrm>
            <a:off x="487800" y="1465560"/>
            <a:ext cx="8061840" cy="442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2016-07-25T07:53:11Z</dcterms:created>
  <dc:creator>Hang</dc:creator>
  <dc:description/>
  <dc:language>en-US</dc:language>
  <cp:lastModifiedBy/>
  <dcterms:modified xsi:type="dcterms:W3CDTF">2024-04-24T08:26:03Z</dcterms:modified>
  <cp:revision>76</cp:revision>
  <dc:subject/>
  <dc:title>Self-supervised Learning and Foundation Model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17</vt:i4>
  </property>
  <property fmtid="{D5CDD505-2E9C-101B-9397-08002B2CF9AE}" pid="3" name="PresentationFormat">
    <vt:lpwstr>On-screen Show (4:3)</vt:lpwstr>
  </property>
  <property fmtid="{D5CDD505-2E9C-101B-9397-08002B2CF9AE}" pid="4" name="Slides">
    <vt:i4>23</vt:i4>
  </property>
</Properties>
</file>