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75" r:id="rId2"/>
    <p:sldId id="257" r:id="rId3"/>
    <p:sldId id="299" r:id="rId4"/>
    <p:sldId id="313" r:id="rId5"/>
    <p:sldId id="281" r:id="rId6"/>
    <p:sldId id="265" r:id="rId7"/>
    <p:sldId id="301" r:id="rId8"/>
    <p:sldId id="302" r:id="rId9"/>
    <p:sldId id="310" r:id="rId10"/>
    <p:sldId id="303" r:id="rId11"/>
    <p:sldId id="306" r:id="rId12"/>
    <p:sldId id="304" r:id="rId13"/>
    <p:sldId id="307" r:id="rId14"/>
    <p:sldId id="305" r:id="rId15"/>
    <p:sldId id="311" r:id="rId16"/>
    <p:sldId id="308" r:id="rId17"/>
    <p:sldId id="312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inh Phuong 20222150M" userId="018ae841-72f9-4493-94c1-d503ccc09c12" providerId="ADAL" clId="{09387954-0007-4468-9B8B-8A93BAD723EC}"/>
    <pc:docChg chg="modSld">
      <pc:chgData name="Vu Dinh Phuong 20222150M" userId="018ae841-72f9-4493-94c1-d503ccc09c12" providerId="ADAL" clId="{09387954-0007-4468-9B8B-8A93BAD723EC}" dt="2023-12-06T08:26:13.365" v="0" actId="20577"/>
      <pc:docMkLst>
        <pc:docMk/>
      </pc:docMkLst>
      <pc:sldChg chg="modSp mod">
        <pc:chgData name="Vu Dinh Phuong 20222150M" userId="018ae841-72f9-4493-94c1-d503ccc09c12" providerId="ADAL" clId="{09387954-0007-4468-9B8B-8A93BAD723EC}" dt="2023-12-06T08:26:13.365" v="0" actId="20577"/>
        <pc:sldMkLst>
          <pc:docMk/>
          <pc:sldMk cId="1239872942" sldId="299"/>
        </pc:sldMkLst>
        <pc:spChg chg="mod">
          <ac:chgData name="Vu Dinh Phuong 20222150M" userId="018ae841-72f9-4493-94c1-d503ccc09c12" providerId="ADAL" clId="{09387954-0007-4468-9B8B-8A93BAD723EC}" dt="2023-12-06T08:26:13.365" v="0" actId="20577"/>
          <ac:spMkLst>
            <pc:docMk/>
            <pc:sldMk cId="1239872942" sldId="299"/>
            <ac:spMk id="5" creationId="{A4ACF486-B7D8-4A5A-B633-83527A2F99E2}"/>
          </ac:spMkLst>
        </pc:spChg>
      </pc:sldChg>
    </pc:docChg>
  </pc:docChgLst>
  <pc:docChgLst>
    <pc:chgData name="Vu Dinh Phuong 20222150M" userId="S::phuong.vd222150m@sis.hust.edu.vn::018ae841-72f9-4493-94c1-d503ccc09c12" providerId="AD" clId="Web-{2593C5A4-BEEB-457C-8196-B40BED036220}"/>
    <pc:docChg chg="modSld">
      <pc:chgData name="Vu Dinh Phuong 20222150M" userId="S::phuong.vd222150m@sis.hust.edu.vn::018ae841-72f9-4493-94c1-d503ccc09c12" providerId="AD" clId="Web-{2593C5A4-BEEB-457C-8196-B40BED036220}" dt="2023-05-05T00:51:34.201" v="0" actId="14100"/>
      <pc:docMkLst>
        <pc:docMk/>
      </pc:docMkLst>
      <pc:sldChg chg="modSp">
        <pc:chgData name="Vu Dinh Phuong 20222150M" userId="S::phuong.vd222150m@sis.hust.edu.vn::018ae841-72f9-4493-94c1-d503ccc09c12" providerId="AD" clId="Web-{2593C5A4-BEEB-457C-8196-B40BED036220}" dt="2023-05-05T00:51:34.201" v="0" actId="14100"/>
        <pc:sldMkLst>
          <pc:docMk/>
          <pc:sldMk cId="1945695159" sldId="293"/>
        </pc:sldMkLst>
        <pc:picChg chg="mod">
          <ac:chgData name="Vu Dinh Phuong 20222150M" userId="S::phuong.vd222150m@sis.hust.edu.vn::018ae841-72f9-4493-94c1-d503ccc09c12" providerId="AD" clId="Web-{2593C5A4-BEEB-457C-8196-B40BED036220}" dt="2023-05-05T00:51:34.201" v="0" actId="14100"/>
          <ac:picMkLst>
            <pc:docMk/>
            <pc:sldMk cId="1945695159" sldId="293"/>
            <ac:picMk id="5" creationId="{00000000-0000-0000-0000-000000000000}"/>
          </ac:picMkLst>
        </pc:picChg>
      </pc:sldChg>
    </pc:docChg>
  </pc:docChgLst>
  <pc:docChgLst>
    <pc:chgData name="Vu Dinh Phuong 20222150M" userId="S::phuong.vd222150m@sis.hust.edu.vn::018ae841-72f9-4493-94c1-d503ccc09c12" providerId="AD" clId="Web-{7DB8118E-A517-8024-3276-89456ADD3A0C}"/>
    <pc:docChg chg="modSld">
      <pc:chgData name="Vu Dinh Phuong 20222150M" userId="S::phuong.vd222150m@sis.hust.edu.vn::018ae841-72f9-4493-94c1-d503ccc09c12" providerId="AD" clId="Web-{7DB8118E-A517-8024-3276-89456ADD3A0C}" dt="2023-05-05T00:41:54.027" v="7" actId="14100"/>
      <pc:docMkLst>
        <pc:docMk/>
      </pc:docMkLst>
      <pc:sldChg chg="modSp">
        <pc:chgData name="Vu Dinh Phuong 20222150M" userId="S::phuong.vd222150m@sis.hust.edu.vn::018ae841-72f9-4493-94c1-d503ccc09c12" providerId="AD" clId="Web-{7DB8118E-A517-8024-3276-89456ADD3A0C}" dt="2023-05-05T00:41:54.027" v="7" actId="14100"/>
        <pc:sldMkLst>
          <pc:docMk/>
          <pc:sldMk cId="539755274" sldId="280"/>
        </pc:sldMkLst>
        <pc:spChg chg="mod">
          <ac:chgData name="Vu Dinh Phuong 20222150M" userId="S::phuong.vd222150m@sis.hust.edu.vn::018ae841-72f9-4493-94c1-d503ccc09c12" providerId="AD" clId="Web-{7DB8118E-A517-8024-3276-89456ADD3A0C}" dt="2023-05-05T00:41:54.027" v="7" actId="14100"/>
          <ac:spMkLst>
            <pc:docMk/>
            <pc:sldMk cId="539755274" sldId="280"/>
            <ac:spMk id="4" creationId="{59563378-38F8-4CB3-AF99-2C56FCF55404}"/>
          </ac:spMkLst>
        </pc:spChg>
      </pc:sldChg>
    </pc:docChg>
  </pc:docChgLst>
  <pc:docChgLst>
    <pc:chgData name="Vu Dinh Phuong 20222150M" userId="018ae841-72f9-4493-94c1-d503ccc09c12" providerId="ADAL" clId="{A5CC711F-D3F9-45D9-B491-F8ABAC130B83}"/>
    <pc:docChg chg="addSld modSld sldOrd">
      <pc:chgData name="Vu Dinh Phuong 20222150M" userId="018ae841-72f9-4493-94c1-d503ccc09c12" providerId="ADAL" clId="{A5CC711F-D3F9-45D9-B491-F8ABAC130B83}" dt="2023-08-10T00:37:56.119" v="93" actId="1076"/>
      <pc:docMkLst>
        <pc:docMk/>
      </pc:docMkLst>
      <pc:sldChg chg="addSp modSp mod">
        <pc:chgData name="Vu Dinh Phuong 20222150M" userId="018ae841-72f9-4493-94c1-d503ccc09c12" providerId="ADAL" clId="{A5CC711F-D3F9-45D9-B491-F8ABAC130B83}" dt="2023-08-10T00:37:56.119" v="93" actId="1076"/>
        <pc:sldMkLst>
          <pc:docMk/>
          <pc:sldMk cId="2743294415" sldId="312"/>
        </pc:sldMkLst>
        <pc:spChg chg="mod">
          <ac:chgData name="Vu Dinh Phuong 20222150M" userId="018ae841-72f9-4493-94c1-d503ccc09c12" providerId="ADAL" clId="{A5CC711F-D3F9-45D9-B491-F8ABAC130B83}" dt="2023-08-10T00:35:19.977" v="89" actId="20577"/>
          <ac:spMkLst>
            <pc:docMk/>
            <pc:sldMk cId="2743294415" sldId="312"/>
            <ac:spMk id="4" creationId="{2F17CA2A-9DD6-43F8-959E-49A0C6E2A07B}"/>
          </ac:spMkLst>
        </pc:spChg>
        <pc:picChg chg="add mod">
          <ac:chgData name="Vu Dinh Phuong 20222150M" userId="018ae841-72f9-4493-94c1-d503ccc09c12" providerId="ADAL" clId="{A5CC711F-D3F9-45D9-B491-F8ABAC130B83}" dt="2023-08-10T00:35:24.191" v="91" actId="1076"/>
          <ac:picMkLst>
            <pc:docMk/>
            <pc:sldMk cId="2743294415" sldId="312"/>
            <ac:picMk id="5" creationId="{429C7024-AA89-480D-85D1-6CE3E129386F}"/>
          </ac:picMkLst>
        </pc:picChg>
        <pc:picChg chg="add mod">
          <ac:chgData name="Vu Dinh Phuong 20222150M" userId="018ae841-72f9-4493-94c1-d503ccc09c12" providerId="ADAL" clId="{A5CC711F-D3F9-45D9-B491-F8ABAC130B83}" dt="2023-08-10T00:37:56.119" v="93" actId="1076"/>
          <ac:picMkLst>
            <pc:docMk/>
            <pc:sldMk cId="2743294415" sldId="312"/>
            <ac:picMk id="6" creationId="{2E5C779A-7B20-4753-99C1-E457E4CC06F3}"/>
          </ac:picMkLst>
        </pc:picChg>
      </pc:sldChg>
      <pc:sldChg chg="modSp new mod ord">
        <pc:chgData name="Vu Dinh Phuong 20222150M" userId="018ae841-72f9-4493-94c1-d503ccc09c12" providerId="ADAL" clId="{A5CC711F-D3F9-45D9-B491-F8ABAC130B83}" dt="2023-08-10T00:34:09.629" v="88" actId="20577"/>
        <pc:sldMkLst>
          <pc:docMk/>
          <pc:sldMk cId="2809199963" sldId="313"/>
        </pc:sldMkLst>
        <pc:spChg chg="mod">
          <ac:chgData name="Vu Dinh Phuong 20222150M" userId="018ae841-72f9-4493-94c1-d503ccc09c12" providerId="ADAL" clId="{A5CC711F-D3F9-45D9-B491-F8ABAC130B83}" dt="2023-08-10T00:34:09.629" v="88" actId="20577"/>
          <ac:spMkLst>
            <pc:docMk/>
            <pc:sldMk cId="2809199963" sldId="313"/>
            <ac:spMk id="3" creationId="{EF2BA0D8-F395-434A-B4DD-9AF37218C049}"/>
          </ac:spMkLst>
        </pc:spChg>
        <pc:spChg chg="mod">
          <ac:chgData name="Vu Dinh Phuong 20222150M" userId="018ae841-72f9-4493-94c1-d503ccc09c12" providerId="ADAL" clId="{A5CC711F-D3F9-45D9-B491-F8ABAC130B83}" dt="2023-08-10T00:33:30.787" v="87" actId="20577"/>
          <ac:spMkLst>
            <pc:docMk/>
            <pc:sldMk cId="2809199963" sldId="313"/>
            <ac:spMk id="4" creationId="{6D754214-A785-457F-A7C6-60F7C0F17007}"/>
          </ac:spMkLst>
        </pc:spChg>
      </pc:sldChg>
    </pc:docChg>
  </pc:docChgLst>
  <pc:docChgLst>
    <pc:chgData name="Vu Dinh Phuong 20222150M" userId="S::phuong.vd222150m@sis.hust.edu.vn::018ae841-72f9-4493-94c1-d503ccc09c12" providerId="AD" clId="Web-{C35EEDB9-1D9F-45BF-91E2-3E4CF7227712}"/>
    <pc:docChg chg="modSld">
      <pc:chgData name="Vu Dinh Phuong 20222150M" userId="S::phuong.vd222150m@sis.hust.edu.vn::018ae841-72f9-4493-94c1-d503ccc09c12" providerId="AD" clId="Web-{C35EEDB9-1D9F-45BF-91E2-3E4CF7227712}" dt="2023-05-05T00:36:41.999" v="1" actId="1076"/>
      <pc:docMkLst>
        <pc:docMk/>
      </pc:docMkLst>
      <pc:sldChg chg="modSp">
        <pc:chgData name="Vu Dinh Phuong 20222150M" userId="S::phuong.vd222150m@sis.hust.edu.vn::018ae841-72f9-4493-94c1-d503ccc09c12" providerId="AD" clId="Web-{C35EEDB9-1D9F-45BF-91E2-3E4CF7227712}" dt="2023-05-05T00:36:41.999" v="1" actId="1076"/>
        <pc:sldMkLst>
          <pc:docMk/>
          <pc:sldMk cId="539755274" sldId="280"/>
        </pc:sldMkLst>
        <pc:picChg chg="mod">
          <ac:chgData name="Vu Dinh Phuong 20222150M" userId="S::phuong.vd222150m@sis.hust.edu.vn::018ae841-72f9-4493-94c1-d503ccc09c12" providerId="AD" clId="Web-{C35EEDB9-1D9F-45BF-91E2-3E4CF7227712}" dt="2023-05-05T00:36:34.624" v="0" actId="1076"/>
          <ac:picMkLst>
            <pc:docMk/>
            <pc:sldMk cId="539755274" sldId="280"/>
            <ac:picMk id="5" creationId="{00000000-0000-0000-0000-000000000000}"/>
          </ac:picMkLst>
        </pc:picChg>
        <pc:picChg chg="mod">
          <ac:chgData name="Vu Dinh Phuong 20222150M" userId="S::phuong.vd222150m@sis.hust.edu.vn::018ae841-72f9-4493-94c1-d503ccc09c12" providerId="AD" clId="Web-{C35EEDB9-1D9F-45BF-91E2-3E4CF7227712}" dt="2023-05-05T00:36:41.999" v="1" actId="1076"/>
          <ac:picMkLst>
            <pc:docMk/>
            <pc:sldMk cId="539755274" sldId="280"/>
            <ac:picMk id="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46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84" r:id="rId9"/>
    <p:sldLayoutId id="214748368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41942-D4FB-406B-A6F7-1B1B58C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2CA2-7DD8-41DE-8297-C564FB87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B6CDE15A-27EF-47B1-B9D2-56A79C9AC22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622"/>
            <a:ext cx="9144000" cy="31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9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41942-D4FB-406B-A6F7-1B1B58C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2CA2-7DD8-41DE-8297-C564FB87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B6CDE15A-27EF-47B1-B9D2-56A79C9AC22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622"/>
            <a:ext cx="9144000" cy="31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DF545C1-F686-4631-8A8B-5F7A9D3278CA}"/>
              </a:ext>
            </a:extLst>
          </p:cNvPr>
          <p:cNvGrpSpPr/>
          <p:nvPr/>
        </p:nvGrpSpPr>
        <p:grpSpPr>
          <a:xfrm>
            <a:off x="1325217" y="2007770"/>
            <a:ext cx="5843493" cy="2790008"/>
            <a:chOff x="1325217" y="2007770"/>
            <a:chExt cx="5843493" cy="2790008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0630B3E6-CC04-4B9E-BBDD-D41E4B9E8AFA}"/>
                </a:ext>
              </a:extLst>
            </p:cNvPr>
            <p:cNvSpPr/>
            <p:nvPr/>
          </p:nvSpPr>
          <p:spPr>
            <a:xfrm>
              <a:off x="1325217" y="2517913"/>
              <a:ext cx="808383" cy="173603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5C0EA5E-9BD8-4BE5-97A6-4CE77DD27A75}"/>
                </a:ext>
              </a:extLst>
            </p:cNvPr>
            <p:cNvSpPr/>
            <p:nvPr/>
          </p:nvSpPr>
          <p:spPr>
            <a:xfrm>
              <a:off x="3054625" y="3248209"/>
              <a:ext cx="808383" cy="142980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2F6AE-5682-44EC-B1FF-6FA22E3A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3079" y="2007770"/>
              <a:ext cx="1137190" cy="25642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5F5667-CBF5-4682-BA5C-123450F7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980" y="2087389"/>
              <a:ext cx="469730" cy="2710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7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E2EC3-025B-4FD9-99AD-3A6EEF3E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3C71B0-BD1C-4249-9C6D-17DDF7F4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pic>
        <p:nvPicPr>
          <p:cNvPr id="2050" name="Picture 2" descr="Working with versioning in Google Cloud Storage - Baking Clouds Ltd">
            <a:extLst>
              <a:ext uri="{FF2B5EF4-FFF2-40B4-BE49-F238E27FC236}">
                <a16:creationId xmlns:a16="http://schemas.microsoft.com/office/drawing/2014/main" id="{A881BC3E-A5A8-4372-AFDA-0606CFB87DC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1" y="1206302"/>
            <a:ext cx="2955474" cy="145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Spark - Wikipedia">
            <a:extLst>
              <a:ext uri="{FF2B5EF4-FFF2-40B4-BE49-F238E27FC236}">
                <a16:creationId xmlns:a16="http://schemas.microsoft.com/office/drawing/2014/main" id="{5DBFD228-B554-423A-A504-3663ABE9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66" y="1060227"/>
            <a:ext cx="2386596" cy="145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sticsearch là gì? Cách sử dụng Elasticsearch">
            <a:extLst>
              <a:ext uri="{FF2B5EF4-FFF2-40B4-BE49-F238E27FC236}">
                <a16:creationId xmlns:a16="http://schemas.microsoft.com/office/drawing/2014/main" id="{971D5DE0-7B0B-4A55-81F8-BC1BDB00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84" y="4287640"/>
            <a:ext cx="2585560" cy="1562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lasticco, kibana, logo Icon in Vector Logo">
            <a:extLst>
              <a:ext uri="{FF2B5EF4-FFF2-40B4-BE49-F238E27FC236}">
                <a16:creationId xmlns:a16="http://schemas.microsoft.com/office/drawing/2014/main" id="{B6825226-B335-4096-BDFD-3603FF91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05" y="4424047"/>
            <a:ext cx="2585560" cy="145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261859-E29E-4276-A537-17F518E839EF}"/>
              </a:ext>
            </a:extLst>
          </p:cNvPr>
          <p:cNvSpPr/>
          <p:nvPr/>
        </p:nvSpPr>
        <p:spPr>
          <a:xfrm>
            <a:off x="4015406" y="1873510"/>
            <a:ext cx="1895061" cy="22587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B71A6F-E973-409C-869E-90CE71CE3A3B}"/>
              </a:ext>
            </a:extLst>
          </p:cNvPr>
          <p:cNvSpPr/>
          <p:nvPr/>
        </p:nvSpPr>
        <p:spPr>
          <a:xfrm rot="5400000">
            <a:off x="6786111" y="3270419"/>
            <a:ext cx="1452584" cy="2618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2219B4-0954-48A1-A94D-50C767E0796E}"/>
              </a:ext>
            </a:extLst>
          </p:cNvPr>
          <p:cNvSpPr/>
          <p:nvPr/>
        </p:nvSpPr>
        <p:spPr>
          <a:xfrm rot="10800000">
            <a:off x="4015407" y="5188225"/>
            <a:ext cx="1895061" cy="2258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CE8F8-CFD5-42DA-ADB8-030020A7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32A3E-6A1B-43DD-87A0-6646247A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124B8-D82A-4F09-B4B9-AADDA3CEF4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• Begin by employing Google Cloud Storage (GCS) to store the accumulated data.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• Utilize Spark to retrieve data from GCS, carry out processing and comprehensive data analysis. Subsequently, send the resultant indexes to Elasticsearch.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• Allow Elasticsearch to store the indexes provided during the second step.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• Employ Kibana to create a dashboard with visually engaging representations for effective visualization.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3BE57-53E9-48A4-BDC2-0DCE64EB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EFC9A-7DF6-4816-8F84-CAEA24D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C571-3F19-4D2E-B320-3B3758C16C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Google Storage: Store the dataset.</a:t>
            </a:r>
          </a:p>
          <a:p>
            <a:r>
              <a:rPr lang="en-US" dirty="0"/>
              <a:t>Spark: </a:t>
            </a:r>
          </a:p>
          <a:p>
            <a:pPr lvl="1"/>
            <a:r>
              <a:rPr lang="en-US" dirty="0"/>
              <a:t>Use spark to read data from Google Storage.</a:t>
            </a:r>
          </a:p>
          <a:p>
            <a:pPr lvl="1"/>
            <a:r>
              <a:rPr lang="en-US" dirty="0"/>
              <a:t>Data processing: Drop unnecessary columns, fill missing data,…</a:t>
            </a:r>
          </a:p>
          <a:p>
            <a:pPr lvl="1"/>
            <a:r>
              <a:rPr lang="en-US" dirty="0"/>
              <a:t>Analyze the data.</a:t>
            </a:r>
          </a:p>
          <a:p>
            <a:pPr lvl="1"/>
            <a:r>
              <a:rPr lang="en-US" dirty="0"/>
              <a:t>Push index to Elasticsearch.</a:t>
            </a:r>
          </a:p>
          <a:p>
            <a:r>
              <a:rPr lang="en-US" dirty="0"/>
              <a:t>Elasticsearch: Store index, serve for the Visualization step.</a:t>
            </a:r>
          </a:p>
          <a:p>
            <a:r>
              <a:rPr lang="en-US" dirty="0"/>
              <a:t>Kibana: </a:t>
            </a:r>
            <a:r>
              <a:rPr lang="en-GB" dirty="0"/>
              <a:t>Create interactive and visually appealing dashboards, charts, graphs, and maps to </a:t>
            </a:r>
            <a:r>
              <a:rPr lang="en-GB" dirty="0" err="1"/>
              <a:t>analyze</a:t>
            </a:r>
            <a:r>
              <a:rPr lang="en-GB" dirty="0"/>
              <a:t> and visualize data stored in Elasticsearch.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6140"/>
            <a:ext cx="7699513" cy="756775"/>
          </a:xfrm>
        </p:spPr>
        <p:txBody>
          <a:bodyPr/>
          <a:lstStyle/>
          <a:p>
            <a:r>
              <a:rPr lang="en-US" dirty="0"/>
              <a:t>3. EXPERIMENT AND RESULT</a:t>
            </a:r>
          </a:p>
        </p:txBody>
      </p:sp>
    </p:spTree>
    <p:extLst>
      <p:ext uri="{BB962C8B-B14F-4D97-AF65-F5344CB8AC3E}">
        <p14:creationId xmlns:p14="http://schemas.microsoft.com/office/powerpoint/2010/main" val="352184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894A1-53B4-4C6C-98A3-8C766623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C1A57-F7C3-478E-AAC3-FDC0156C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598-92D6-48F7-9CF7-440E46158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Section Goals: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Arial" panose="020B0604020202020204" pitchFamily="34" charset="0"/>
              </a:rPr>
              <a:t>Remove unnecessary or repetitive features.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ea typeface="Arial" panose="020B0604020202020204" pitchFamily="34" charset="0"/>
              </a:rPr>
              <a:t>We just keep 27 importance features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ea typeface="Arial" panose="020B0604020202020204" pitchFamily="34" charset="0"/>
              </a:rPr>
              <a:t>We only keep the loans with status "Current" or "Fully Paid" or     "Charged Off."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If </a:t>
            </a:r>
            <a:r>
              <a:rPr lang="en-US" sz="22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emp_title</a:t>
            </a:r>
            <a:r>
              <a:rPr lang="en-US" sz="22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is omitted, it means Borrowers don't want to offer their work or maybe they are unemployed. So we will fill Other to them.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Arial" panose="020B0604020202020204" pitchFamily="34" charset="0"/>
              </a:rPr>
              <a:t>Remove or fill any missing data.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Drop rows with null values in the "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issue_d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" column.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Drop rows with null values in the "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loan_amnt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" column.</a:t>
            </a:r>
            <a:endParaRPr lang="en-US" sz="20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0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7C7A6-321A-436C-AA99-3D2DB29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1C3ED-2F05-4DDB-B0B1-A30935B1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&amp; VISUALIZE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CA2A-9DD6-43F8-959E-49A0C6E2A0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more on Demonstration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C7024-AA89-480D-85D1-6CE3E12938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178" y="1496131"/>
            <a:ext cx="5943600" cy="151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C779A-7B20-4753-99C1-E457E4CC06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178" y="3117674"/>
            <a:ext cx="5943600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141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4859" y="3045347"/>
            <a:ext cx="7342482" cy="15509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P2P lending data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820815"/>
            <a:ext cx="7342482" cy="8760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431624" y="2495526"/>
            <a:ext cx="4384766" cy="1353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/>
              <a:t>Lecturer: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200" b="0" dirty="0">
                <a:solidFill>
                  <a:schemeClr val="tx1"/>
                </a:solidFill>
              </a:rPr>
              <a:t>     PhD. </a:t>
            </a:r>
            <a:r>
              <a:rPr lang="en-US" sz="2200" b="0" dirty="0" err="1">
                <a:solidFill>
                  <a:schemeClr val="tx1"/>
                </a:solidFill>
              </a:rPr>
              <a:t>Đào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Thành</a:t>
            </a:r>
            <a:r>
              <a:rPr lang="en-US" sz="2200" b="0" dirty="0">
                <a:solidFill>
                  <a:schemeClr val="tx1"/>
                </a:solidFill>
              </a:rPr>
              <a:t> Chung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431624" y="3394017"/>
            <a:ext cx="5432020" cy="1918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/>
              <a:t>Member: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</a:p>
          <a:p>
            <a:r>
              <a:rPr lang="en-US" sz="2200" b="0" dirty="0">
                <a:solidFill>
                  <a:schemeClr val="tx1"/>
                </a:solidFill>
              </a:rPr>
              <a:t>      </a:t>
            </a:r>
            <a:r>
              <a:rPr lang="vi-VN" sz="2200" b="0" dirty="0">
                <a:solidFill>
                  <a:schemeClr val="tx1"/>
                </a:solidFill>
              </a:rPr>
              <a:t>Vũ Đình Phượng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vi-VN" sz="2200" b="0" dirty="0">
                <a:solidFill>
                  <a:schemeClr val="tx1"/>
                </a:solidFill>
              </a:rPr>
              <a:t>(20222150M)</a:t>
            </a:r>
            <a:endParaRPr lang="en-US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7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9ED66-0782-4858-99C5-4885D9FD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BA0D8-F395-434A-B4DD-9AF37218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54214-A785-457F-A7C6-60F7C0F17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 Introduction.</a:t>
            </a:r>
          </a:p>
          <a:p>
            <a:r>
              <a:rPr lang="en-US" dirty="0"/>
              <a:t>2. Architecture.</a:t>
            </a:r>
          </a:p>
          <a:p>
            <a:r>
              <a:rPr lang="en-US" dirty="0"/>
              <a:t>3. Experiment and result.</a:t>
            </a:r>
          </a:p>
        </p:txBody>
      </p:sp>
    </p:spTree>
    <p:extLst>
      <p:ext uri="{BB962C8B-B14F-4D97-AF65-F5344CB8AC3E}">
        <p14:creationId xmlns:p14="http://schemas.microsoft.com/office/powerpoint/2010/main" val="28091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6" y="2966140"/>
            <a:ext cx="5865221" cy="756775"/>
          </a:xfrm>
        </p:spPr>
        <p:txBody>
          <a:bodyPr/>
          <a:lstStyle/>
          <a:p>
            <a:r>
              <a:rPr 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04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i="0" dirty="0">
                <a:effectLst/>
                <a:latin typeface="Inter"/>
              </a:rPr>
              <a:t>P2P(Peer-to-peer) lending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P2P(Peer-to-peer) lending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GB" b="0" i="0" dirty="0">
                <a:effectLst/>
                <a:latin typeface="Inter"/>
              </a:rPr>
              <a:t>Is a financial model that allows individuals or small businesses to borrow money directly from other individuals, bypassing traditional financial intermediaries like banks or credit unions.</a:t>
            </a:r>
          </a:p>
          <a:p>
            <a:r>
              <a:rPr lang="en-US" b="1" dirty="0"/>
              <a:t>Benefits of P2P Lending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Easier access to loans for individuals and small businesses.</a:t>
            </a:r>
          </a:p>
          <a:p>
            <a:pPr lvl="1"/>
            <a:r>
              <a:rPr lang="en-GB" dirty="0"/>
              <a:t>Lenders can diversify their investments.</a:t>
            </a:r>
          </a:p>
          <a:p>
            <a:pPr lvl="1"/>
            <a:r>
              <a:rPr lang="en-US" dirty="0"/>
              <a:t>Potentially Higher Returns.</a:t>
            </a:r>
          </a:p>
          <a:p>
            <a:pPr lvl="1"/>
            <a:r>
              <a:rPr lang="en-US" dirty="0"/>
              <a:t>Simplified Process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P2P(Peer-to-peer) lending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Risks of P2P Lending:</a:t>
            </a:r>
          </a:p>
          <a:p>
            <a:pPr lvl="1"/>
            <a:r>
              <a:rPr lang="en-US" dirty="0"/>
              <a:t>Default Risk: J</a:t>
            </a:r>
            <a:r>
              <a:rPr lang="en-GB" dirty="0" err="1"/>
              <a:t>ust</a:t>
            </a:r>
            <a:r>
              <a:rPr lang="en-GB" dirty="0"/>
              <a:t> like any lending, there's a risk that borrowers might default on their loans, causing potential losses for lenders.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2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3000" dirty="0"/>
              <a:t>Content: P2P lending loans</a:t>
            </a:r>
          </a:p>
          <a:p>
            <a:r>
              <a:rPr lang="en-GB" sz="3000" dirty="0"/>
              <a:t>From </a:t>
            </a:r>
            <a:r>
              <a:rPr lang="en-GB" sz="3000" dirty="0" err="1"/>
              <a:t>LendingClub</a:t>
            </a:r>
            <a:r>
              <a:rPr lang="en-GB" sz="3000" dirty="0"/>
              <a:t> data report: Is an American peer-to-peer lending company</a:t>
            </a:r>
          </a:p>
          <a:p>
            <a:r>
              <a:rPr lang="en-GB" sz="3200" dirty="0"/>
              <a:t>The Lending Club dataset contains complete loan data for all loans issued through the 2007-2020Q3.</a:t>
            </a:r>
          </a:p>
          <a:p>
            <a:r>
              <a:rPr lang="en-GB" sz="3200" dirty="0"/>
              <a:t>The file is a matrix of about 2925493 observations and 151 variables.</a:t>
            </a:r>
            <a:endParaRPr lang="en-US" sz="32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609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6" y="2966140"/>
            <a:ext cx="5865221" cy="756775"/>
          </a:xfrm>
        </p:spPr>
        <p:txBody>
          <a:bodyPr/>
          <a:lstStyle/>
          <a:p>
            <a:r>
              <a:rPr lang="en-US" dirty="0"/>
              <a:t>2.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75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477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Inter</vt:lpstr>
      <vt:lpstr>Lato</vt:lpstr>
      <vt:lpstr>Symbol</vt:lpstr>
      <vt:lpstr>Office Theme</vt:lpstr>
      <vt:lpstr>PowerPoint Presentation</vt:lpstr>
      <vt:lpstr>PowerPoint Presentation</vt:lpstr>
      <vt:lpstr>PowerPoint Presentation</vt:lpstr>
      <vt:lpstr>Table of contents</vt:lpstr>
      <vt:lpstr>1. INTRODUCTION</vt:lpstr>
      <vt:lpstr>1. P2P(Peer-to-peer) lending</vt:lpstr>
      <vt:lpstr>P2P(Peer-to-peer) lending</vt:lpstr>
      <vt:lpstr>Dataset</vt:lpstr>
      <vt:lpstr>2. ARCHITECTURE</vt:lpstr>
      <vt:lpstr>2. Architecture</vt:lpstr>
      <vt:lpstr>2. Architecture</vt:lpstr>
      <vt:lpstr>2. Architecture</vt:lpstr>
      <vt:lpstr>Steps</vt:lpstr>
      <vt:lpstr>Tools</vt:lpstr>
      <vt:lpstr>3. EXPERIMENT AND RESULT</vt:lpstr>
      <vt:lpstr>PREPROCESSING DATA</vt:lpstr>
      <vt:lpstr>ANALYZE DATA &amp; VISUALIZE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Dinh Phuong 20222150M</cp:lastModifiedBy>
  <cp:revision>28</cp:revision>
  <dcterms:created xsi:type="dcterms:W3CDTF">2021-05-28T04:32:29Z</dcterms:created>
  <dcterms:modified xsi:type="dcterms:W3CDTF">2023-12-06T08:26:14Z</dcterms:modified>
</cp:coreProperties>
</file>