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f1af53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f1af53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2f1af536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2f1af536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2f5cebe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2f5cebe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2ed9a84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2ed9a84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2ed9a846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2ed9a846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2ed9a84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2ed9a84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ed9a84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ed9a8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ed9a84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ed9a84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2ed9a84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2ed9a84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2f5cebec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2f5cebec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2ed9a84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2ed9a84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ed9a84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ed9a84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2ed9a84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2ed9a84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7.png"/><Relationship Id="rId13" Type="http://schemas.openxmlformats.org/officeDocument/2006/relationships/image" Target="../media/image10.gif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900"/>
            <a:ext cx="9143999" cy="50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267150" y="332675"/>
            <a:ext cx="26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Counties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38" y="905375"/>
            <a:ext cx="6593319" cy="39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975" y="905375"/>
            <a:ext cx="7173674" cy="4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875" y="905375"/>
            <a:ext cx="7173674" cy="4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850" y="950100"/>
            <a:ext cx="6954299" cy="4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4913" y="905375"/>
            <a:ext cx="6234174" cy="37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7737" y="905374"/>
            <a:ext cx="6848536" cy="40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1475" y="876491"/>
            <a:ext cx="7201075" cy="429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12452" y="927511"/>
            <a:ext cx="6519085" cy="38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70325" y="881650"/>
            <a:ext cx="6672776" cy="398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89626" y="876501"/>
            <a:ext cx="6234164" cy="37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8025" y="123000"/>
            <a:ext cx="1571425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75" y="920925"/>
            <a:ext cx="71247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2598600" y="286575"/>
            <a:ext cx="394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Miami-Dade County’s 2023 Crimes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Insights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>
                <a:solidFill>
                  <a:srgbClr val="000000"/>
                </a:solidFill>
              </a:rPr>
              <a:t>Potential Implications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Policy Prioritization: Use trends in crime rates to prioritize crime prevention initiatives and policy development.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Resource Allocation: Budget allocations may be adjusted to invest in technology or infrastructure improvements aimed at enhancing security in vulnerable areas.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Community Outreach: Local government or community organizations might initiate outreach programs to educate residents about crime prevention strategies or establish neighborhood watch groups.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-49700" y="136263"/>
            <a:ext cx="1190225" cy="1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3131400" y="3782725"/>
            <a:ext cx="28812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15">
                <a:solidFill>
                  <a:srgbClr val="000000"/>
                </a:solidFill>
              </a:rPr>
              <a:t>THANK YOU!</a:t>
            </a:r>
            <a:endParaRPr b="1" sz="441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1">
                <a:solidFill>
                  <a:srgbClr val="000000"/>
                </a:solidFill>
              </a:rPr>
              <a:t>Alex Lopez</a:t>
            </a:r>
            <a:endParaRPr sz="237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1">
                <a:solidFill>
                  <a:srgbClr val="000000"/>
                </a:solidFill>
              </a:rPr>
              <a:t>Katherine Granados</a:t>
            </a:r>
            <a:endParaRPr sz="237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1065725"/>
            <a:ext cx="3873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FL Crime Statistics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2400" y="3124950"/>
            <a:ext cx="374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>
                <a:solidFill>
                  <a:schemeClr val="lt2"/>
                </a:solidFill>
              </a:rPr>
              <a:t>Alex Lopez</a:t>
            </a:r>
            <a:endParaRPr sz="1679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>
                <a:solidFill>
                  <a:schemeClr val="lt2"/>
                </a:solidFill>
              </a:rPr>
              <a:t>Katherine Granados</a:t>
            </a:r>
            <a:endParaRPr sz="1679">
              <a:solidFill>
                <a:schemeClr val="lt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00" y="655250"/>
            <a:ext cx="5110675" cy="3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Topic Chosen: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>
                <a:solidFill>
                  <a:schemeClr val="dk1"/>
                </a:solidFill>
              </a:rPr>
              <a:t>Analyzing crime data across Florida counties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Dataset &amp; Hypotheses: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>
                <a:solidFill>
                  <a:schemeClr val="dk1"/>
                </a:solidFill>
              </a:rPr>
              <a:t>There were 2 datasets:</a:t>
            </a:r>
            <a:endParaRPr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>
                <a:solidFill>
                  <a:schemeClr val="dk1"/>
                </a:solidFill>
              </a:rPr>
              <a:t>2019-2023 Florida Department of Law Enforcement’s (FDLE) Criminal History Report</a:t>
            </a:r>
            <a:endParaRPr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>
                <a:solidFill>
                  <a:schemeClr val="dk1"/>
                </a:solidFill>
              </a:rPr>
              <a:t>2023 Florida Incident Based Reporting System (FIBRS)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Hypotheses: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>
                <a:solidFill>
                  <a:schemeClr val="dk1"/>
                </a:solidFill>
              </a:rPr>
              <a:t>Initial Hypothesis: Miami-Dade County expected in Top 10 for crime rates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>
                <a:solidFill>
                  <a:schemeClr val="dk1"/>
                </a:solidFill>
              </a:rPr>
              <a:t>COVID-19 Impact Hypothesis: Anticipated crime rate reduction in 2020 followed by post-lockdown increase every year after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85125"/>
            <a:ext cx="8520600" cy="4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Structure and Process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Initial Dataset: Consolidated five individual datasets, each covering crime data for Florida counties across specific years, into a unified dataframe.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Data Cleaning Techniques:</a:t>
            </a:r>
            <a:endParaRPr>
              <a:solidFill>
                <a:schemeClr val="dk1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>
                <a:solidFill>
                  <a:schemeClr val="dk1"/>
                </a:solidFill>
              </a:rPr>
              <a:t>Column Management: Renamed columns, dropped redundant ones, and removed duplicate entries while retaining only the initial occurrence.</a:t>
            </a:r>
            <a:endParaRPr>
              <a:solidFill>
                <a:schemeClr val="dk1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>
                <a:solidFill>
                  <a:schemeClr val="dk1"/>
                </a:solidFill>
              </a:rPr>
              <a:t>FIBRS Dataset Handling: Addressed multi-header index by skipping rows and restructuring to ensure data integrity and usability.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Unique Data Cleaning Methods: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Retained columns selectively instead of dropping them (40 out of 232 columns)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Used optional argument “skiprows” in read_excel to manage multi-header issue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Developed a function to identify top crimes for each county-year combination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Standardized column names to lowercase with underscores for enhanced clarity and conformity to industry standards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Wrangling and Cleaning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24300" y="1017725"/>
            <a:ext cx="8664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900">
                <a:solidFill>
                  <a:schemeClr val="dk1"/>
                </a:solidFill>
              </a:rPr>
              <a:t>Challenges and Resolutions</a:t>
            </a:r>
            <a:endParaRPr sz="19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500">
                <a:solidFill>
                  <a:schemeClr val="dk1"/>
                </a:solidFill>
              </a:rPr>
              <a:t>Incorrect Dataset Integration:</a:t>
            </a:r>
            <a:endParaRPr sz="15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500">
                <a:solidFill>
                  <a:schemeClr val="dk1"/>
                </a:solidFill>
              </a:rPr>
              <a:t>Issue: </a:t>
            </a:r>
            <a:r>
              <a:rPr lang="en" sz="1500">
                <a:solidFill>
                  <a:schemeClr val="dk1"/>
                </a:solidFill>
              </a:rPr>
              <a:t>Unintentional</a:t>
            </a:r>
            <a:r>
              <a:rPr lang="en" sz="1500">
                <a:solidFill>
                  <a:schemeClr val="dk1"/>
                </a:solidFill>
              </a:rPr>
              <a:t> duplication of the file path for the 2019 dataset led to over a million duplicate rows</a:t>
            </a:r>
            <a:endParaRPr sz="15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500">
                <a:solidFill>
                  <a:schemeClr val="dk1"/>
                </a:solidFill>
              </a:rPr>
              <a:t>Resolution: Prompt correction by using the correct file paths for each distinct year, resulting in an accurate dataset with only 48,000 duplicates out of over 900,000 rows.</a:t>
            </a:r>
            <a:endParaRPr sz="1500">
              <a:solidFill>
                <a:schemeClr val="dk1"/>
              </a:solidFill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 sz="1500">
                <a:solidFill>
                  <a:schemeClr val="dk1"/>
                </a:solidFill>
              </a:rPr>
              <a:t>Ensured data accuracy and facilitated smoother data wrangling processes.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500">
                <a:solidFill>
                  <a:schemeClr val="dk1"/>
                </a:solidFill>
              </a:rPr>
              <a:t>Column Renaming Complexity:</a:t>
            </a:r>
            <a:endParaRPr sz="15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500">
                <a:solidFill>
                  <a:schemeClr val="dk1"/>
                </a:solidFill>
              </a:rPr>
              <a:t>Issue: Renaming 40 columns from "year_to_date.x" to their corresponding crime titles in the FIBRS dataset posed a challenge due to the unique nature of each crime and title.</a:t>
            </a:r>
            <a:endParaRPr sz="15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 sz="1500">
                <a:solidFill>
                  <a:schemeClr val="dk1"/>
                </a:solidFill>
              </a:rPr>
              <a:t>Resolution: Manual renaming process undertaken as a generalized function could not accommodate the distinct titles and crimes.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750" y="83425"/>
            <a:ext cx="2893225" cy="49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5421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2000">
                <a:solidFill>
                  <a:schemeClr val="dk1"/>
                </a:solidFill>
              </a:rPr>
              <a:t>Shape() Method:</a:t>
            </a:r>
            <a:endParaRPr sz="1500">
              <a:solidFill>
                <a:schemeClr val="dk1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❏"/>
            </a:pPr>
            <a:r>
              <a:rPr lang="en" sz="1500">
                <a:solidFill>
                  <a:schemeClr val="dk1"/>
                </a:solidFill>
              </a:rPr>
              <a:t>FIBRS DataFrame: 118 rows x  41 columns</a:t>
            </a:r>
            <a:endParaRPr sz="1500">
              <a:solidFill>
                <a:schemeClr val="dk1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❏"/>
            </a:pPr>
            <a:r>
              <a:rPr lang="en" sz="1500">
                <a:solidFill>
                  <a:schemeClr val="dk1"/>
                </a:solidFill>
              </a:rPr>
              <a:t>FDLE DataFrame:  915935 rows x 16 columns 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2000">
                <a:solidFill>
                  <a:schemeClr val="dk1"/>
                </a:solidFill>
              </a:rPr>
              <a:t>Groupby() method:</a:t>
            </a:r>
            <a:endParaRPr sz="2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600">
                <a:solidFill>
                  <a:schemeClr val="dk1"/>
                </a:solidFill>
              </a:rPr>
              <a:t>Examined occurrence of crime in each county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600">
                <a:solidFill>
                  <a:schemeClr val="dk1"/>
                </a:solidFill>
              </a:rPr>
              <a:t>Identified top counties and crimes by frequency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600">
                <a:solidFill>
                  <a:schemeClr val="dk1"/>
                </a:solidFill>
              </a:rPr>
              <a:t>Explored the relationship between counties and major crime over time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2000">
                <a:solidFill>
                  <a:schemeClr val="dk1"/>
                </a:solidFill>
              </a:rPr>
              <a:t>Bar Plot Visualization:</a:t>
            </a:r>
            <a:endParaRPr sz="2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600">
                <a:solidFill>
                  <a:schemeClr val="dk1"/>
                </a:solidFill>
              </a:rPr>
              <a:t>Displayed data distributions such as outliers which were relatively low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600">
                <a:solidFill>
                  <a:schemeClr val="dk1"/>
                </a:solidFill>
              </a:rPr>
              <a:t>Identified trends and patterns of crime per county by year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075" y="1152475"/>
            <a:ext cx="5774499" cy="36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662" y="1285613"/>
            <a:ext cx="5081324" cy="33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0787" y="1196296"/>
            <a:ext cx="4661051" cy="36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438600" y="519925"/>
            <a:ext cx="539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Teamwork &amp; Project Management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260300" y="1152475"/>
            <a:ext cx="45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33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❏"/>
            </a:pPr>
            <a:r>
              <a:rPr lang="en" sz="1600">
                <a:solidFill>
                  <a:srgbClr val="000000"/>
                </a:solidFill>
              </a:rPr>
              <a:t>Primarily followed the established workflow plan, with occasional adjustments made to streamline the analysis process.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2933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5000"/>
              <a:buChar char="❏"/>
            </a:pPr>
            <a:r>
              <a:rPr lang="en" sz="1600">
                <a:solidFill>
                  <a:srgbClr val="000000"/>
                </a:solidFill>
              </a:rPr>
              <a:t>Effective communication and regular code check-ins were key strengths of our teamwork. However, we acknowledge that we could have been more open to considering and implementing suggestions from team members.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2933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5000"/>
              <a:buChar char="❏"/>
            </a:pPr>
            <a:r>
              <a:rPr lang="en" sz="1600">
                <a:solidFill>
                  <a:srgbClr val="000000"/>
                </a:solidFill>
              </a:rPr>
              <a:t>Incorporated risk management principles, ensuring ongoing communication about project goals and priorities. Emphasized time management for assessing task completion within project timelines.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0" y="1512489"/>
            <a:ext cx="4035976" cy="227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Obstacle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41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Char char="❏"/>
            </a:pPr>
            <a:r>
              <a:rPr lang="en" sz="1565">
                <a:solidFill>
                  <a:srgbClr val="000000"/>
                </a:solidFill>
              </a:rPr>
              <a:t>Dealing with the FIBRS multi-index presented a significant challenge, despite efforts to develop complex functions. These approaches proved time-consuming and did not facilitate the analysis process effectively.</a:t>
            </a:r>
            <a:endParaRPr sz="15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">
              <a:solidFill>
                <a:srgbClr val="000000"/>
              </a:solidFill>
            </a:endParaRPr>
          </a:p>
          <a:p>
            <a:pPr indent="-3152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65"/>
              <a:buChar char="❏"/>
            </a:pPr>
            <a:r>
              <a:rPr lang="en" sz="1565">
                <a:solidFill>
                  <a:srgbClr val="000000"/>
                </a:solidFill>
              </a:rPr>
              <a:t>Prioritizing simplicity in problem-solving is crucial. Focusing on achieving the desired outcome first, then refining the code, can be more efficient. </a:t>
            </a:r>
            <a:endParaRPr sz="15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152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65"/>
              <a:buChar char="❏"/>
            </a:pPr>
            <a:r>
              <a:rPr lang="en" sz="1565">
                <a:solidFill>
                  <a:srgbClr val="000000"/>
                </a:solidFill>
              </a:rPr>
              <a:t>Considering alternative approaches sooner could have expedited problem-solving and decision-making processes.</a:t>
            </a:r>
            <a:endParaRPr sz="15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Insights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Hypotheses: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The analysis confirmed Miami-Dade's inclusion in the Top 10 counties, specifically ranking at #10.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While there was partial support for the theory regarding crime trends, as evidenced by a dip in crime across most counties in 2020, not all counties experienced an upward trend afterward.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Main Learning and Surprises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Many counties consistently report the same top crime year after year.</a:t>
            </a:r>
            <a:endParaRPr>
              <a:solidFill>
                <a:srgbClr val="000000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❏"/>
            </a:pPr>
            <a:r>
              <a:rPr lang="en">
                <a:solidFill>
                  <a:srgbClr val="000000"/>
                </a:solidFill>
              </a:rPr>
              <a:t>Examples include Broward, Brevard, and Polk counties, where larceny remains the predominant crime over the past five years.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en">
                <a:solidFill>
                  <a:srgbClr val="000000"/>
                </a:solidFill>
              </a:rPr>
              <a:t>Overall, there is a noticeable decline in crime rates across most counties.</a:t>
            </a:r>
            <a:endParaRPr>
              <a:solidFill>
                <a:srgbClr val="000000"/>
              </a:solidFill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❏"/>
            </a:pPr>
            <a:r>
              <a:rPr lang="en">
                <a:solidFill>
                  <a:srgbClr val="000000"/>
                </a:solidFill>
              </a:rPr>
              <a:t>This trend suggests that current crime levels are among the lowest recorded in recent years.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-49700" y="136263"/>
            <a:ext cx="1190225" cy="1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