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e16838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e16838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e16cfc1a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e16cfc1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e16cfc1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e16cfc1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e16cfc1a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e16cfc1a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e16cfc1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e16cfc1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e16cfc1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e16cfc1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e16cfc1a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e16cfc1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e168384d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e168384d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e16cfc1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e16cfc1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e16cfc1a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e16cfc1a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7a011a4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7a011a4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e16cfc1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e16cfc1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e16cfc1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e16cfc1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17a011a4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17a011a4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16cfc1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e16cfc1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e16cfc1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e16cfc1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e16cfc1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e16cfc1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dff33a8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dff33a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-92625" y="2796775"/>
            <a:ext cx="62577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Vanguard Data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046575" y="3933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Alex Lopez</a:t>
            </a:r>
            <a:endParaRPr sz="16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500" y="184500"/>
            <a:ext cx="3974130" cy="24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 Testing</a:t>
            </a:r>
            <a:endParaRPr b="1"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856800" y="1717550"/>
            <a:ext cx="792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for All Tests: 5%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Completion Rating: Two Sample, Tested for Test &gt; Control.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Completion Rating w/ Cost Threshold: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Proportions Z Test One sided (test &gt; control)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Age : Two sample (Test = Control)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Tenure: Two sample ( Test = </a:t>
            </a:r>
            <a:r>
              <a:rPr lang="en"/>
              <a:t>Control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Balance : Two Sample (Test = Control)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Gender: ANOVA Test, for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Tenure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Hypothesis Test Results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481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ompletion rating: There was evidence that test group had statistically larger completion rate than control, but not when accounting for cost threshold.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client age: there was statistical evidence to support the client ages across the groups were different.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client tenure(transformed by sqrt): Client tenure seems consistent across both test and control groups.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balance (boxcox) - balances seem consistent across test/client groups.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difference across gender: Through the ANOVA test, we found that: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There was significant differences in both the test and control groups for client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 There was significant difference in both test and control groups for client tenure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33300" y="1724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Visuals for Hyp Test/Eval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125" y="1086525"/>
            <a:ext cx="3252425" cy="384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900" y="1086525"/>
            <a:ext cx="3252425" cy="38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588" y="1041500"/>
            <a:ext cx="3370750" cy="39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6">
            <a:alphaModFix/>
          </a:blip>
          <a:srcRect b="1267" l="0" r="0" t="1267"/>
          <a:stretch/>
        </p:blipFill>
        <p:spPr>
          <a:xfrm>
            <a:off x="5110400" y="1036625"/>
            <a:ext cx="3252425" cy="394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300" y="1041500"/>
            <a:ext cx="3188250" cy="374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7125" y="1041500"/>
            <a:ext cx="3018975" cy="37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 Evaluation</a:t>
            </a:r>
            <a:endParaRPr b="1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083000" y="1307850"/>
            <a:ext cx="7253400" cy="3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Issues</a:t>
            </a:r>
            <a:r>
              <a:rPr b="1" lang="en"/>
              <a:t> with Experiment Structure: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Slight bias in client age between test and control groups:</a:t>
            </a:r>
            <a:endParaRPr/>
          </a:p>
          <a:p>
            <a:pPr indent="-3001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17"/>
              <a:t>Presence</a:t>
            </a:r>
            <a:r>
              <a:rPr lang="en" sz="1217"/>
              <a:t> of more younger in late 20s-Early 30s in Test Group</a:t>
            </a:r>
            <a:endParaRPr sz="1217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Significant differences across gender for both client age and client tenure, this probably made more of an impact.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Duration assessment (March 15 2017 - June 20 2017) was Sufficient: 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participation rate in experiment 71%, good portion of customer bas</a:t>
            </a:r>
            <a:r>
              <a:rPr lang="en"/>
              <a:t>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66% of participants logged each step at least once.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 Data Needs: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context on what was different between the old design and the new design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context on how Users Interacted with Website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058275" y="16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Tableau Story</a:t>
            </a:r>
            <a:endParaRPr b="1"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12" y="850825"/>
            <a:ext cx="5621826" cy="412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087988" y="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Tableau</a:t>
            </a:r>
            <a:r>
              <a:rPr lang="en"/>
              <a:t> : Dashboard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975" y="653650"/>
            <a:ext cx="6968026" cy="4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</a:t>
            </a:r>
            <a:r>
              <a:rPr lang="en" sz="2700"/>
              <a:t> Management</a:t>
            </a:r>
            <a:endParaRPr sz="2700"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6027500" y="1567550"/>
            <a:ext cx="230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board Did I use: Trello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Used it to guide my Progress/Keep track </a:t>
            </a:r>
            <a:endParaRPr sz="2000"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363297" cy="301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052550" y="3401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/>
              <a:t>Difficulties/ What I learned</a:t>
            </a:r>
            <a:endParaRPr b="1" sz="2600" u="sng"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-78900" y="1644925"/>
            <a:ext cx="4854300" cy="17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having a partner to share workload/share ideas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Spending way too much time </a:t>
            </a:r>
            <a:r>
              <a:rPr lang="en"/>
              <a:t>trying</a:t>
            </a:r>
            <a:r>
              <a:rPr lang="en"/>
              <a:t> to optimize code for kpis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Struggled with Focus/staying on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Struggled to understand Bi-variate analysis and How to </a:t>
            </a:r>
            <a:r>
              <a:rPr lang="en"/>
              <a:t>utilize</a:t>
            </a:r>
            <a:r>
              <a:rPr lang="en"/>
              <a:t> it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4775400" y="1812950"/>
            <a:ext cx="36066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 Trello  Board to Track Progress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Focused On what I needed and getting info on how to get it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 patient with myself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297500" y="1567550"/>
            <a:ext cx="70389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417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750"/>
              <a:t>Completion Rate :</a:t>
            </a:r>
            <a:endParaRPr b="1" sz="3750"/>
          </a:p>
          <a:p>
            <a:pPr indent="-34170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750"/>
              <a:t>Significant Increase from the new </a:t>
            </a:r>
            <a:r>
              <a:rPr lang="en" sz="3750"/>
              <a:t>design, but not enough to justify it (less than 5 % increase)</a:t>
            </a:r>
            <a:endParaRPr sz="3750"/>
          </a:p>
          <a:p>
            <a:pPr indent="-3417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50"/>
              <a:t>Also spotted issues with splitting between control and test groups</a:t>
            </a:r>
            <a:endParaRPr sz="3750"/>
          </a:p>
          <a:p>
            <a:pPr indent="-34170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750"/>
              <a:t>Differences in age, Gender demographics</a:t>
            </a:r>
            <a:endParaRPr sz="3750"/>
          </a:p>
          <a:p>
            <a:pPr indent="-34170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750"/>
              <a:t>More context on interactions between designs </a:t>
            </a:r>
            <a:endParaRPr sz="3750"/>
          </a:p>
          <a:p>
            <a:pPr indent="-34170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750"/>
              <a:t>Click rate, form interaction rate, device info, etc.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6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571"/>
              <a:t>Recommendation : Redo experiment, take account for issues, get customer feedback</a:t>
            </a:r>
            <a:endParaRPr sz="357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962975" y="9292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for your time</a:t>
            </a:r>
            <a:endParaRPr sz="3000"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375" y="2005600"/>
            <a:ext cx="4003742" cy="27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2422625" y="661300"/>
            <a:ext cx="70389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104900" y="1918650"/>
            <a:ext cx="5039100" cy="22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86"/>
              <a:t>Showcasing results for the new web platform design, made with the intention of providing:</a:t>
            </a:r>
            <a:endParaRPr sz="6286"/>
          </a:p>
          <a:p>
            <a:pPr indent="-3283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286"/>
              <a:t>more intuitive UI, </a:t>
            </a:r>
            <a:endParaRPr sz="6286"/>
          </a:p>
          <a:p>
            <a:pPr indent="-3283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286"/>
              <a:t>timely in context prompts</a:t>
            </a:r>
            <a:endParaRPr sz="62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86"/>
              <a:t>Goal : See if New Design did help our Clients. </a:t>
            </a:r>
            <a:endParaRPr sz="62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9002"/>
            <a:ext cx="3965675" cy="273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2866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Overview</a:t>
            </a:r>
            <a:endParaRPr b="1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363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A/B Experiment Data was split into three key parts:</a:t>
            </a:r>
            <a:endParaRPr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Profiles (df_final_demo.txt)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Digital Footprints (df_final_web_data pts ½)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 Roster (df_final_experiments_clients)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875" y="2768925"/>
            <a:ext cx="2014475" cy="22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850" y="2776575"/>
            <a:ext cx="208342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3550" y="2822475"/>
            <a:ext cx="2211300" cy="16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 : Data Cleaning</a:t>
            </a:r>
            <a:endParaRPr b="1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137725" y="156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function to handle cleaning.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Dropped rows with more than 80% NAN 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 Demo: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Filled nans with U and </a:t>
            </a:r>
            <a:r>
              <a:rPr lang="en" sz="1200"/>
              <a:t>Put remaining X in U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Client Tenure -  divide tenure  months by 12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 Web Data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Datetime column formatted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Also made option to </a:t>
            </a:r>
            <a:r>
              <a:rPr lang="en" sz="1500"/>
              <a:t>store</a:t>
            </a:r>
            <a:r>
              <a:rPr lang="en" sz="1500"/>
              <a:t> cleaned data into csv.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85950" y="295650"/>
            <a:ext cx="65721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4074075" y="1183000"/>
            <a:ext cx="48756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" y="1548531"/>
            <a:ext cx="4074075" cy="186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350" y="1548525"/>
            <a:ext cx="4503325" cy="17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309050" y="3679775"/>
            <a:ext cx="6525900" cy="1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4D4D4"/>
                </a:solidFill>
                <a:highlight>
                  <a:srgbClr val="1E1E1E"/>
                </a:highlight>
                <a:latin typeface="Lato"/>
                <a:ea typeface="Lato"/>
                <a:cs typeface="Lato"/>
                <a:sym typeface="Lato"/>
              </a:rPr>
              <a:t>It seems their primary clients are those who :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Lato"/>
                <a:ea typeface="Lato"/>
                <a:cs typeface="Lato"/>
                <a:sym typeface="Lato"/>
              </a:rPr>
              <a:t>are middle aged (45-59 years old), 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Lato"/>
                <a:ea typeface="Lato"/>
                <a:cs typeface="Lato"/>
                <a:sym typeface="Lato"/>
              </a:rPr>
              <a:t>clients who have had Vanguard services for around 6 to 10 years.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338" y="1006023"/>
            <a:ext cx="4329350" cy="4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175" y="1006025"/>
            <a:ext cx="3857625" cy="5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986750" y="2008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EDA: Client Behavior 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175" y="942350"/>
            <a:ext cx="5397149" cy="400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275" y="863600"/>
            <a:ext cx="6247425" cy="41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Metrics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5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KPI Metrics that were chosen: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Completion rate: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% of </a:t>
            </a:r>
            <a:r>
              <a:rPr lang="en" sz="1400"/>
              <a:t>clients who successfully reached the confirm stage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duration of steps: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Calculated for only steps not made in error.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Error rate: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Any time User went back to a step or somehow skipped steps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182000" y="1580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Metrics Visuals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487" y="847662"/>
            <a:ext cx="4765919" cy="424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913" y="820863"/>
            <a:ext cx="2368175" cy="42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7551" y="1825588"/>
            <a:ext cx="3592225" cy="14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1079700" y="340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KPI Metrics</a:t>
            </a:r>
            <a:endParaRPr b="1"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052550" y="2571750"/>
            <a:ext cx="7038900" cy="23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solidFill>
                  <a:srgbClr val="82C6FF"/>
                </a:solidFill>
                <a:highlight>
                  <a:srgbClr val="1E1E1E"/>
                </a:highlight>
              </a:rPr>
              <a:t> </a:t>
            </a: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Completion rate :</a:t>
            </a:r>
            <a:endParaRPr sz="4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800">
                <a:solidFill>
                  <a:srgbClr val="82C6FF"/>
                </a:solidFill>
                <a:highlight>
                  <a:srgbClr val="1E1E1E"/>
                </a:highlight>
              </a:rPr>
              <a:t> </a:t>
            </a:r>
            <a:r>
              <a:rPr lang="en" sz="4800">
                <a:solidFill>
                  <a:srgbClr val="82C6FF"/>
                </a:solidFill>
                <a:highlight>
                  <a:srgbClr val="1E1E1E"/>
                </a:highlight>
              </a:rPr>
              <a:t> </a:t>
            </a: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test group had </a:t>
            </a: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slightly</a:t>
            </a: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 higher completion rate at 68.0% compared to control at 64.6%.</a:t>
            </a:r>
            <a:endParaRPr sz="4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Step duration avgs: </a:t>
            </a:r>
            <a:endParaRPr sz="4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048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across the board, the test group on average had taken more time on each step than the control group. </a:t>
            </a: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particularly</a:t>
            </a: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 in step 2</a:t>
            </a:r>
            <a:endParaRPr sz="4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solidFill>
                  <a:srgbClr val="82C6FF"/>
                </a:solidFill>
                <a:highlight>
                  <a:srgbClr val="1E1E1E"/>
                </a:highlight>
              </a:rPr>
              <a:t> </a:t>
            </a: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Error rate: </a:t>
            </a:r>
            <a:endParaRPr sz="4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The error rate was slightly higher with the test group than the test group</a:t>
            </a:r>
            <a:endParaRPr sz="4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D4D4D4"/>
                </a:solidFill>
                <a:highlight>
                  <a:srgbClr val="1E1E1E"/>
                </a:highlight>
              </a:rPr>
              <a:t>overall, while more of the test group completed the experiment, they took longer on average per step and had more errors than the control group</a:t>
            </a:r>
            <a:endParaRPr sz="48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25" y="1460250"/>
            <a:ext cx="7843850" cy="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