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61" r:id="rId4"/>
    <p:sldId id="259" r:id="rId5"/>
    <p:sldId id="257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96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24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1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1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7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25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2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92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96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530F-460D-4AD1-A978-1871526A4B7F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14C36-76A8-4CA1-9320-77D677B5F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C9539-7506-EF5A-BF64-38A8C9670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F47384EE-A240-D097-AE63-7E55DF55929E}"/>
              </a:ext>
            </a:extLst>
          </p:cNvPr>
          <p:cNvCxnSpPr>
            <a:cxnSpLocks/>
          </p:cNvCxnSpPr>
          <p:nvPr/>
        </p:nvCxnSpPr>
        <p:spPr>
          <a:xfrm rot="10800000">
            <a:off x="13291241" y="7799766"/>
            <a:ext cx="936765" cy="232907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3FC4C41-A03A-65D0-7FED-E858D14AFF84}"/>
              </a:ext>
            </a:extLst>
          </p:cNvPr>
          <p:cNvCxnSpPr>
            <a:cxnSpLocks/>
          </p:cNvCxnSpPr>
          <p:nvPr/>
        </p:nvCxnSpPr>
        <p:spPr>
          <a:xfrm flipH="1">
            <a:off x="13354241" y="6780396"/>
            <a:ext cx="8827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6C1B8925-3D13-62CD-3A70-77249E8605D9}"/>
              </a:ext>
            </a:extLst>
          </p:cNvPr>
          <p:cNvGrpSpPr/>
          <p:nvPr/>
        </p:nvGrpSpPr>
        <p:grpSpPr>
          <a:xfrm>
            <a:off x="962326" y="375717"/>
            <a:ext cx="10914267" cy="3131408"/>
            <a:chOff x="962326" y="223317"/>
            <a:chExt cx="10914267" cy="3131408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D50C7BC-2531-BE5E-3A9A-37AC45486817}"/>
                </a:ext>
              </a:extLst>
            </p:cNvPr>
            <p:cNvSpPr txBox="1"/>
            <p:nvPr/>
          </p:nvSpPr>
          <p:spPr>
            <a:xfrm>
              <a:off x="9332138" y="1033312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1 (G4)</a:t>
              </a:r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F6FC065-0ED2-4813-C6DA-630769582F4C}"/>
                </a:ext>
              </a:extLst>
            </p:cNvPr>
            <p:cNvGrpSpPr/>
            <p:nvPr/>
          </p:nvGrpSpPr>
          <p:grpSpPr>
            <a:xfrm>
              <a:off x="962326" y="223317"/>
              <a:ext cx="10914267" cy="3131408"/>
              <a:chOff x="375692" y="974726"/>
              <a:chExt cx="10914267" cy="3131408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5092AF7B-0BBE-E495-DD01-B8F4B48D10D6}"/>
                  </a:ext>
                </a:extLst>
              </p:cNvPr>
              <p:cNvSpPr/>
              <p:nvPr/>
            </p:nvSpPr>
            <p:spPr>
              <a:xfrm>
                <a:off x="375692" y="2122312"/>
                <a:ext cx="2084402" cy="676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Sleep Propensity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95F107D-99FC-8732-D367-73FAA7CD1201}"/>
                  </a:ext>
                </a:extLst>
              </p:cNvPr>
              <p:cNvSpPr/>
              <p:nvPr/>
            </p:nvSpPr>
            <p:spPr>
              <a:xfrm>
                <a:off x="5138198" y="2122312"/>
                <a:ext cx="1897601" cy="676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Process C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2E70C9B-A0DA-0C4E-7585-53BA8FFC9E7C}"/>
                  </a:ext>
                </a:extLst>
              </p:cNvPr>
              <p:cNvSpPr/>
              <p:nvPr/>
            </p:nvSpPr>
            <p:spPr>
              <a:xfrm>
                <a:off x="5138198" y="3247862"/>
                <a:ext cx="1897601" cy="676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Process S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CC8E5C4-9541-F8B9-A623-BE05695B5129}"/>
                  </a:ext>
                </a:extLst>
              </p:cNvPr>
              <p:cNvSpPr/>
              <p:nvPr/>
            </p:nvSpPr>
            <p:spPr>
              <a:xfrm>
                <a:off x="7925129" y="2116857"/>
                <a:ext cx="2011901" cy="676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circadian oscillator</a:t>
                </a:r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B8426FE9-CE9D-C6A6-5957-BA698F1162BE}"/>
                  </a:ext>
                </a:extLst>
              </p:cNvPr>
              <p:cNvSpPr/>
              <p:nvPr/>
            </p:nvSpPr>
            <p:spPr>
              <a:xfrm>
                <a:off x="7872396" y="3138033"/>
                <a:ext cx="1897601" cy="3747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Waking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C62197B-F35E-457F-949D-8528E3EC14D2}"/>
                  </a:ext>
                </a:extLst>
              </p:cNvPr>
              <p:cNvSpPr/>
              <p:nvPr/>
            </p:nvSpPr>
            <p:spPr>
              <a:xfrm>
                <a:off x="7872396" y="3653543"/>
                <a:ext cx="1897601" cy="3747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Sleep</a:t>
                </a:r>
              </a:p>
            </p:txBody>
          </p:sp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EC1DFD0D-F99F-4F90-9203-13996F50B8DE}"/>
                  </a:ext>
                </a:extLst>
              </p:cNvPr>
              <p:cNvSpPr/>
              <p:nvPr/>
            </p:nvSpPr>
            <p:spPr>
              <a:xfrm>
                <a:off x="375692" y="3128733"/>
                <a:ext cx="2084402" cy="676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Sleep Regulation</a:t>
                </a:r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2A77FBF-B541-A2C2-9060-0BF3F0980505}"/>
                  </a:ext>
                </a:extLst>
              </p:cNvPr>
              <p:cNvSpPr/>
              <p:nvPr/>
            </p:nvSpPr>
            <p:spPr>
              <a:xfrm>
                <a:off x="3486868" y="1948020"/>
                <a:ext cx="3701331" cy="21581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Fünfeck 3">
                <a:extLst>
                  <a:ext uri="{FF2B5EF4-FFF2-40B4-BE49-F238E27FC236}">
                    <a16:creationId xmlns:a16="http://schemas.microsoft.com/office/drawing/2014/main" id="{C356B77A-3156-6E7A-D129-EC492F95A395}"/>
                  </a:ext>
                </a:extLst>
              </p:cNvPr>
              <p:cNvSpPr/>
              <p:nvPr/>
            </p:nvSpPr>
            <p:spPr>
              <a:xfrm>
                <a:off x="3652133" y="2563911"/>
                <a:ext cx="1168400" cy="889000"/>
              </a:xfrm>
              <a:prstGeom prst="pentag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AND</a:t>
                </a:r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233B270F-2B45-A4BF-45B4-66204283E199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 flipH="1">
                <a:off x="2460094" y="2460408"/>
                <a:ext cx="10267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14A3ADD-3921-5FFE-DB52-96E09529E787}"/>
                  </a:ext>
                </a:extLst>
              </p:cNvPr>
              <p:cNvSpPr txBox="1"/>
              <p:nvPr/>
            </p:nvSpPr>
            <p:spPr>
              <a:xfrm>
                <a:off x="2519206" y="2172281"/>
                <a:ext cx="10498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c (G2)</a:t>
                </a:r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A1E73414-74B9-0ED2-A6B9-CE7301D1C50E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H="1">
                <a:off x="2460094" y="3466829"/>
                <a:ext cx="10446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30FA94F-BDDD-7531-336C-F68BCAB2832A}"/>
                  </a:ext>
                </a:extLst>
              </p:cNvPr>
              <p:cNvSpPr txBox="1"/>
              <p:nvPr/>
            </p:nvSpPr>
            <p:spPr>
              <a:xfrm>
                <a:off x="2478517" y="3201554"/>
                <a:ext cx="10498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i (G1)</a:t>
                </a:r>
              </a:p>
            </p:txBody>
          </p: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BB6DDD3B-6410-CB97-76F3-767DBF642C5A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539870" y="2460408"/>
                <a:ext cx="598328" cy="264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ECFF3338-E27A-E147-3668-AB190EEFBBDB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H="1" flipV="1">
                <a:off x="4696809" y="3240103"/>
                <a:ext cx="441389" cy="3458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893786D-4514-AFB1-F70D-6704B512F7D4}"/>
                  </a:ext>
                </a:extLst>
              </p:cNvPr>
              <p:cNvSpPr/>
              <p:nvPr/>
            </p:nvSpPr>
            <p:spPr>
              <a:xfrm>
                <a:off x="7772729" y="3063245"/>
                <a:ext cx="3517230" cy="10379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ünfeck 48">
                <a:extLst>
                  <a:ext uri="{FF2B5EF4-FFF2-40B4-BE49-F238E27FC236}">
                    <a16:creationId xmlns:a16="http://schemas.microsoft.com/office/drawing/2014/main" id="{3EE4999A-405B-D3FA-AD89-E95B27719D77}"/>
                  </a:ext>
                </a:extLst>
              </p:cNvPr>
              <p:cNvSpPr/>
              <p:nvPr/>
            </p:nvSpPr>
            <p:spPr>
              <a:xfrm>
                <a:off x="9976401" y="3112633"/>
                <a:ext cx="1168400" cy="889000"/>
              </a:xfrm>
              <a:prstGeom prst="pentag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AND</a:t>
                </a:r>
              </a:p>
            </p:txBody>
          </p: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5C56CCCE-8B43-D58C-D752-8793B18B27B4}"/>
                  </a:ext>
                </a:extLst>
              </p:cNvPr>
              <p:cNvCxnSpPr>
                <a:cxnSpLocks/>
                <a:stCxn id="13" idx="1"/>
                <a:endCxn id="11" idx="3"/>
              </p:cNvCxnSpPr>
              <p:nvPr/>
            </p:nvCxnSpPr>
            <p:spPr>
              <a:xfrm flipH="1">
                <a:off x="7035799" y="2454953"/>
                <a:ext cx="889330" cy="54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847CB20C-5796-7CCD-F1FE-687602440C03}"/>
                  </a:ext>
                </a:extLst>
              </p:cNvPr>
              <p:cNvCxnSpPr>
                <a:cxnSpLocks/>
                <a:stCxn id="48" idx="1"/>
                <a:endCxn id="12" idx="3"/>
              </p:cNvCxnSpPr>
              <p:nvPr/>
            </p:nvCxnSpPr>
            <p:spPr>
              <a:xfrm flipH="1">
                <a:off x="7035799" y="3582212"/>
                <a:ext cx="736930" cy="37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88C989AB-F461-0AB0-4B75-E2F406153CFB}"/>
                  </a:ext>
                </a:extLst>
              </p:cNvPr>
              <p:cNvSpPr txBox="1"/>
              <p:nvPr/>
            </p:nvSpPr>
            <p:spPr>
              <a:xfrm>
                <a:off x="6992014" y="2174074"/>
                <a:ext cx="10498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c (C1)</a:t>
                </a: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1BBA782-FE6C-DD41-0DB9-8A1C617DC3AB}"/>
                  </a:ext>
                </a:extLst>
              </p:cNvPr>
              <p:cNvSpPr txBox="1"/>
              <p:nvPr/>
            </p:nvSpPr>
            <p:spPr>
              <a:xfrm>
                <a:off x="6949332" y="3316341"/>
                <a:ext cx="10498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c (S1)</a:t>
                </a:r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C3CD5592-877E-1E3A-DDB1-FFF8A5B44373}"/>
                  </a:ext>
                </a:extLst>
              </p:cNvPr>
              <p:cNvSpPr/>
              <p:nvPr/>
            </p:nvSpPr>
            <p:spPr>
              <a:xfrm>
                <a:off x="382775" y="974726"/>
                <a:ext cx="2084402" cy="676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Propensity to fall asleep</a:t>
                </a:r>
              </a:p>
            </p:txBody>
          </p: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06D063D4-0F7C-8606-6E78-9E5D7C619FF2}"/>
                  </a:ext>
                </a:extLst>
              </p:cNvPr>
              <p:cNvCxnSpPr>
                <a:cxnSpLocks/>
                <a:stCxn id="65" idx="2"/>
                <a:endCxn id="5" idx="0"/>
              </p:cNvCxnSpPr>
              <p:nvPr/>
            </p:nvCxnSpPr>
            <p:spPr>
              <a:xfrm flipH="1">
                <a:off x="1417893" y="1650918"/>
                <a:ext cx="7083" cy="4713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6C42CD49-0579-0E0E-3908-A02CAE121C90}"/>
                  </a:ext>
                </a:extLst>
              </p:cNvPr>
              <p:cNvSpPr txBox="1"/>
              <p:nvPr/>
            </p:nvSpPr>
            <p:spPr>
              <a:xfrm>
                <a:off x="1307988" y="1748115"/>
                <a:ext cx="10498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i 1 (G3)</a:t>
                </a:r>
              </a:p>
            </p:txBody>
          </p:sp>
        </p:grp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760FEAF7-196F-78B9-C4F4-6CF113B0F87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10356631" y="2902134"/>
              <a:ext cx="267705" cy="1873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BDBAB115-7F96-BC27-264D-F77678FDE03D}"/>
                </a:ext>
              </a:extLst>
            </p:cNvPr>
            <p:cNvCxnSpPr>
              <a:cxnSpLocks/>
              <a:stCxn id="21" idx="3"/>
              <a:endCxn id="49" idx="1"/>
            </p:cNvCxnSpPr>
            <p:nvPr/>
          </p:nvCxnSpPr>
          <p:spPr>
            <a:xfrm>
              <a:off x="10356631" y="2573991"/>
              <a:ext cx="206405" cy="126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041021DD-1FD3-675A-941D-055E82A0163E}"/>
                </a:ext>
              </a:extLst>
            </p:cNvPr>
            <p:cNvSpPr/>
            <p:nvPr/>
          </p:nvSpPr>
          <p:spPr>
            <a:xfrm>
              <a:off x="7907877" y="282877"/>
              <a:ext cx="3219672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anatomical structure entraining to a circadian rhythm</a:t>
              </a:r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1C6BE8D3-043E-5A01-499E-7B20154016F3}"/>
                </a:ext>
              </a:extLst>
            </p:cNvPr>
            <p:cNvCxnSpPr>
              <a:cxnSpLocks/>
              <a:stCxn id="78" idx="2"/>
              <a:endCxn id="13" idx="0"/>
            </p:cNvCxnSpPr>
            <p:nvPr/>
          </p:nvCxnSpPr>
          <p:spPr>
            <a:xfrm>
              <a:off x="9517713" y="959069"/>
              <a:ext cx="1" cy="406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feld 110">
            <a:extLst>
              <a:ext uri="{FF2B5EF4-FFF2-40B4-BE49-F238E27FC236}">
                <a16:creationId xmlns:a16="http://schemas.microsoft.com/office/drawing/2014/main" id="{827B3415-0637-D5C3-570E-FAE6ACFC5F0E}"/>
              </a:ext>
            </a:extLst>
          </p:cNvPr>
          <p:cNvSpPr txBox="1"/>
          <p:nvPr/>
        </p:nvSpPr>
        <p:spPr>
          <a:xfrm>
            <a:off x="13178113" y="6973264"/>
            <a:ext cx="104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</a:t>
            </a:r>
          </a:p>
          <a:p>
            <a:pPr algn="ctr"/>
            <a:r>
              <a:rPr lang="de-DE" sz="1200" dirty="0"/>
              <a:t>(JL.S1; </a:t>
            </a:r>
          </a:p>
          <a:p>
            <a:pPr algn="ctr"/>
            <a:r>
              <a:rPr lang="de-DE" sz="1200" dirty="0"/>
              <a:t>JL.S4)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087B75E9-310B-0A2C-1037-6C8660A00F58}"/>
              </a:ext>
            </a:extLst>
          </p:cNvPr>
          <p:cNvSpPr/>
          <p:nvPr/>
        </p:nvSpPr>
        <p:spPr>
          <a:xfrm>
            <a:off x="13233800" y="4646182"/>
            <a:ext cx="3329102" cy="676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Increase is slower than decrease.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C5CA1A3D-3D6E-20EC-1106-0F7B83380E35}"/>
              </a:ext>
            </a:extLst>
          </p:cNvPr>
          <p:cNvSpPr/>
          <p:nvPr/>
        </p:nvSpPr>
        <p:spPr>
          <a:xfrm>
            <a:off x="5074481" y="551357"/>
            <a:ext cx="1300701" cy="3685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FIMM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3414F57-AF63-DE0B-729E-D04AA656D3EA}"/>
              </a:ext>
            </a:extLst>
          </p:cNvPr>
          <p:cNvCxnSpPr>
            <a:cxnSpLocks/>
          </p:cNvCxnSpPr>
          <p:nvPr/>
        </p:nvCxnSpPr>
        <p:spPr>
          <a:xfrm flipH="1" flipV="1">
            <a:off x="13443641" y="8639794"/>
            <a:ext cx="657996" cy="27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4822548-8FA5-937A-1B62-02340FB2406E}"/>
              </a:ext>
            </a:extLst>
          </p:cNvPr>
          <p:cNvGrpSpPr/>
          <p:nvPr/>
        </p:nvGrpSpPr>
        <p:grpSpPr>
          <a:xfrm>
            <a:off x="902398" y="4013344"/>
            <a:ext cx="10560133" cy="1733508"/>
            <a:chOff x="902398" y="4013344"/>
            <a:chExt cx="10560133" cy="1733508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41FD4A3F-C37F-28EE-7BC0-2D9D45131067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4610100" y="5016533"/>
              <a:ext cx="365065" cy="264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741183B-1448-B969-F065-C22A7105B9A7}"/>
                </a:ext>
              </a:extLst>
            </p:cNvPr>
            <p:cNvSpPr/>
            <p:nvPr/>
          </p:nvSpPr>
          <p:spPr>
            <a:xfrm>
              <a:off x="9262074" y="4013344"/>
              <a:ext cx="1897601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Process C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FBBE4C4-CE3D-B583-02D7-C9892B659B27}"/>
                </a:ext>
              </a:extLst>
            </p:cNvPr>
            <p:cNvSpPr/>
            <p:nvPr/>
          </p:nvSpPr>
          <p:spPr>
            <a:xfrm>
              <a:off x="8959217" y="5070660"/>
              <a:ext cx="2503314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sine curve representing a circadian rhythm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7AB1A84-1073-CC32-C8FC-1D659448E9C7}"/>
                </a:ext>
              </a:extLst>
            </p:cNvPr>
            <p:cNvSpPr txBox="1"/>
            <p:nvPr/>
          </p:nvSpPr>
          <p:spPr>
            <a:xfrm>
              <a:off x="9975574" y="4746158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(C2)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32C0A31B-37CA-A099-031E-9C827AE53D0C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10210874" y="4689536"/>
              <a:ext cx="1" cy="38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0736E91-E57D-D9B4-521D-6EC76DF5D814}"/>
                </a:ext>
              </a:extLst>
            </p:cNvPr>
            <p:cNvSpPr/>
            <p:nvPr/>
          </p:nvSpPr>
          <p:spPr>
            <a:xfrm>
              <a:off x="902398" y="4540979"/>
              <a:ext cx="1897601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Process S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4D63247-93B8-1483-CD54-4A21283C3CCE}"/>
                </a:ext>
              </a:extLst>
            </p:cNvPr>
            <p:cNvSpPr/>
            <p:nvPr/>
          </p:nvSpPr>
          <p:spPr>
            <a:xfrm>
              <a:off x="5294817" y="4132267"/>
              <a:ext cx="2766095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exponentially declining curve for sleep period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CFBA968-CB29-C607-1BBC-8CB90260F298}"/>
                </a:ext>
              </a:extLst>
            </p:cNvPr>
            <p:cNvSpPr/>
            <p:nvPr/>
          </p:nvSpPr>
          <p:spPr>
            <a:xfrm>
              <a:off x="4975165" y="4942575"/>
              <a:ext cx="3329102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Strictly monotonically increasing curve for waking period</a:t>
              </a:r>
            </a:p>
          </p:txBody>
        </p:sp>
        <p:sp>
          <p:nvSpPr>
            <p:cNvPr id="18" name="Fünfeck 17">
              <a:extLst>
                <a:ext uri="{FF2B5EF4-FFF2-40B4-BE49-F238E27FC236}">
                  <a16:creationId xmlns:a16="http://schemas.microsoft.com/office/drawing/2014/main" id="{B7CA2507-6224-E361-7F86-354C733531ED}"/>
                </a:ext>
              </a:extLst>
            </p:cNvPr>
            <p:cNvSpPr/>
            <p:nvPr/>
          </p:nvSpPr>
          <p:spPr>
            <a:xfrm>
              <a:off x="3571533" y="4540978"/>
              <a:ext cx="1168400" cy="681975"/>
            </a:xfrm>
            <a:prstGeom prst="pent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577DABD-C568-9B7A-C99B-8F5DAB2926DD}"/>
                </a:ext>
              </a:extLst>
            </p:cNvPr>
            <p:cNvSpPr/>
            <p:nvPr/>
          </p:nvSpPr>
          <p:spPr>
            <a:xfrm>
              <a:off x="3415673" y="4025083"/>
              <a:ext cx="5032589" cy="1698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33983A3-4877-BA09-EFBB-3FB042B128CE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 flipV="1">
              <a:off x="2799999" y="4874296"/>
              <a:ext cx="615674" cy="4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32ECBB1-27AF-F029-6421-B18F37F7007C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4406900" y="4470363"/>
              <a:ext cx="887917" cy="182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BF63402-7BDE-04F1-01AE-7F2D83B39581}"/>
                </a:ext>
              </a:extLst>
            </p:cNvPr>
            <p:cNvSpPr txBox="1"/>
            <p:nvPr/>
          </p:nvSpPr>
          <p:spPr>
            <a:xfrm>
              <a:off x="2543195" y="4626854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958FC2EA-4021-F798-1DB4-1381B7A463CB}"/>
                </a:ext>
              </a:extLst>
            </p:cNvPr>
            <p:cNvSpPr txBox="1"/>
            <p:nvPr/>
          </p:nvSpPr>
          <p:spPr>
            <a:xfrm>
              <a:off x="4371474" y="4245897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(S2)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C9D8ED71-0894-1069-56ED-D106CEDB5396}"/>
                </a:ext>
              </a:extLst>
            </p:cNvPr>
            <p:cNvSpPr txBox="1"/>
            <p:nvPr/>
          </p:nvSpPr>
          <p:spPr>
            <a:xfrm>
              <a:off x="4193833" y="5159560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(S3)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1BAE836E-F3AE-B94F-D44E-E3BFB7F00D08}"/>
              </a:ext>
            </a:extLst>
          </p:cNvPr>
          <p:cNvGrpSpPr/>
          <p:nvPr/>
        </p:nvGrpSpPr>
        <p:grpSpPr>
          <a:xfrm>
            <a:off x="962326" y="6237349"/>
            <a:ext cx="5946568" cy="676192"/>
            <a:chOff x="792464" y="6552234"/>
            <a:chExt cx="5946568" cy="676192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A9A0512-873C-DF24-4DA5-047D5FD241AA}"/>
                </a:ext>
              </a:extLst>
            </p:cNvPr>
            <p:cNvSpPr/>
            <p:nvPr/>
          </p:nvSpPr>
          <p:spPr>
            <a:xfrm>
              <a:off x="792464" y="6552234"/>
              <a:ext cx="1897601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Sleep </a:t>
              </a:r>
              <a:r>
                <a:rPr lang="en-GB" dirty="0">
                  <a:solidFill>
                    <a:schemeClr val="tx1"/>
                  </a:solidFill>
                </a:rPr>
                <a:t>Propensity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E066001-F770-88A2-DDAA-6A9F0DA9132A}"/>
                </a:ext>
              </a:extLst>
            </p:cNvPr>
            <p:cNvSpPr/>
            <p:nvPr/>
          </p:nvSpPr>
          <p:spPr>
            <a:xfrm>
              <a:off x="3409930" y="6552234"/>
              <a:ext cx="3329102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difference between curve of S and negative mirror curve of C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132FCF34-710A-8FFD-4503-06A7CA74EFB1}"/>
                </a:ext>
              </a:extLst>
            </p:cNvPr>
            <p:cNvCxnSpPr>
              <a:cxnSpLocks/>
              <a:stCxn id="51" idx="1"/>
              <a:endCxn id="47" idx="3"/>
            </p:cNvCxnSpPr>
            <p:nvPr/>
          </p:nvCxnSpPr>
          <p:spPr>
            <a:xfrm flipH="1">
              <a:off x="2690065" y="6890330"/>
              <a:ext cx="7198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D24174CD-E742-185D-0F0C-AA09585AD007}"/>
                </a:ext>
              </a:extLst>
            </p:cNvPr>
            <p:cNvSpPr txBox="1"/>
            <p:nvPr/>
          </p:nvSpPr>
          <p:spPr>
            <a:xfrm>
              <a:off x="2523285" y="6613054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1 (P1)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4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15FAB-F5A4-ADC5-8C4B-8F7578CC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B0D027A-A78A-678B-4AB2-F415EB001EE0}"/>
              </a:ext>
            </a:extLst>
          </p:cNvPr>
          <p:cNvGrpSpPr/>
          <p:nvPr/>
        </p:nvGrpSpPr>
        <p:grpSpPr>
          <a:xfrm>
            <a:off x="515115" y="1769721"/>
            <a:ext cx="11771369" cy="3304317"/>
            <a:chOff x="436763" y="1236925"/>
            <a:chExt cx="11771369" cy="330431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2C23B5E-5DDE-7457-1D48-69982A76C1DF}"/>
                </a:ext>
              </a:extLst>
            </p:cNvPr>
            <p:cNvSpPr/>
            <p:nvPr/>
          </p:nvSpPr>
          <p:spPr>
            <a:xfrm>
              <a:off x="436763" y="2717587"/>
              <a:ext cx="1300701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Jet lag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AC4EB32-7FC7-27F1-FD4D-1E37E86CA822}"/>
                </a:ext>
              </a:extLst>
            </p:cNvPr>
            <p:cNvSpPr/>
            <p:nvPr/>
          </p:nvSpPr>
          <p:spPr>
            <a:xfrm>
              <a:off x="3834566" y="1472757"/>
              <a:ext cx="3027901" cy="996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transmeridian flight across more than 2 time zones in the past couple of days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A91F97A-E5F2-B5B0-DB01-08A25052F4D2}"/>
                </a:ext>
              </a:extLst>
            </p:cNvPr>
            <p:cNvSpPr/>
            <p:nvPr/>
          </p:nvSpPr>
          <p:spPr>
            <a:xfrm>
              <a:off x="3834567" y="3380188"/>
              <a:ext cx="3027901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sleep-related symptoms</a:t>
              </a: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FC5F6AE-F887-30CD-E7EC-28C8A9584A78}"/>
                </a:ext>
              </a:extLst>
            </p:cNvPr>
            <p:cNvGrpSpPr/>
            <p:nvPr/>
          </p:nvGrpSpPr>
          <p:grpSpPr>
            <a:xfrm>
              <a:off x="7548664" y="1236925"/>
              <a:ext cx="4659468" cy="3304317"/>
              <a:chOff x="1455200" y="4366483"/>
              <a:chExt cx="4659468" cy="3304317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332E14B-E791-E828-F7AC-38E185F4B7FE}"/>
                  </a:ext>
                </a:extLst>
              </p:cNvPr>
              <p:cNvSpPr/>
              <p:nvPr/>
            </p:nvSpPr>
            <p:spPr>
              <a:xfrm>
                <a:off x="1455200" y="4366483"/>
                <a:ext cx="4659468" cy="330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9FCF7C15-C031-08F3-8652-AA579F8915C9}"/>
                  </a:ext>
                </a:extLst>
              </p:cNvPr>
              <p:cNvSpPr/>
              <p:nvPr/>
            </p:nvSpPr>
            <p:spPr>
              <a:xfrm>
                <a:off x="1544098" y="4497680"/>
                <a:ext cx="3027901" cy="6774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excessive daytime sleepiness</a:t>
                </a:r>
              </a:p>
            </p:txBody>
          </p:sp>
          <p:sp>
            <p:nvSpPr>
              <p:cNvPr id="14" name="Fünfeck 13">
                <a:extLst>
                  <a:ext uri="{FF2B5EF4-FFF2-40B4-BE49-F238E27FC236}">
                    <a16:creationId xmlns:a16="http://schemas.microsoft.com/office/drawing/2014/main" id="{3876784B-8808-1334-EE2E-CDC70CAEAED6}"/>
                  </a:ext>
                </a:extLst>
              </p:cNvPr>
              <p:cNvSpPr/>
              <p:nvPr/>
            </p:nvSpPr>
            <p:spPr>
              <a:xfrm>
                <a:off x="4828651" y="5539191"/>
                <a:ext cx="1168400" cy="889000"/>
              </a:xfrm>
              <a:prstGeom prst="pentag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AND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2E402A4C-8C67-E5E0-3EED-74A13A3954EF}"/>
                  </a:ext>
                </a:extLst>
              </p:cNvPr>
              <p:cNvSpPr/>
              <p:nvPr/>
            </p:nvSpPr>
            <p:spPr>
              <a:xfrm>
                <a:off x="1544098" y="5306284"/>
                <a:ext cx="3027901" cy="6774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reduced total sleep time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026D20D-B9BC-55F1-9713-63DCAB064131}"/>
                  </a:ext>
                </a:extLst>
              </p:cNvPr>
              <p:cNvSpPr/>
              <p:nvPr/>
            </p:nvSpPr>
            <p:spPr>
              <a:xfrm>
                <a:off x="1544098" y="6097992"/>
                <a:ext cx="3027901" cy="6774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frequent waking during the night</a:t>
                </a: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31B6B032-8AC1-C66E-1828-978470647AB0}"/>
                  </a:ext>
                </a:extLst>
              </p:cNvPr>
              <p:cNvSpPr/>
              <p:nvPr/>
            </p:nvSpPr>
            <p:spPr>
              <a:xfrm>
                <a:off x="1544098" y="6896000"/>
                <a:ext cx="3027901" cy="6774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inability to sleep at the right hours</a:t>
                </a:r>
              </a:p>
            </p:txBody>
          </p:sp>
        </p:grpSp>
        <p:sp>
          <p:nvSpPr>
            <p:cNvPr id="20" name="Fünfeck 19">
              <a:extLst>
                <a:ext uri="{FF2B5EF4-FFF2-40B4-BE49-F238E27FC236}">
                  <a16:creationId xmlns:a16="http://schemas.microsoft.com/office/drawing/2014/main" id="{BA2F0531-8894-93B4-66CE-F00183711A79}"/>
                </a:ext>
              </a:extLst>
            </p:cNvPr>
            <p:cNvSpPr/>
            <p:nvPr/>
          </p:nvSpPr>
          <p:spPr>
            <a:xfrm>
              <a:off x="2313602" y="2596985"/>
              <a:ext cx="1168400" cy="889000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ED14B0B-A3BB-132E-A6A8-C5C25EA9C16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1737464" y="3056291"/>
              <a:ext cx="5841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4DE436C5-C2CE-6B18-1D78-7736A98E25FF}"/>
                </a:ext>
              </a:extLst>
            </p:cNvPr>
            <p:cNvCxnSpPr>
              <a:cxnSpLocks/>
              <a:stCxn id="16" idx="1"/>
              <a:endCxn id="20" idx="3"/>
            </p:cNvCxnSpPr>
            <p:nvPr/>
          </p:nvCxnSpPr>
          <p:spPr>
            <a:xfrm rot="10800000">
              <a:off x="2897803" y="3485986"/>
              <a:ext cx="936765" cy="23290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D1ACC729-B0A2-0858-F33C-472CF2FF09EB}"/>
                </a:ext>
              </a:extLst>
            </p:cNvPr>
            <p:cNvCxnSpPr>
              <a:cxnSpLocks/>
              <a:stCxn id="15" idx="1"/>
              <a:endCxn id="20" idx="0"/>
            </p:cNvCxnSpPr>
            <p:nvPr/>
          </p:nvCxnSpPr>
          <p:spPr>
            <a:xfrm rot="10800000" flipV="1">
              <a:off x="2897802" y="1971207"/>
              <a:ext cx="936764" cy="6257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D208CC7F-8F5A-19D4-5D08-BFAE8592DB68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6862468" y="3718892"/>
              <a:ext cx="7051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7B9CDED6-CB7A-A132-B665-03F09D970D21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>
              <a:off x="10665463" y="1706826"/>
              <a:ext cx="840852" cy="70280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A6ECAF1E-3DF8-D764-544F-08895823E884}"/>
                </a:ext>
              </a:extLst>
            </p:cNvPr>
            <p:cNvCxnSpPr>
              <a:cxnSpLocks/>
              <a:stCxn id="19" idx="3"/>
              <a:endCxn id="14" idx="3"/>
            </p:cNvCxnSpPr>
            <p:nvPr/>
          </p:nvCxnSpPr>
          <p:spPr>
            <a:xfrm flipV="1">
              <a:off x="10665463" y="3298633"/>
              <a:ext cx="840852" cy="80651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99F5F38C-DC75-34B1-D445-66BE3AD654E7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0665463" y="2515430"/>
              <a:ext cx="386968" cy="138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6D87252A-0501-FF34-30BD-E3D7246A560D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10665463" y="3065608"/>
              <a:ext cx="386968" cy="2415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79E7D97-ABEB-C057-BC43-339E16F2B7AE}"/>
                </a:ext>
              </a:extLst>
            </p:cNvPr>
            <p:cNvSpPr txBox="1"/>
            <p:nvPr/>
          </p:nvSpPr>
          <p:spPr>
            <a:xfrm>
              <a:off x="10754361" y="1421322"/>
              <a:ext cx="840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(JL.S1)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E07B2DC3-AD0E-5957-3596-EAB1B4D564DF}"/>
                </a:ext>
              </a:extLst>
            </p:cNvPr>
            <p:cNvSpPr txBox="1"/>
            <p:nvPr/>
          </p:nvSpPr>
          <p:spPr>
            <a:xfrm>
              <a:off x="10665463" y="4105145"/>
              <a:ext cx="840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(JL.S3)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6772F51C-E6CD-BCCE-246E-AE51115F713D}"/>
                </a:ext>
              </a:extLst>
            </p:cNvPr>
            <p:cNvSpPr txBox="1"/>
            <p:nvPr/>
          </p:nvSpPr>
          <p:spPr>
            <a:xfrm>
              <a:off x="10576565" y="2232551"/>
              <a:ext cx="840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(JL.S1)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6E844407-C84E-7FB9-8E99-8DC96B695223}"/>
                </a:ext>
              </a:extLst>
            </p:cNvPr>
            <p:cNvSpPr txBox="1"/>
            <p:nvPr/>
          </p:nvSpPr>
          <p:spPr>
            <a:xfrm>
              <a:off x="10576564" y="3311890"/>
              <a:ext cx="840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(JL.S2)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A1A1200-2137-7393-921B-ECC4123B085E}"/>
                </a:ext>
              </a:extLst>
            </p:cNvPr>
            <p:cNvSpPr txBox="1"/>
            <p:nvPr/>
          </p:nvSpPr>
          <p:spPr>
            <a:xfrm>
              <a:off x="6818019" y="3240224"/>
              <a:ext cx="840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1</a:t>
              </a:r>
            </a:p>
            <a:p>
              <a:pPr algn="ctr"/>
              <a:r>
                <a:rPr lang="de-DE" sz="1200" dirty="0"/>
                <a:t>(JL.S4)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507F8BD-4C90-394F-35CC-736EE5B8228B}"/>
                </a:ext>
              </a:extLst>
            </p:cNvPr>
            <p:cNvSpPr txBox="1"/>
            <p:nvPr/>
          </p:nvSpPr>
          <p:spPr>
            <a:xfrm>
              <a:off x="1540479" y="3074374"/>
              <a:ext cx="10498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1</a:t>
              </a:r>
            </a:p>
            <a:p>
              <a:pPr algn="ctr"/>
              <a:r>
                <a:rPr lang="de-DE" sz="1200" dirty="0"/>
                <a:t>(JL.S1; </a:t>
              </a:r>
            </a:p>
            <a:p>
              <a:pPr algn="ctr"/>
              <a:r>
                <a:rPr lang="de-DE" sz="1200" dirty="0"/>
                <a:t>JL.S4)</a:t>
              </a:r>
            </a:p>
          </p:txBody>
        </p:sp>
      </p:grpSp>
      <p:sp>
        <p:nvSpPr>
          <p:cNvPr id="152" name="Rechteck 151">
            <a:extLst>
              <a:ext uri="{FF2B5EF4-FFF2-40B4-BE49-F238E27FC236}">
                <a16:creationId xmlns:a16="http://schemas.microsoft.com/office/drawing/2014/main" id="{B6658268-3FFA-A136-4724-91E3C8BF9569}"/>
              </a:ext>
            </a:extLst>
          </p:cNvPr>
          <p:cNvSpPr/>
          <p:nvPr/>
        </p:nvSpPr>
        <p:spPr>
          <a:xfrm>
            <a:off x="828780" y="1014271"/>
            <a:ext cx="1300701" cy="3685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409894E-5530-B9FC-168B-39FD4C702DF3}"/>
              </a:ext>
            </a:extLst>
          </p:cNvPr>
          <p:cNvSpPr/>
          <p:nvPr/>
        </p:nvSpPr>
        <p:spPr>
          <a:xfrm>
            <a:off x="4646477" y="866572"/>
            <a:ext cx="1560782" cy="683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transmeridian</a:t>
            </a:r>
            <a:r>
              <a:rPr lang="en-GB" dirty="0">
                <a:solidFill>
                  <a:schemeClr val="tx1"/>
                </a:solidFill>
              </a:rPr>
              <a:t> flight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445B0A-A8D1-6CEB-630F-134C8B86BD73}"/>
              </a:ext>
            </a:extLst>
          </p:cNvPr>
          <p:cNvSpPr/>
          <p:nvPr/>
        </p:nvSpPr>
        <p:spPr>
          <a:xfrm>
            <a:off x="7095457" y="866555"/>
            <a:ext cx="2048429" cy="683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flight across time zones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A645570-9ECA-BC23-17B1-FFA98ED767A7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6207259" y="1208413"/>
            <a:ext cx="888198" cy="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539D7859-F78D-DF1C-7187-0F86E1D982FD}"/>
              </a:ext>
            </a:extLst>
          </p:cNvPr>
          <p:cNvSpPr txBox="1"/>
          <p:nvPr/>
        </p:nvSpPr>
        <p:spPr>
          <a:xfrm>
            <a:off x="6140171" y="939272"/>
            <a:ext cx="104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 1 (JL.S1)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5C09DD3-D03A-BE0C-36B0-E1F61BA07FBB}"/>
              </a:ext>
            </a:extLst>
          </p:cNvPr>
          <p:cNvCxnSpPr>
            <a:cxnSpLocks/>
            <a:stCxn id="15" idx="0"/>
            <a:endCxn id="32" idx="2"/>
          </p:cNvCxnSpPr>
          <p:nvPr/>
        </p:nvCxnSpPr>
        <p:spPr>
          <a:xfrm flipH="1" flipV="1">
            <a:off x="5426868" y="1550288"/>
            <a:ext cx="1" cy="455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35598D3-01A9-54A2-47C1-E9D92F0B5520}"/>
              </a:ext>
            </a:extLst>
          </p:cNvPr>
          <p:cNvSpPr txBox="1"/>
          <p:nvPr/>
        </p:nvSpPr>
        <p:spPr>
          <a:xfrm>
            <a:off x="4969907" y="1664571"/>
            <a:ext cx="104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067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CE44F-3F27-AA8C-9E44-ECCCA11DD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EE0720F9-0976-7B0F-7AEB-CB9F09EC2482}"/>
              </a:ext>
            </a:extLst>
          </p:cNvPr>
          <p:cNvGrpSpPr/>
          <p:nvPr/>
        </p:nvGrpSpPr>
        <p:grpSpPr>
          <a:xfrm>
            <a:off x="822790" y="4789650"/>
            <a:ext cx="6559198" cy="2099862"/>
            <a:chOff x="370974" y="7184657"/>
            <a:chExt cx="6559198" cy="209986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C869FCCB-46CB-CB4D-8902-6E126601190D}"/>
                </a:ext>
              </a:extLst>
            </p:cNvPr>
            <p:cNvSpPr/>
            <p:nvPr/>
          </p:nvSpPr>
          <p:spPr>
            <a:xfrm>
              <a:off x="632335" y="7373857"/>
              <a:ext cx="1183481" cy="579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westward</a:t>
              </a:r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travel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73179C6A-511C-C00F-C855-C1F396061C1D}"/>
                </a:ext>
              </a:extLst>
            </p:cNvPr>
            <p:cNvSpPr/>
            <p:nvPr/>
          </p:nvSpPr>
          <p:spPr>
            <a:xfrm>
              <a:off x="632336" y="8507398"/>
              <a:ext cx="1183481" cy="579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eastward</a:t>
              </a:r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travel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938531FE-84C5-A903-DD7D-5322A8702A00}"/>
                </a:ext>
              </a:extLst>
            </p:cNvPr>
            <p:cNvSpPr/>
            <p:nvPr/>
          </p:nvSpPr>
          <p:spPr>
            <a:xfrm>
              <a:off x="2067629" y="7879298"/>
              <a:ext cx="1116416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Jet lag </a:t>
              </a:r>
              <a:r>
                <a:rPr lang="de-DE" dirty="0" err="1">
                  <a:solidFill>
                    <a:schemeClr val="tx1"/>
                  </a:solidFill>
                </a:rPr>
                <a:t>severity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Verbinder: gewinkelt 119">
              <a:extLst>
                <a:ext uri="{FF2B5EF4-FFF2-40B4-BE49-F238E27FC236}">
                  <a16:creationId xmlns:a16="http://schemas.microsoft.com/office/drawing/2014/main" id="{892E2C35-C787-F2E0-0223-731E932A61C7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1815817" y="8555490"/>
              <a:ext cx="810020" cy="24142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Verbinder: gewinkelt 125">
              <a:extLst>
                <a:ext uri="{FF2B5EF4-FFF2-40B4-BE49-F238E27FC236}">
                  <a16:creationId xmlns:a16="http://schemas.microsoft.com/office/drawing/2014/main" id="{6AF7CBEB-CAFB-6F16-F3FA-65CD7B3C857E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1815816" y="7663375"/>
              <a:ext cx="810021" cy="2159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F01EE1E6-B47C-34EA-6D9D-C2F30CE95033}"/>
                </a:ext>
              </a:extLst>
            </p:cNvPr>
            <p:cNvSpPr txBox="1"/>
            <p:nvPr/>
          </p:nvSpPr>
          <p:spPr>
            <a:xfrm>
              <a:off x="1695879" y="7336816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c2 </a:t>
              </a: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2BD542AD-E31A-60F6-365E-607FF4219C3F}"/>
                </a:ext>
              </a:extLst>
            </p:cNvPr>
            <p:cNvSpPr txBox="1"/>
            <p:nvPr/>
          </p:nvSpPr>
          <p:spPr>
            <a:xfrm>
              <a:off x="1695879" y="8787198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c1 </a:t>
              </a: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0F19F4CC-6204-1FC4-6ACC-E4D1CDB492E0}"/>
                </a:ext>
              </a:extLst>
            </p:cNvPr>
            <p:cNvSpPr/>
            <p:nvPr/>
          </p:nvSpPr>
          <p:spPr>
            <a:xfrm>
              <a:off x="5746691" y="7928363"/>
              <a:ext cx="1183481" cy="579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c2 &lt; c1</a:t>
              </a: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64AFB473-3A4D-8D72-34A5-44B1BB3FB059}"/>
                </a:ext>
              </a:extLst>
            </p:cNvPr>
            <p:cNvSpPr/>
            <p:nvPr/>
          </p:nvSpPr>
          <p:spPr>
            <a:xfrm>
              <a:off x="370974" y="7184657"/>
              <a:ext cx="3130125" cy="20998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9" name="Fünfeck 138">
              <a:extLst>
                <a:ext uri="{FF2B5EF4-FFF2-40B4-BE49-F238E27FC236}">
                  <a16:creationId xmlns:a16="http://schemas.microsoft.com/office/drawing/2014/main" id="{AFE0E326-87B5-CC33-874A-A205EAB4F111}"/>
                </a:ext>
              </a:extLst>
            </p:cNvPr>
            <p:cNvSpPr/>
            <p:nvPr/>
          </p:nvSpPr>
          <p:spPr>
            <a:xfrm>
              <a:off x="4103195" y="7685519"/>
              <a:ext cx="1168400" cy="889000"/>
            </a:xfrm>
            <a:prstGeom prst="pent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908ADBF-F1CB-2D25-1989-D539D99D0A0E}"/>
                </a:ext>
              </a:extLst>
            </p:cNvPr>
            <p:cNvCxnSpPr>
              <a:cxnSpLocks/>
              <a:stCxn id="137" idx="1"/>
            </p:cNvCxnSpPr>
            <p:nvPr/>
          </p:nvCxnSpPr>
          <p:spPr>
            <a:xfrm flipH="1">
              <a:off x="5193303" y="8217881"/>
              <a:ext cx="55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CF5E2324-AC7F-CD2A-2CBD-208B6F005EF9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>
              <a:off x="3501099" y="8234588"/>
              <a:ext cx="657996" cy="5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AD530D3-31A9-6450-3DDC-A702D68F9610}"/>
                </a:ext>
              </a:extLst>
            </p:cNvPr>
            <p:cNvSpPr txBox="1"/>
            <p:nvPr/>
          </p:nvSpPr>
          <p:spPr>
            <a:xfrm>
              <a:off x="5006442" y="8243937"/>
              <a:ext cx="840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(JL.H3)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FD462B-66E0-8145-9F5B-82C74602A54C}"/>
              </a:ext>
            </a:extLst>
          </p:cNvPr>
          <p:cNvGrpSpPr/>
          <p:nvPr/>
        </p:nvGrpSpPr>
        <p:grpSpPr>
          <a:xfrm>
            <a:off x="762617" y="611253"/>
            <a:ext cx="11276366" cy="4608975"/>
            <a:chOff x="696102" y="1790442"/>
            <a:chExt cx="11276366" cy="4608975"/>
          </a:xfrm>
        </p:grpSpPr>
        <p:cxnSp>
          <p:nvCxnSpPr>
            <p:cNvPr id="8" name="Verbinder: gewinkelt 7">
              <a:extLst>
                <a:ext uri="{FF2B5EF4-FFF2-40B4-BE49-F238E27FC236}">
                  <a16:creationId xmlns:a16="http://schemas.microsoft.com/office/drawing/2014/main" id="{8A244458-77E6-EC60-7B90-D088FE1FCB2C}"/>
                </a:ext>
              </a:extLst>
            </p:cNvPr>
            <p:cNvCxnSpPr>
              <a:cxnSpLocks/>
              <a:endCxn id="27" idx="5"/>
            </p:cNvCxnSpPr>
            <p:nvPr/>
          </p:nvCxnSpPr>
          <p:spPr>
            <a:xfrm rot="5400000">
              <a:off x="2451003" y="2236954"/>
              <a:ext cx="552073" cy="39399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133A5F94-72F8-D969-B31C-B3ACDF6E98E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rot="5400000" flipH="1" flipV="1">
              <a:off x="1063663" y="2731705"/>
              <a:ext cx="511107" cy="46767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91BD945D-E42E-5D19-EAAD-C46D74BFF16D}"/>
                </a:ext>
              </a:extLst>
            </p:cNvPr>
            <p:cNvSpPr/>
            <p:nvPr/>
          </p:nvSpPr>
          <p:spPr>
            <a:xfrm>
              <a:off x="4044127" y="1790442"/>
              <a:ext cx="1300701" cy="368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FIMM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F44AFD0-0177-E974-26A5-703DE45521FB}"/>
                </a:ext>
              </a:extLst>
            </p:cNvPr>
            <p:cNvGrpSpPr/>
            <p:nvPr/>
          </p:nvGrpSpPr>
          <p:grpSpPr>
            <a:xfrm>
              <a:off x="696102" y="2000318"/>
              <a:ext cx="2607899" cy="1729615"/>
              <a:chOff x="200172" y="4695818"/>
              <a:chExt cx="2607899" cy="1729615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1D3F8382-9E01-C738-DA92-B41476215A19}"/>
                  </a:ext>
                </a:extLst>
              </p:cNvPr>
              <p:cNvSpPr/>
              <p:nvPr/>
            </p:nvSpPr>
            <p:spPr>
              <a:xfrm>
                <a:off x="326898" y="4781574"/>
                <a:ext cx="2336908" cy="33965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solidFill>
                      <a:schemeClr val="tx1"/>
                    </a:solidFill>
                  </a:rPr>
                  <a:t>duration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of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symptoms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ünfeck 26">
                <a:extLst>
                  <a:ext uri="{FF2B5EF4-FFF2-40B4-BE49-F238E27FC236}">
                    <a16:creationId xmlns:a16="http://schemas.microsoft.com/office/drawing/2014/main" id="{B8C41E76-0094-75A1-A3C1-7F525787EC78}"/>
                  </a:ext>
                </a:extLst>
              </p:cNvPr>
              <p:cNvSpPr/>
              <p:nvPr/>
            </p:nvSpPr>
            <p:spPr>
              <a:xfrm>
                <a:off x="1057121" y="5230824"/>
                <a:ext cx="976992" cy="457276"/>
              </a:xfrm>
              <a:prstGeom prst="pent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AND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A9E799F1-39C1-7B93-0E1D-75117D66FB2B}"/>
                  </a:ext>
                </a:extLst>
              </p:cNvPr>
              <p:cNvSpPr/>
              <p:nvPr/>
            </p:nvSpPr>
            <p:spPr>
              <a:xfrm>
                <a:off x="200172" y="4695818"/>
                <a:ext cx="2607899" cy="17296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27605937-92F2-9A44-8585-DAA658E22A8B}"/>
                  </a:ext>
                </a:extLst>
              </p:cNvPr>
              <p:cNvSpPr/>
              <p:nvPr/>
            </p:nvSpPr>
            <p:spPr>
              <a:xfrm>
                <a:off x="326898" y="5766700"/>
                <a:ext cx="2336908" cy="59558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solidFill>
                      <a:schemeClr val="tx1"/>
                    </a:solidFill>
                  </a:rPr>
                  <a:t>expression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of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symptoms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2313DF84-B26F-4FFA-9EFF-48AF13C36466}"/>
                </a:ext>
              </a:extLst>
            </p:cNvPr>
            <p:cNvGrpSpPr/>
            <p:nvPr/>
          </p:nvGrpSpPr>
          <p:grpSpPr>
            <a:xfrm>
              <a:off x="4136270" y="1907730"/>
              <a:ext cx="7836198" cy="4491687"/>
              <a:chOff x="2929770" y="4117530"/>
              <a:chExt cx="7836198" cy="4491687"/>
            </a:xfrm>
          </p:grpSpPr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B50A4F35-2FDC-D314-BEDB-A6B62BC30E3B}"/>
                  </a:ext>
                </a:extLst>
              </p:cNvPr>
              <p:cNvGrpSpPr/>
              <p:nvPr/>
            </p:nvGrpSpPr>
            <p:grpSpPr>
              <a:xfrm>
                <a:off x="2929770" y="4117530"/>
                <a:ext cx="7836198" cy="4491687"/>
                <a:chOff x="781815" y="5154050"/>
                <a:chExt cx="7836198" cy="4491687"/>
              </a:xfrm>
            </p:grpSpPr>
            <p:cxnSp>
              <p:nvCxnSpPr>
                <p:cNvPr id="68" name="Gerade Verbindung mit Pfeil 67">
                  <a:extLst>
                    <a:ext uri="{FF2B5EF4-FFF2-40B4-BE49-F238E27FC236}">
                      <a16:creationId xmlns:a16="http://schemas.microsoft.com/office/drawing/2014/main" id="{0DC8665A-1B52-B1F6-093F-457256A90F47}"/>
                    </a:ext>
                  </a:extLst>
                </p:cNvPr>
                <p:cNvCxnSpPr>
                  <a:cxnSpLocks/>
                  <a:endCxn id="64" idx="3"/>
                </p:cNvCxnSpPr>
                <p:nvPr/>
              </p:nvCxnSpPr>
              <p:spPr>
                <a:xfrm flipH="1">
                  <a:off x="1898231" y="6357896"/>
                  <a:ext cx="86202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hteck 63">
                  <a:extLst>
                    <a:ext uri="{FF2B5EF4-FFF2-40B4-BE49-F238E27FC236}">
                      <a16:creationId xmlns:a16="http://schemas.microsoft.com/office/drawing/2014/main" id="{7416B984-0B68-C3FE-BD67-24D42EBBD9DD}"/>
                    </a:ext>
                  </a:extLst>
                </p:cNvPr>
                <p:cNvSpPr/>
                <p:nvPr/>
              </p:nvSpPr>
              <p:spPr>
                <a:xfrm>
                  <a:off x="781815" y="6019800"/>
                  <a:ext cx="1116416" cy="676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Jet lag </a:t>
                  </a:r>
                  <a:r>
                    <a:rPr lang="de-DE" dirty="0" err="1">
                      <a:solidFill>
                        <a:schemeClr val="tx1"/>
                      </a:solidFill>
                    </a:rPr>
                    <a:t>severity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Fünfeck 64">
                  <a:extLst>
                    <a:ext uri="{FF2B5EF4-FFF2-40B4-BE49-F238E27FC236}">
                      <a16:creationId xmlns:a16="http://schemas.microsoft.com/office/drawing/2014/main" id="{4AE148C5-35E0-9186-8960-246D4CF674D8}"/>
                    </a:ext>
                  </a:extLst>
                </p:cNvPr>
                <p:cNvSpPr/>
                <p:nvPr/>
              </p:nvSpPr>
              <p:spPr>
                <a:xfrm>
                  <a:off x="2400015" y="5913396"/>
                  <a:ext cx="1168400" cy="889000"/>
                </a:xfrm>
                <a:prstGeom prst="pent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AND</a:t>
                  </a:r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4252E006-F6D7-F912-CA23-0435DD6C5AA9}"/>
                    </a:ext>
                  </a:extLst>
                </p:cNvPr>
                <p:cNvSpPr/>
                <p:nvPr/>
              </p:nvSpPr>
              <p:spPr>
                <a:xfrm>
                  <a:off x="4159096" y="5154050"/>
                  <a:ext cx="1961385" cy="676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>
                      <a:solidFill>
                        <a:schemeClr val="tx1"/>
                      </a:solidFill>
                    </a:rPr>
                    <a:t>number</a:t>
                  </a:r>
                  <a:r>
                    <a:rPr lang="de-DE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dirty="0" err="1">
                      <a:solidFill>
                        <a:schemeClr val="tx1"/>
                      </a:solidFill>
                    </a:rPr>
                    <a:t>of</a:t>
                  </a:r>
                  <a:r>
                    <a:rPr lang="de-DE" dirty="0">
                      <a:solidFill>
                        <a:schemeClr val="tx1"/>
                      </a:solidFill>
                    </a:rPr>
                    <a:t> time </a:t>
                  </a:r>
                  <a:r>
                    <a:rPr lang="de-DE" dirty="0" err="1">
                      <a:solidFill>
                        <a:schemeClr val="tx1"/>
                      </a:solidFill>
                    </a:rPr>
                    <a:t>zones</a:t>
                  </a:r>
                  <a:r>
                    <a:rPr lang="de-DE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dirty="0" err="1">
                      <a:solidFill>
                        <a:schemeClr val="tx1"/>
                      </a:solidFill>
                    </a:rPr>
                    <a:t>passed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9A9CCBBC-CA48-20F9-0F4A-BDF18B172A22}"/>
                    </a:ext>
                  </a:extLst>
                </p:cNvPr>
                <p:cNvSpPr/>
                <p:nvPr/>
              </p:nvSpPr>
              <p:spPr>
                <a:xfrm>
                  <a:off x="4159097" y="7080084"/>
                  <a:ext cx="1961385" cy="676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>
                      <a:solidFill>
                        <a:schemeClr val="tx1"/>
                      </a:solidFill>
                    </a:rPr>
                    <a:t>flight</a:t>
                  </a:r>
                  <a:r>
                    <a:rPr lang="de-DE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dirty="0" err="1">
                      <a:solidFill>
                        <a:schemeClr val="tx1"/>
                      </a:solidFill>
                    </a:rPr>
                    <a:t>direction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Verbinder: gewinkelt 70">
                  <a:extLst>
                    <a:ext uri="{FF2B5EF4-FFF2-40B4-BE49-F238E27FC236}">
                      <a16:creationId xmlns:a16="http://schemas.microsoft.com/office/drawing/2014/main" id="{7B4520F7-4F2A-F0A8-8BAE-87B27EC3CAB8}"/>
                    </a:ext>
                  </a:extLst>
                </p:cNvPr>
                <p:cNvCxnSpPr>
                  <a:cxnSpLocks/>
                  <a:stCxn id="67" idx="1"/>
                  <a:endCxn id="65" idx="3"/>
                </p:cNvCxnSpPr>
                <p:nvPr/>
              </p:nvCxnSpPr>
              <p:spPr>
                <a:xfrm rot="10800000">
                  <a:off x="2984215" y="6802396"/>
                  <a:ext cx="1174882" cy="61578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Verbinder: gewinkelt 74">
                  <a:extLst>
                    <a:ext uri="{FF2B5EF4-FFF2-40B4-BE49-F238E27FC236}">
                      <a16:creationId xmlns:a16="http://schemas.microsoft.com/office/drawing/2014/main" id="{11331486-BE84-E387-C482-463F7833FF9C}"/>
                    </a:ext>
                  </a:extLst>
                </p:cNvPr>
                <p:cNvCxnSpPr>
                  <a:cxnSpLocks/>
                  <a:stCxn id="66" idx="1"/>
                  <a:endCxn id="65" idx="0"/>
                </p:cNvCxnSpPr>
                <p:nvPr/>
              </p:nvCxnSpPr>
              <p:spPr>
                <a:xfrm rot="10800000" flipV="1">
                  <a:off x="2984216" y="5492146"/>
                  <a:ext cx="1174881" cy="421250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DA6CD50B-75AB-4E51-79E6-62FC1C95CE26}"/>
                    </a:ext>
                  </a:extLst>
                </p:cNvPr>
                <p:cNvSpPr txBox="1"/>
                <p:nvPr/>
              </p:nvSpPr>
              <p:spPr>
                <a:xfrm>
                  <a:off x="1642580" y="6095657"/>
                  <a:ext cx="10498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dirty="0"/>
                    <a:t>c</a:t>
                  </a:r>
                </a:p>
              </p:txBody>
            </p:sp>
            <p:sp>
              <p:nvSpPr>
                <p:cNvPr id="82" name="Rechteck 81">
                  <a:extLst>
                    <a:ext uri="{FF2B5EF4-FFF2-40B4-BE49-F238E27FC236}">
                      <a16:creationId xmlns:a16="http://schemas.microsoft.com/office/drawing/2014/main" id="{CDAB910E-3FE9-9B69-7DF6-EEEB74ADEA03}"/>
                    </a:ext>
                  </a:extLst>
                </p:cNvPr>
                <p:cNvSpPr/>
                <p:nvPr/>
              </p:nvSpPr>
              <p:spPr>
                <a:xfrm>
                  <a:off x="4159096" y="6107663"/>
                  <a:ext cx="1961385" cy="676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individual </a:t>
                  </a:r>
                  <a:r>
                    <a:rPr lang="de-DE" dirty="0" err="1">
                      <a:solidFill>
                        <a:schemeClr val="tx1"/>
                      </a:solidFill>
                    </a:rPr>
                    <a:t>variation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4C8F04F9-5727-2B23-372F-474263A708DC}"/>
                    </a:ext>
                  </a:extLst>
                </p:cNvPr>
                <p:cNvSpPr txBox="1"/>
                <p:nvPr/>
              </p:nvSpPr>
              <p:spPr>
                <a:xfrm>
                  <a:off x="2976153" y="5191897"/>
                  <a:ext cx="10498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dirty="0"/>
                    <a:t>(JL.H1)</a:t>
                  </a:r>
                </a:p>
              </p:txBody>
            </p:sp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7C3AAF45-1F8B-2EDD-3B7B-773E62DBCE6B}"/>
                    </a:ext>
                  </a:extLst>
                </p:cNvPr>
                <p:cNvSpPr txBox="1"/>
                <p:nvPr/>
              </p:nvSpPr>
              <p:spPr>
                <a:xfrm>
                  <a:off x="2976153" y="7438775"/>
                  <a:ext cx="10498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dirty="0"/>
                    <a:t>(JL.H1)</a:t>
                  </a:r>
                </a:p>
              </p:txBody>
            </p:sp>
            <p:cxnSp>
              <p:nvCxnSpPr>
                <p:cNvPr id="86" name="Gerade Verbindung mit Pfeil 85">
                  <a:extLst>
                    <a:ext uri="{FF2B5EF4-FFF2-40B4-BE49-F238E27FC236}">
                      <a16:creationId xmlns:a16="http://schemas.microsoft.com/office/drawing/2014/main" id="{9ACB561B-4573-A498-7471-8F5645901E7D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H="1">
                  <a:off x="3453852" y="6445759"/>
                  <a:ext cx="7052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feld 91">
                  <a:extLst>
                    <a:ext uri="{FF2B5EF4-FFF2-40B4-BE49-F238E27FC236}">
                      <a16:creationId xmlns:a16="http://schemas.microsoft.com/office/drawing/2014/main" id="{83F4B2B4-8A55-D443-0382-1F0007277FE6}"/>
                    </a:ext>
                  </a:extLst>
                </p:cNvPr>
                <p:cNvSpPr txBox="1"/>
                <p:nvPr/>
              </p:nvSpPr>
              <p:spPr>
                <a:xfrm>
                  <a:off x="3256303" y="6525397"/>
                  <a:ext cx="10498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dirty="0"/>
                    <a:t>(JL.H2)</a:t>
                  </a:r>
                </a:p>
              </p:txBody>
            </p:sp>
            <p:sp>
              <p:nvSpPr>
                <p:cNvPr id="93" name="Rechteck 92">
                  <a:extLst>
                    <a:ext uri="{FF2B5EF4-FFF2-40B4-BE49-F238E27FC236}">
                      <a16:creationId xmlns:a16="http://schemas.microsoft.com/office/drawing/2014/main" id="{F7A77CD6-870D-BA0A-DA54-B9BE30D4E93B}"/>
                    </a:ext>
                  </a:extLst>
                </p:cNvPr>
                <p:cNvSpPr/>
                <p:nvPr/>
              </p:nvSpPr>
              <p:spPr>
                <a:xfrm>
                  <a:off x="6096495" y="8046920"/>
                  <a:ext cx="2521518" cy="15988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024EDA80-A621-4A1A-1BFF-23B7BABB640E}"/>
                    </a:ext>
                  </a:extLst>
                </p:cNvPr>
                <p:cNvSpPr/>
                <p:nvPr/>
              </p:nvSpPr>
              <p:spPr>
                <a:xfrm>
                  <a:off x="6292584" y="8202949"/>
                  <a:ext cx="1179220" cy="57903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>
                      <a:solidFill>
                        <a:schemeClr val="tx1"/>
                      </a:solidFill>
                    </a:rPr>
                    <a:t>westward</a:t>
                  </a:r>
                  <a:endParaRPr lang="de-DE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dirty="0" err="1">
                      <a:solidFill>
                        <a:schemeClr val="tx1"/>
                      </a:solidFill>
                    </a:rPr>
                    <a:t>travel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 94">
                  <a:extLst>
                    <a:ext uri="{FF2B5EF4-FFF2-40B4-BE49-F238E27FC236}">
                      <a16:creationId xmlns:a16="http://schemas.microsoft.com/office/drawing/2014/main" id="{657B3E21-2CC1-757F-758B-5758C19A5F4A}"/>
                    </a:ext>
                  </a:extLst>
                </p:cNvPr>
                <p:cNvSpPr/>
                <p:nvPr/>
              </p:nvSpPr>
              <p:spPr>
                <a:xfrm>
                  <a:off x="6262323" y="8938680"/>
                  <a:ext cx="1183481" cy="57903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>
                      <a:solidFill>
                        <a:schemeClr val="tx1"/>
                      </a:solidFill>
                    </a:rPr>
                    <a:t>eastward</a:t>
                  </a:r>
                  <a:endParaRPr lang="de-DE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dirty="0" err="1">
                      <a:solidFill>
                        <a:schemeClr val="tx1"/>
                      </a:solidFill>
                    </a:rPr>
                    <a:t>travel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Fünfeck 95">
                  <a:extLst>
                    <a:ext uri="{FF2B5EF4-FFF2-40B4-BE49-F238E27FC236}">
                      <a16:creationId xmlns:a16="http://schemas.microsoft.com/office/drawing/2014/main" id="{F3A93CED-ED33-FDBD-F706-B539EEA74A67}"/>
                    </a:ext>
                  </a:extLst>
                </p:cNvPr>
                <p:cNvSpPr/>
                <p:nvPr/>
              </p:nvSpPr>
              <p:spPr>
                <a:xfrm>
                  <a:off x="7689837" y="8594237"/>
                  <a:ext cx="800211" cy="588745"/>
                </a:xfrm>
                <a:prstGeom prst="pentag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OR</a:t>
                  </a:r>
                </a:p>
              </p:txBody>
            </p:sp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11019BC1-3C09-B026-A358-0ADC76EEE3EA}"/>
                    </a:ext>
                  </a:extLst>
                </p:cNvPr>
                <p:cNvSpPr txBox="1"/>
                <p:nvPr/>
              </p:nvSpPr>
              <p:spPr>
                <a:xfrm>
                  <a:off x="6304377" y="7159219"/>
                  <a:ext cx="8408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dirty="0"/>
                    <a:t>i 1</a:t>
                  </a:r>
                </a:p>
              </p:txBody>
            </p:sp>
            <p:cxnSp>
              <p:nvCxnSpPr>
                <p:cNvPr id="106" name="Gerade Verbindung mit Pfeil 105">
                  <a:extLst>
                    <a:ext uri="{FF2B5EF4-FFF2-40B4-BE49-F238E27FC236}">
                      <a16:creationId xmlns:a16="http://schemas.microsoft.com/office/drawing/2014/main" id="{61436CEF-CE6D-BBD4-529A-C653B7DBCFAA}"/>
                    </a:ext>
                  </a:extLst>
                </p:cNvPr>
                <p:cNvCxnSpPr>
                  <a:cxnSpLocks/>
                  <a:stCxn id="94" idx="3"/>
                </p:cNvCxnSpPr>
                <p:nvPr/>
              </p:nvCxnSpPr>
              <p:spPr>
                <a:xfrm>
                  <a:off x="7471804" y="8492467"/>
                  <a:ext cx="438976" cy="1951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Gerade Verbindung mit Pfeil 110">
                  <a:extLst>
                    <a:ext uri="{FF2B5EF4-FFF2-40B4-BE49-F238E27FC236}">
                      <a16:creationId xmlns:a16="http://schemas.microsoft.com/office/drawing/2014/main" id="{C688D1C5-C64D-B123-00DF-339C12840B9A}"/>
                    </a:ext>
                  </a:extLst>
                </p:cNvPr>
                <p:cNvCxnSpPr>
                  <a:cxnSpLocks/>
                  <a:stCxn id="95" idx="3"/>
                </p:cNvCxnSpPr>
                <p:nvPr/>
              </p:nvCxnSpPr>
              <p:spPr>
                <a:xfrm flipV="1">
                  <a:off x="7445804" y="8987778"/>
                  <a:ext cx="296850" cy="2404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Verbinder: gewinkelt 30">
                <a:extLst>
                  <a:ext uri="{FF2B5EF4-FFF2-40B4-BE49-F238E27FC236}">
                    <a16:creationId xmlns:a16="http://schemas.microsoft.com/office/drawing/2014/main" id="{8F0CB16D-D9D8-1090-1439-D208F7B116E2}"/>
                  </a:ext>
                </a:extLst>
              </p:cNvPr>
              <p:cNvCxnSpPr>
                <a:cxnSpLocks/>
                <a:stCxn id="67" idx="3"/>
                <a:endCxn id="93" idx="0"/>
              </p:cNvCxnSpPr>
              <p:nvPr/>
            </p:nvCxnSpPr>
            <p:spPr>
              <a:xfrm>
                <a:off x="8268437" y="6381660"/>
                <a:ext cx="1236772" cy="62874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8D761CF-0253-1279-720B-8787E3DDDFDB}"/>
                </a:ext>
              </a:extLst>
            </p:cNvPr>
            <p:cNvSpPr/>
            <p:nvPr/>
          </p:nvSpPr>
          <p:spPr>
            <a:xfrm>
              <a:off x="756275" y="4080039"/>
              <a:ext cx="2481683" cy="3541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sleep-related symptoms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8D1F5452-490C-F76D-0466-83A928E93BBC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>
              <a:off x="3304001" y="3111576"/>
              <a:ext cx="832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43A8E48C-4ACF-967B-6156-0F79E5CCAC1B}"/>
                </a:ext>
              </a:extLst>
            </p:cNvPr>
            <p:cNvSpPr txBox="1"/>
            <p:nvPr/>
          </p:nvSpPr>
          <p:spPr>
            <a:xfrm>
              <a:off x="3192443" y="2820204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1 (JL.H4)</a:t>
              </a: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124792C1-43E7-5FD2-73AA-FAC5DAE5BC1B}"/>
                </a:ext>
              </a:extLst>
            </p:cNvPr>
            <p:cNvCxnSpPr>
              <a:cxnSpLocks/>
              <a:stCxn id="29" idx="2"/>
              <a:endCxn id="52" idx="0"/>
            </p:cNvCxnSpPr>
            <p:nvPr/>
          </p:nvCxnSpPr>
          <p:spPr>
            <a:xfrm flipH="1">
              <a:off x="1997117" y="3729933"/>
              <a:ext cx="2935" cy="350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EFD2CD1-478A-CFD3-00A3-673B107D0E10}"/>
                </a:ext>
              </a:extLst>
            </p:cNvPr>
            <p:cNvSpPr txBox="1"/>
            <p:nvPr/>
          </p:nvSpPr>
          <p:spPr>
            <a:xfrm>
              <a:off x="1621461" y="3762540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AC97E0-EE8E-AAB2-AEF2-DA175B8A6BEE}"/>
                </a:ext>
              </a:extLst>
            </p:cNvPr>
            <p:cNvSpPr/>
            <p:nvPr/>
          </p:nvSpPr>
          <p:spPr>
            <a:xfrm>
              <a:off x="5749412" y="4906436"/>
              <a:ext cx="2933478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local time of destination is behind local time of origin 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C2A9F21-C347-D8F8-9AA5-CE20D37B80C0}"/>
                </a:ext>
              </a:extLst>
            </p:cNvPr>
            <p:cNvSpPr/>
            <p:nvPr/>
          </p:nvSpPr>
          <p:spPr>
            <a:xfrm>
              <a:off x="5741242" y="5645503"/>
              <a:ext cx="2933478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local time of destination is ahead of local time of origin 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5ED5011-5A9A-F4C8-1414-98D313DD2D00}"/>
                </a:ext>
              </a:extLst>
            </p:cNvPr>
            <p:cNvCxnSpPr>
              <a:cxnSpLocks/>
              <a:stCxn id="94" idx="1"/>
              <a:endCxn id="10" idx="3"/>
            </p:cNvCxnSpPr>
            <p:nvPr/>
          </p:nvCxnSpPr>
          <p:spPr>
            <a:xfrm flipH="1" flipV="1">
              <a:off x="8682890" y="5245140"/>
              <a:ext cx="964149" cy="1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08B2DC5-E606-F6BD-128D-DE6E8AC0FAA1}"/>
                </a:ext>
              </a:extLst>
            </p:cNvPr>
            <p:cNvCxnSpPr>
              <a:cxnSpLocks/>
              <a:stCxn id="95" idx="1"/>
              <a:endCxn id="11" idx="3"/>
            </p:cNvCxnSpPr>
            <p:nvPr/>
          </p:nvCxnSpPr>
          <p:spPr>
            <a:xfrm flipH="1">
              <a:off x="8674720" y="5981878"/>
              <a:ext cx="942058" cy="2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043693D-4CC8-DE37-AD12-52E1E4BBC5F6}"/>
                </a:ext>
              </a:extLst>
            </p:cNvPr>
            <p:cNvSpPr txBox="1"/>
            <p:nvPr/>
          </p:nvSpPr>
          <p:spPr>
            <a:xfrm>
              <a:off x="8707257" y="5001200"/>
              <a:ext cx="840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(JL.H5)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6C0F91-B44E-D224-EB5B-772475EAE1AD}"/>
                </a:ext>
              </a:extLst>
            </p:cNvPr>
            <p:cNvSpPr txBox="1"/>
            <p:nvPr/>
          </p:nvSpPr>
          <p:spPr>
            <a:xfrm>
              <a:off x="8694556" y="5735439"/>
              <a:ext cx="840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(JL.H5)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90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8269699C-227C-17CC-2DA7-F1AB5A52E4BC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5582846" y="3801621"/>
            <a:ext cx="0" cy="324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2033491-DDCD-86B9-2A77-0A3F3E9B0B5F}"/>
              </a:ext>
            </a:extLst>
          </p:cNvPr>
          <p:cNvCxnSpPr>
            <a:cxnSpLocks/>
            <a:stCxn id="48" idx="2"/>
            <a:endCxn id="122" idx="0"/>
          </p:cNvCxnSpPr>
          <p:nvPr/>
        </p:nvCxnSpPr>
        <p:spPr>
          <a:xfrm>
            <a:off x="10057534" y="4686561"/>
            <a:ext cx="854" cy="91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F0DBEB38-179D-1792-A2C2-DA5F9D2310D2}"/>
              </a:ext>
            </a:extLst>
          </p:cNvPr>
          <p:cNvCxnSpPr>
            <a:cxnSpLocks/>
          </p:cNvCxnSpPr>
          <p:nvPr/>
        </p:nvCxnSpPr>
        <p:spPr>
          <a:xfrm rot="10800000">
            <a:off x="13291241" y="7799766"/>
            <a:ext cx="936765" cy="232907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4C22AD5-A172-28BD-5D67-4A051BC56CE0}"/>
              </a:ext>
            </a:extLst>
          </p:cNvPr>
          <p:cNvCxnSpPr>
            <a:cxnSpLocks/>
          </p:cNvCxnSpPr>
          <p:nvPr/>
        </p:nvCxnSpPr>
        <p:spPr>
          <a:xfrm flipH="1">
            <a:off x="13354241" y="6780396"/>
            <a:ext cx="8827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69F1071-40BD-CC2C-FB7D-7B3C824C89FC}"/>
              </a:ext>
            </a:extLst>
          </p:cNvPr>
          <p:cNvSpPr txBox="1"/>
          <p:nvPr/>
        </p:nvSpPr>
        <p:spPr>
          <a:xfrm>
            <a:off x="13178113" y="6973264"/>
            <a:ext cx="104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</a:t>
            </a:r>
          </a:p>
          <a:p>
            <a:pPr algn="ctr"/>
            <a:r>
              <a:rPr lang="de-DE" sz="1200" dirty="0"/>
              <a:t>(JL.S1; </a:t>
            </a:r>
          </a:p>
          <a:p>
            <a:pPr algn="ctr"/>
            <a:r>
              <a:rPr lang="de-DE" sz="1200" dirty="0"/>
              <a:t>JL.S4)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E34624C-9B9D-778E-80B7-85551D2EC532}"/>
              </a:ext>
            </a:extLst>
          </p:cNvPr>
          <p:cNvSpPr/>
          <p:nvPr/>
        </p:nvSpPr>
        <p:spPr>
          <a:xfrm>
            <a:off x="13130059" y="5653318"/>
            <a:ext cx="1145999" cy="599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78DCDC1-94A1-3825-17C8-8C85387C342A}"/>
              </a:ext>
            </a:extLst>
          </p:cNvPr>
          <p:cNvSpPr/>
          <p:nvPr/>
        </p:nvSpPr>
        <p:spPr>
          <a:xfrm>
            <a:off x="13043122" y="3583916"/>
            <a:ext cx="1300701" cy="6774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Jet lag</a:t>
            </a:r>
          </a:p>
        </p:txBody>
      </p:sp>
      <p:sp>
        <p:nvSpPr>
          <p:cNvPr id="20" name="Fünfeck 19">
            <a:extLst>
              <a:ext uri="{FF2B5EF4-FFF2-40B4-BE49-F238E27FC236}">
                <a16:creationId xmlns:a16="http://schemas.microsoft.com/office/drawing/2014/main" id="{2448CFFB-BA0D-2BEC-DABA-8B182BCF1B03}"/>
              </a:ext>
            </a:extLst>
          </p:cNvPr>
          <p:cNvSpPr/>
          <p:nvPr/>
        </p:nvSpPr>
        <p:spPr>
          <a:xfrm>
            <a:off x="13327823" y="4641084"/>
            <a:ext cx="1168400" cy="889000"/>
          </a:xfrm>
          <a:prstGeom prst="pen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AND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D722FD8-324A-E17B-A37E-FA264073A4D3}"/>
              </a:ext>
            </a:extLst>
          </p:cNvPr>
          <p:cNvGrpSpPr/>
          <p:nvPr/>
        </p:nvGrpSpPr>
        <p:grpSpPr>
          <a:xfrm>
            <a:off x="924349" y="2994913"/>
            <a:ext cx="9617817" cy="1913289"/>
            <a:chOff x="960863" y="3115910"/>
            <a:chExt cx="9617817" cy="1913289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A2D805-8F53-C16C-B027-27EFE06D8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809" y="4459584"/>
              <a:ext cx="820774" cy="9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F4071E2-2DD7-BD3B-AB4A-A4E6A15D3A85}"/>
                </a:ext>
              </a:extLst>
            </p:cNvPr>
            <p:cNvSpPr/>
            <p:nvPr/>
          </p:nvSpPr>
          <p:spPr>
            <a:xfrm>
              <a:off x="960863" y="3115910"/>
              <a:ext cx="3496837" cy="19132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Fünfeck 8">
              <a:extLst>
                <a:ext uri="{FF2B5EF4-FFF2-40B4-BE49-F238E27FC236}">
                  <a16:creationId xmlns:a16="http://schemas.microsoft.com/office/drawing/2014/main" id="{E8FF4A51-24C5-B23D-D639-94C97964E2E6}"/>
                </a:ext>
              </a:extLst>
            </p:cNvPr>
            <p:cNvSpPr/>
            <p:nvPr/>
          </p:nvSpPr>
          <p:spPr>
            <a:xfrm>
              <a:off x="3162479" y="4247272"/>
              <a:ext cx="1078204" cy="580114"/>
            </a:xfrm>
            <a:prstGeom prst="pent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D108B81-4426-8E04-5045-19500EB133AE}"/>
                </a:ext>
              </a:extLst>
            </p:cNvPr>
            <p:cNvSpPr/>
            <p:nvPr/>
          </p:nvSpPr>
          <p:spPr>
            <a:xfrm>
              <a:off x="4990541" y="3245211"/>
              <a:ext cx="1257638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sleep-wake rhythm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4FEB38-3D57-8439-6CB1-03294CCBB2F9}"/>
                </a:ext>
              </a:extLst>
            </p:cNvPr>
            <p:cNvSpPr/>
            <p:nvPr/>
          </p:nvSpPr>
          <p:spPr>
            <a:xfrm>
              <a:off x="1154984" y="3245212"/>
              <a:ext cx="2933478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sleep-wake rhythm is in-sync with local day-night-cycle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A6FA550-B2F6-45DD-F4FA-8E3B4E92FFC8}"/>
                </a:ext>
              </a:extLst>
            </p:cNvPr>
            <p:cNvSpPr/>
            <p:nvPr/>
          </p:nvSpPr>
          <p:spPr>
            <a:xfrm>
              <a:off x="1154984" y="4149979"/>
              <a:ext cx="1790478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transmeridian</a:t>
              </a:r>
              <a:r>
                <a:rPr lang="en-GB" dirty="0">
                  <a:solidFill>
                    <a:schemeClr val="tx1"/>
                  </a:solidFill>
                </a:rPr>
                <a:t> flight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880848B-A326-0660-9A5E-6DA2264C1AD6}"/>
                </a:ext>
              </a:extLst>
            </p:cNvPr>
            <p:cNvSpPr/>
            <p:nvPr/>
          </p:nvSpPr>
          <p:spPr>
            <a:xfrm>
              <a:off x="5184583" y="4135125"/>
              <a:ext cx="3172128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sleep-wake rhythm is out-of-sync with local-day-night cycle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9F93D5D-E1B8-A206-2528-3CDE85047339}"/>
                </a:ext>
              </a:extLst>
            </p:cNvPr>
            <p:cNvSpPr/>
            <p:nvPr/>
          </p:nvSpPr>
          <p:spPr>
            <a:xfrm>
              <a:off x="7026083" y="3245210"/>
              <a:ext cx="1300701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sleep propensity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6431E62D-0E3D-A28A-78AF-B3C384BBF983}"/>
                </a:ext>
              </a:extLst>
            </p:cNvPr>
            <p:cNvCxnSpPr>
              <a:cxnSpLocks/>
              <a:stCxn id="11" idx="3"/>
              <a:endCxn id="2" idx="1"/>
            </p:cNvCxnSpPr>
            <p:nvPr/>
          </p:nvCxnSpPr>
          <p:spPr>
            <a:xfrm flipV="1">
              <a:off x="4088462" y="3583915"/>
              <a:ext cx="90207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0143124-DC4D-96E5-FBD2-02CA671717FC}"/>
                </a:ext>
              </a:extLst>
            </p:cNvPr>
            <p:cNvSpPr txBox="1"/>
            <p:nvPr/>
          </p:nvSpPr>
          <p:spPr>
            <a:xfrm>
              <a:off x="4027254" y="3335462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</a:t>
              </a: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BA0FC8E1-20FC-EADE-0499-52B76AF208E0}"/>
                </a:ext>
              </a:extLst>
            </p:cNvPr>
            <p:cNvCxnSpPr>
              <a:cxnSpLocks/>
              <a:stCxn id="22" idx="1"/>
              <a:endCxn id="2" idx="3"/>
            </p:cNvCxnSpPr>
            <p:nvPr/>
          </p:nvCxnSpPr>
          <p:spPr>
            <a:xfrm flipH="1">
              <a:off x="6248179" y="3583914"/>
              <a:ext cx="77790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9E68D004-03FD-CB4F-9C0A-0C20A17FC22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3701581" y="3922617"/>
              <a:ext cx="0" cy="3246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323BEE17-2208-08DE-35A1-C0C547D2B912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 flipV="1">
              <a:off x="2945462" y="4468855"/>
              <a:ext cx="217018" cy="19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B86303D-D1C4-902F-5FF3-164BEC8EC94B}"/>
                </a:ext>
              </a:extLst>
            </p:cNvPr>
            <p:cNvSpPr txBox="1"/>
            <p:nvPr/>
          </p:nvSpPr>
          <p:spPr>
            <a:xfrm>
              <a:off x="4252683" y="4211683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c  (JL.L)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16045679-F31C-8420-53CC-3C2AF824AB9F}"/>
                </a:ext>
              </a:extLst>
            </p:cNvPr>
            <p:cNvSpPr/>
            <p:nvPr/>
          </p:nvSpPr>
          <p:spPr>
            <a:xfrm>
              <a:off x="9609416" y="4130151"/>
              <a:ext cx="969264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Jet lag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C1DD1572-CA52-E5E2-95DC-D426AE0E8E2B}"/>
                </a:ext>
              </a:extLst>
            </p:cNvPr>
            <p:cNvCxnSpPr>
              <a:cxnSpLocks/>
              <a:stCxn id="21" idx="3"/>
              <a:endCxn id="48" idx="1"/>
            </p:cNvCxnSpPr>
            <p:nvPr/>
          </p:nvCxnSpPr>
          <p:spPr>
            <a:xfrm flipV="1">
              <a:off x="8356711" y="4468855"/>
              <a:ext cx="1252705" cy="49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AF32BC1F-9D3B-E29D-20D8-0715A4C6D10A}"/>
                </a:ext>
              </a:extLst>
            </p:cNvPr>
            <p:cNvSpPr txBox="1"/>
            <p:nvPr/>
          </p:nvSpPr>
          <p:spPr>
            <a:xfrm>
              <a:off x="8467819" y="4210653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c (JL.D1)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373E95D-EC03-51CB-4EE2-026AD9C1B2F1}"/>
              </a:ext>
            </a:extLst>
          </p:cNvPr>
          <p:cNvGrpSpPr/>
          <p:nvPr/>
        </p:nvGrpSpPr>
        <p:grpSpPr>
          <a:xfrm>
            <a:off x="3017457" y="297487"/>
            <a:ext cx="5977362" cy="680341"/>
            <a:chOff x="1503223" y="3175864"/>
            <a:chExt cx="5977362" cy="680341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23180287-473E-AFD1-BBFF-D0EB6F82D5C5}"/>
                </a:ext>
              </a:extLst>
            </p:cNvPr>
            <p:cNvSpPr/>
            <p:nvPr/>
          </p:nvSpPr>
          <p:spPr>
            <a:xfrm>
              <a:off x="3080725" y="3175864"/>
              <a:ext cx="1556688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sleep-related symptoms</a:t>
              </a:r>
            </a:p>
          </p:txBody>
        </p: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D5734032-D9B2-BC3B-EA86-C3CDD1C98FE2}"/>
                </a:ext>
              </a:extLst>
            </p:cNvPr>
            <p:cNvCxnSpPr>
              <a:cxnSpLocks/>
              <a:stCxn id="100" idx="1"/>
              <a:endCxn id="112" idx="3"/>
            </p:cNvCxnSpPr>
            <p:nvPr/>
          </p:nvCxnSpPr>
          <p:spPr>
            <a:xfrm flipH="1">
              <a:off x="2472487" y="3514568"/>
              <a:ext cx="608238" cy="19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0608CEDA-3A89-95D9-D736-FC4BB7445E85}"/>
                </a:ext>
              </a:extLst>
            </p:cNvPr>
            <p:cNvSpPr txBox="1"/>
            <p:nvPr/>
          </p:nvSpPr>
          <p:spPr>
            <a:xfrm>
              <a:off x="2252017" y="3242519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(JL.S1)</a:t>
              </a: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6DD543AC-21F5-5E1C-DF7A-3B4B00A69B75}"/>
                </a:ext>
              </a:extLst>
            </p:cNvPr>
            <p:cNvSpPr/>
            <p:nvPr/>
          </p:nvSpPr>
          <p:spPr>
            <a:xfrm>
              <a:off x="5557153" y="3178798"/>
              <a:ext cx="1923432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reduced total sleep time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82788746-BB54-2A26-59CB-CFB754FC8BE5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4637413" y="3514567"/>
              <a:ext cx="91974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DEB552F-7B88-2539-9FA0-5B2DC735866E}"/>
                </a:ext>
              </a:extLst>
            </p:cNvPr>
            <p:cNvSpPr txBox="1"/>
            <p:nvPr/>
          </p:nvSpPr>
          <p:spPr>
            <a:xfrm>
              <a:off x="4579938" y="3255219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1 (JL.S6)</a:t>
              </a: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BDDE92DC-BDB7-C16B-D9C2-6C2BBDBC1D14}"/>
                </a:ext>
              </a:extLst>
            </p:cNvPr>
            <p:cNvSpPr/>
            <p:nvPr/>
          </p:nvSpPr>
          <p:spPr>
            <a:xfrm>
              <a:off x="1503223" y="3177801"/>
              <a:ext cx="969264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Jet lag</a:t>
              </a:r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00E83D16-CC40-93AC-DAF6-7299CF28A29F}"/>
              </a:ext>
            </a:extLst>
          </p:cNvPr>
          <p:cNvGrpSpPr/>
          <p:nvPr/>
        </p:nvGrpSpPr>
        <p:grpSpPr>
          <a:xfrm>
            <a:off x="4961495" y="4995852"/>
            <a:ext cx="6058609" cy="1884022"/>
            <a:chOff x="983212" y="4896374"/>
            <a:chExt cx="6058609" cy="1884022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2771395A-5458-6262-1E92-4156584EDB97}"/>
                </a:ext>
              </a:extLst>
            </p:cNvPr>
            <p:cNvSpPr/>
            <p:nvPr/>
          </p:nvSpPr>
          <p:spPr>
            <a:xfrm>
              <a:off x="5118389" y="5498758"/>
              <a:ext cx="1923432" cy="677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reduced total sleep time</a:t>
              </a:r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D6FB1867-EB40-CC6A-02C2-60B1CC48C3F3}"/>
                </a:ext>
              </a:extLst>
            </p:cNvPr>
            <p:cNvSpPr/>
            <p:nvPr/>
          </p:nvSpPr>
          <p:spPr>
            <a:xfrm>
              <a:off x="983212" y="4896374"/>
              <a:ext cx="3496837" cy="18840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A67F58F7-1309-A063-076F-EE3FCB4FB1C7}"/>
                </a:ext>
              </a:extLst>
            </p:cNvPr>
            <p:cNvSpPr/>
            <p:nvPr/>
          </p:nvSpPr>
          <p:spPr>
            <a:xfrm>
              <a:off x="1118023" y="4991451"/>
              <a:ext cx="2129915" cy="455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earlier awakening</a:t>
              </a:r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2C39A653-AB68-A950-33C2-5991461051F9}"/>
                </a:ext>
              </a:extLst>
            </p:cNvPr>
            <p:cNvSpPr/>
            <p:nvPr/>
          </p:nvSpPr>
          <p:spPr>
            <a:xfrm>
              <a:off x="1118023" y="5567613"/>
              <a:ext cx="2129915" cy="499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delayed sleep onset</a:t>
              </a:r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04965738-7E1E-D450-F2AB-CDE2A749CB6A}"/>
                </a:ext>
              </a:extLst>
            </p:cNvPr>
            <p:cNvSpPr/>
            <p:nvPr/>
          </p:nvSpPr>
          <p:spPr>
            <a:xfrm>
              <a:off x="1118023" y="6175785"/>
              <a:ext cx="2129915" cy="499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waking periods during the night</a:t>
              </a:r>
            </a:p>
          </p:txBody>
        </p:sp>
        <p:sp>
          <p:nvSpPr>
            <p:cNvPr id="127" name="Fünfeck 126">
              <a:extLst>
                <a:ext uri="{FF2B5EF4-FFF2-40B4-BE49-F238E27FC236}">
                  <a16:creationId xmlns:a16="http://schemas.microsoft.com/office/drawing/2014/main" id="{9BC0372B-7301-1CCA-DA7D-84B991CB90EF}"/>
                </a:ext>
              </a:extLst>
            </p:cNvPr>
            <p:cNvSpPr/>
            <p:nvPr/>
          </p:nvSpPr>
          <p:spPr>
            <a:xfrm>
              <a:off x="3403184" y="5484549"/>
              <a:ext cx="843241" cy="599813"/>
            </a:xfrm>
            <a:prstGeom prst="pent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7AAFAD57-5774-2BC6-5F42-4F12B32215E0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3247938" y="5219154"/>
              <a:ext cx="417129" cy="3937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F7E1711E-0DCA-9F01-F3D3-ED5160B82411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3280195" y="6084360"/>
              <a:ext cx="284034" cy="33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C0542E07-83E0-6B2A-762C-BEFE01B6D35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3247938" y="5798273"/>
              <a:ext cx="208564" cy="19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B570CC1F-D2CD-E154-B21B-0B63A0C5F27C}"/>
                </a:ext>
              </a:extLst>
            </p:cNvPr>
            <p:cNvCxnSpPr>
              <a:cxnSpLocks/>
              <a:stCxn id="123" idx="3"/>
              <a:endCxn id="122" idx="1"/>
            </p:cNvCxnSpPr>
            <p:nvPr/>
          </p:nvCxnSpPr>
          <p:spPr>
            <a:xfrm flipV="1">
              <a:off x="4480049" y="5837462"/>
              <a:ext cx="638340" cy="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042680BE-E9C3-56DF-7D36-669C9E9587BA}"/>
                </a:ext>
              </a:extLst>
            </p:cNvPr>
            <p:cNvSpPr txBox="1"/>
            <p:nvPr/>
          </p:nvSpPr>
          <p:spPr>
            <a:xfrm>
              <a:off x="4268377" y="5557837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c (JL.S7)</a:t>
              </a:r>
            </a:p>
          </p:txBody>
        </p:sp>
      </p:grpSp>
      <p:sp>
        <p:nvSpPr>
          <p:cNvPr id="150" name="Textfeld 149">
            <a:extLst>
              <a:ext uri="{FF2B5EF4-FFF2-40B4-BE49-F238E27FC236}">
                <a16:creationId xmlns:a16="http://schemas.microsoft.com/office/drawing/2014/main" id="{F5C9C9BC-07EB-3599-A5C7-1BA06E0C1997}"/>
              </a:ext>
            </a:extLst>
          </p:cNvPr>
          <p:cNvSpPr txBox="1"/>
          <p:nvPr/>
        </p:nvSpPr>
        <p:spPr>
          <a:xfrm>
            <a:off x="10017219" y="4974866"/>
            <a:ext cx="104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 (JL.S1; JL.S6)</a:t>
            </a: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C06F022-75C3-E76F-CCBA-6FD5DE64ECC4}"/>
              </a:ext>
            </a:extLst>
          </p:cNvPr>
          <p:cNvCxnSpPr>
            <a:cxnSpLocks/>
          </p:cNvCxnSpPr>
          <p:nvPr/>
        </p:nvCxnSpPr>
        <p:spPr>
          <a:xfrm>
            <a:off x="13146194" y="8465550"/>
            <a:ext cx="854" cy="91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97AB60C4-E874-30A3-C152-BBF5873232CE}"/>
              </a:ext>
            </a:extLst>
          </p:cNvPr>
          <p:cNvGrpSpPr/>
          <p:nvPr/>
        </p:nvGrpSpPr>
        <p:grpSpPr>
          <a:xfrm>
            <a:off x="7609270" y="1724621"/>
            <a:ext cx="3701331" cy="1757282"/>
            <a:chOff x="8797507" y="6749828"/>
            <a:chExt cx="3701331" cy="1757282"/>
          </a:xfrm>
        </p:grpSpPr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576029F0-105C-072A-8E66-8397A48A83B7}"/>
                </a:ext>
              </a:extLst>
            </p:cNvPr>
            <p:cNvSpPr/>
            <p:nvPr/>
          </p:nvSpPr>
          <p:spPr>
            <a:xfrm>
              <a:off x="10448837" y="6871868"/>
              <a:ext cx="1897601" cy="4415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Process C</a:t>
              </a: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B86421BD-A5A0-D06D-3707-98A57BFB1164}"/>
                </a:ext>
              </a:extLst>
            </p:cNvPr>
            <p:cNvSpPr/>
            <p:nvPr/>
          </p:nvSpPr>
          <p:spPr>
            <a:xfrm>
              <a:off x="10458608" y="7470543"/>
              <a:ext cx="1897601" cy="4415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Process S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E609F90E-8E5D-E948-9545-FE49897E10DE}"/>
                </a:ext>
              </a:extLst>
            </p:cNvPr>
            <p:cNvSpPr/>
            <p:nvPr/>
          </p:nvSpPr>
          <p:spPr>
            <a:xfrm>
              <a:off x="8797507" y="6749828"/>
              <a:ext cx="3701331" cy="1280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7" name="Fünfeck 166">
              <a:extLst>
                <a:ext uri="{FF2B5EF4-FFF2-40B4-BE49-F238E27FC236}">
                  <a16:creationId xmlns:a16="http://schemas.microsoft.com/office/drawing/2014/main" id="{DC8AEF09-73B7-AB04-C445-D3BC56F77FF9}"/>
                </a:ext>
              </a:extLst>
            </p:cNvPr>
            <p:cNvSpPr/>
            <p:nvPr/>
          </p:nvSpPr>
          <p:spPr>
            <a:xfrm>
              <a:off x="8969325" y="7098149"/>
              <a:ext cx="1168400" cy="598671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D11731E1-B746-3D4F-847F-44CC461EC018}"/>
                </a:ext>
              </a:extLst>
            </p:cNvPr>
            <p:cNvSpPr txBox="1"/>
            <p:nvPr/>
          </p:nvSpPr>
          <p:spPr>
            <a:xfrm>
              <a:off x="9554478" y="8230111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c (G2)</a:t>
              </a:r>
            </a:p>
          </p:txBody>
        </p: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321E1CE3-FED7-627F-4DEA-4A449BF76055}"/>
                </a:ext>
              </a:extLst>
            </p:cNvPr>
            <p:cNvCxnSpPr>
              <a:cxnSpLocks/>
              <a:stCxn id="164" idx="1"/>
            </p:cNvCxnSpPr>
            <p:nvPr/>
          </p:nvCxnSpPr>
          <p:spPr>
            <a:xfrm flipH="1">
              <a:off x="10057534" y="7092666"/>
              <a:ext cx="391303" cy="183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>
              <a:extLst>
                <a:ext uri="{FF2B5EF4-FFF2-40B4-BE49-F238E27FC236}">
                  <a16:creationId xmlns:a16="http://schemas.microsoft.com/office/drawing/2014/main" id="{A0336EE1-E9C9-9673-B45C-5D06BEAE20E8}"/>
                </a:ext>
              </a:extLst>
            </p:cNvPr>
            <p:cNvCxnSpPr>
              <a:cxnSpLocks/>
              <a:stCxn id="165" idx="1"/>
            </p:cNvCxnSpPr>
            <p:nvPr/>
          </p:nvCxnSpPr>
          <p:spPr>
            <a:xfrm flipH="1" flipV="1">
              <a:off x="10017219" y="7522811"/>
              <a:ext cx="441389" cy="1685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Verbinder: gewinkelt 179">
            <a:extLst>
              <a:ext uri="{FF2B5EF4-FFF2-40B4-BE49-F238E27FC236}">
                <a16:creationId xmlns:a16="http://schemas.microsoft.com/office/drawing/2014/main" id="{EE04570F-E9FA-F251-290D-631AC330B029}"/>
              </a:ext>
            </a:extLst>
          </p:cNvPr>
          <p:cNvCxnSpPr>
            <a:cxnSpLocks/>
            <a:stCxn id="166" idx="2"/>
            <a:endCxn id="22" idx="3"/>
          </p:cNvCxnSpPr>
          <p:nvPr/>
        </p:nvCxnSpPr>
        <p:spPr>
          <a:xfrm rot="5400000">
            <a:off x="8646455" y="2649435"/>
            <a:ext cx="457297" cy="1169666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feld 182">
            <a:extLst>
              <a:ext uri="{FF2B5EF4-FFF2-40B4-BE49-F238E27FC236}">
                <a16:creationId xmlns:a16="http://schemas.microsoft.com/office/drawing/2014/main" id="{6B756010-D217-3047-50A5-5D97F95A98FB}"/>
              </a:ext>
            </a:extLst>
          </p:cNvPr>
          <p:cNvSpPr txBox="1"/>
          <p:nvPr/>
        </p:nvSpPr>
        <p:spPr>
          <a:xfrm>
            <a:off x="6109870" y="3211448"/>
            <a:ext cx="104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 (JL.D3)</a:t>
            </a:r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580D003A-869D-CCA3-EA73-F10C15F8E433}"/>
              </a:ext>
            </a:extLst>
          </p:cNvPr>
          <p:cNvSpPr txBox="1"/>
          <p:nvPr/>
        </p:nvSpPr>
        <p:spPr>
          <a:xfrm>
            <a:off x="5200133" y="3784324"/>
            <a:ext cx="104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06222709-EF6E-8268-309B-8F07C3A782F1}"/>
              </a:ext>
            </a:extLst>
          </p:cNvPr>
          <p:cNvSpPr/>
          <p:nvPr/>
        </p:nvSpPr>
        <p:spPr>
          <a:xfrm>
            <a:off x="-201411" y="-76228"/>
            <a:ext cx="13555652" cy="1398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CEE0EA8-ABCF-FF99-24BE-7CAF7B800239}"/>
              </a:ext>
            </a:extLst>
          </p:cNvPr>
          <p:cNvCxnSpPr>
            <a:cxnSpLocks/>
          </p:cNvCxnSpPr>
          <p:nvPr/>
        </p:nvCxnSpPr>
        <p:spPr>
          <a:xfrm>
            <a:off x="8296506" y="3592422"/>
            <a:ext cx="282250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BECF2125-E8CF-9AAD-C65B-E442A4DC2164}"/>
              </a:ext>
            </a:extLst>
          </p:cNvPr>
          <p:cNvCxnSpPr>
            <a:cxnSpLocks/>
          </p:cNvCxnSpPr>
          <p:nvPr/>
        </p:nvCxnSpPr>
        <p:spPr>
          <a:xfrm flipV="1">
            <a:off x="11107427" y="3592422"/>
            <a:ext cx="24362" cy="2876676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EC229802-75E2-F7AD-3E16-F6D81D8AF7E8}"/>
              </a:ext>
            </a:extLst>
          </p:cNvPr>
          <p:cNvCxnSpPr>
            <a:cxnSpLocks/>
          </p:cNvCxnSpPr>
          <p:nvPr/>
        </p:nvCxnSpPr>
        <p:spPr>
          <a:xfrm>
            <a:off x="8417540" y="6469098"/>
            <a:ext cx="270182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F3A4B519-A177-DCAA-3D36-BD137B37706E}"/>
              </a:ext>
            </a:extLst>
          </p:cNvPr>
          <p:cNvSpPr txBox="1"/>
          <p:nvPr/>
        </p:nvSpPr>
        <p:spPr>
          <a:xfrm>
            <a:off x="9243505" y="6449307"/>
            <a:ext cx="104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 (JL.S8)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5342EC9D-BB9A-3B59-3FE1-B31CAFF494DE}"/>
              </a:ext>
            </a:extLst>
          </p:cNvPr>
          <p:cNvSpPr/>
          <p:nvPr/>
        </p:nvSpPr>
        <p:spPr>
          <a:xfrm>
            <a:off x="1256886" y="2019285"/>
            <a:ext cx="1300701" cy="3685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FIMM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33AF9F9F-2C9A-111A-48AB-7659E597DB51}"/>
              </a:ext>
            </a:extLst>
          </p:cNvPr>
          <p:cNvSpPr/>
          <p:nvPr/>
        </p:nvSpPr>
        <p:spPr>
          <a:xfrm>
            <a:off x="1256886" y="451892"/>
            <a:ext cx="1300701" cy="3685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FIMM</a:t>
            </a:r>
          </a:p>
        </p:txBody>
      </p:sp>
    </p:spTree>
    <p:extLst>
      <p:ext uri="{BB962C8B-B14F-4D97-AF65-F5344CB8AC3E}">
        <p14:creationId xmlns:p14="http://schemas.microsoft.com/office/powerpoint/2010/main" val="297475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37F09-B8D4-F23A-C6D8-01232C77E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629952F-5FE5-7E08-5B52-6FDD287662DC}"/>
              </a:ext>
            </a:extLst>
          </p:cNvPr>
          <p:cNvCxnSpPr>
            <a:cxnSpLocks/>
          </p:cNvCxnSpPr>
          <p:nvPr/>
        </p:nvCxnSpPr>
        <p:spPr>
          <a:xfrm flipH="1" flipV="1">
            <a:off x="13291241" y="8487394"/>
            <a:ext cx="657996" cy="27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6E3F9398-061B-D6AF-8300-34F56DA32119}"/>
              </a:ext>
            </a:extLst>
          </p:cNvPr>
          <p:cNvCxnSpPr>
            <a:cxnSpLocks/>
          </p:cNvCxnSpPr>
          <p:nvPr/>
        </p:nvCxnSpPr>
        <p:spPr>
          <a:xfrm rot="10800000">
            <a:off x="13291241" y="7799766"/>
            <a:ext cx="936765" cy="232907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B8D3FAF-7655-FA12-548E-C5ACF7DAE2AD}"/>
              </a:ext>
            </a:extLst>
          </p:cNvPr>
          <p:cNvCxnSpPr>
            <a:cxnSpLocks/>
          </p:cNvCxnSpPr>
          <p:nvPr/>
        </p:nvCxnSpPr>
        <p:spPr>
          <a:xfrm flipH="1">
            <a:off x="13354241" y="6780396"/>
            <a:ext cx="8827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A0A3E4B1-78D1-B4B2-7EB1-B6A15DB3614A}"/>
              </a:ext>
            </a:extLst>
          </p:cNvPr>
          <p:cNvSpPr/>
          <p:nvPr/>
        </p:nvSpPr>
        <p:spPr>
          <a:xfrm>
            <a:off x="830564" y="5485249"/>
            <a:ext cx="1897601" cy="676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Total Sleep </a:t>
            </a:r>
            <a:r>
              <a:rPr lang="en-GB" dirty="0">
                <a:solidFill>
                  <a:schemeClr val="tx1"/>
                </a:solidFill>
              </a:rPr>
              <a:t>Propensity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9D321B6-1C84-0403-5B71-FBC3D68725EA}"/>
              </a:ext>
            </a:extLst>
          </p:cNvPr>
          <p:cNvSpPr txBox="1"/>
          <p:nvPr/>
        </p:nvSpPr>
        <p:spPr>
          <a:xfrm>
            <a:off x="13178113" y="6973264"/>
            <a:ext cx="104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</a:t>
            </a:r>
          </a:p>
          <a:p>
            <a:pPr algn="ctr"/>
            <a:r>
              <a:rPr lang="de-DE" sz="1200" dirty="0"/>
              <a:t>(JL.S1; </a:t>
            </a:r>
          </a:p>
          <a:p>
            <a:pPr algn="ctr"/>
            <a:r>
              <a:rPr lang="de-DE" sz="1200" dirty="0"/>
              <a:t>JL.S4)</a:t>
            </a:r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BBF221D-F38A-EEA0-DEFF-DE37A0E108B4}"/>
              </a:ext>
            </a:extLst>
          </p:cNvPr>
          <p:cNvGrpSpPr/>
          <p:nvPr/>
        </p:nvGrpSpPr>
        <p:grpSpPr>
          <a:xfrm>
            <a:off x="537264" y="6321866"/>
            <a:ext cx="11727071" cy="2955800"/>
            <a:chOff x="632131" y="4749103"/>
            <a:chExt cx="11727071" cy="2955800"/>
          </a:xfrm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D935084-0955-103C-3AEF-561ADDE5E644}"/>
                </a:ext>
              </a:extLst>
            </p:cNvPr>
            <p:cNvSpPr/>
            <p:nvPr/>
          </p:nvSpPr>
          <p:spPr>
            <a:xfrm>
              <a:off x="945821" y="4749103"/>
              <a:ext cx="1897601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Process C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74DFF0C1-6343-AB8A-F60F-8B7D06E99009}"/>
                </a:ext>
              </a:extLst>
            </p:cNvPr>
            <p:cNvSpPr/>
            <p:nvPr/>
          </p:nvSpPr>
          <p:spPr>
            <a:xfrm>
              <a:off x="6919597" y="5515200"/>
              <a:ext cx="1897601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Process S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B822468C-7048-145E-45A4-7CF8B60FB752}"/>
                </a:ext>
              </a:extLst>
            </p:cNvPr>
            <p:cNvSpPr/>
            <p:nvPr/>
          </p:nvSpPr>
          <p:spPr>
            <a:xfrm>
              <a:off x="3630786" y="4749103"/>
              <a:ext cx="2503314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sine curve representing a circadian rhythm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hteck 95">
                  <a:extLst>
                    <a:ext uri="{FF2B5EF4-FFF2-40B4-BE49-F238E27FC236}">
                      <a16:creationId xmlns:a16="http://schemas.microsoft.com/office/drawing/2014/main" id="{C67F40E1-9B42-7F26-970B-75F3CD1A11D0}"/>
                    </a:ext>
                  </a:extLst>
                </p:cNvPr>
                <p:cNvSpPr/>
                <p:nvPr/>
              </p:nvSpPr>
              <p:spPr>
                <a:xfrm>
                  <a:off x="947688" y="5853998"/>
                  <a:ext cx="1897601" cy="676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Curve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hteck 95">
                  <a:extLst>
                    <a:ext uri="{FF2B5EF4-FFF2-40B4-BE49-F238E27FC236}">
                      <a16:creationId xmlns:a16="http://schemas.microsoft.com/office/drawing/2014/main" id="{C67F40E1-9B42-7F26-970B-75F3CD1A1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688" y="5853998"/>
                  <a:ext cx="1897601" cy="67619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AC3C0C8-495A-9774-B3C1-35D383B7EF7F}"/>
                </a:ext>
              </a:extLst>
            </p:cNvPr>
            <p:cNvSpPr/>
            <p:nvPr/>
          </p:nvSpPr>
          <p:spPr>
            <a:xfrm>
              <a:off x="3630786" y="5854353"/>
              <a:ext cx="2503314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negative mirror of Process C sine curve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13A54DD6-A1FE-D1CB-B0FB-3F8AA13C8294}"/>
                </a:ext>
              </a:extLst>
            </p:cNvPr>
            <p:cNvSpPr/>
            <p:nvPr/>
          </p:nvSpPr>
          <p:spPr>
            <a:xfrm>
              <a:off x="632131" y="7028711"/>
              <a:ext cx="2503314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circadian variation of the "sleep threshold"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64978E14-9109-E09A-129D-C6CF58D8D210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 flipV="1">
              <a:off x="2845289" y="6192094"/>
              <a:ext cx="785497" cy="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7294B0FB-23C3-6EB3-464A-090464B827C6}"/>
                </a:ext>
              </a:extLst>
            </p:cNvPr>
            <p:cNvCxnSpPr>
              <a:cxnSpLocks/>
              <a:stCxn id="93" idx="3"/>
              <a:endCxn id="95" idx="1"/>
            </p:cNvCxnSpPr>
            <p:nvPr/>
          </p:nvCxnSpPr>
          <p:spPr>
            <a:xfrm>
              <a:off x="2843422" y="5087199"/>
              <a:ext cx="7873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70E31747-E048-8960-9887-9B4A696481F5}"/>
                </a:ext>
              </a:extLst>
            </p:cNvPr>
            <p:cNvSpPr txBox="1"/>
            <p:nvPr/>
          </p:nvSpPr>
          <p:spPr>
            <a:xfrm>
              <a:off x="2712157" y="4826383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(C2)</a:t>
              </a:r>
            </a:p>
          </p:txBody>
        </p: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D43959AB-ED51-8083-6A41-74C5911B774E}"/>
                </a:ext>
              </a:extLst>
            </p:cNvPr>
            <p:cNvCxnSpPr>
              <a:cxnSpLocks/>
              <a:stCxn id="97" idx="0"/>
              <a:endCxn id="95" idx="2"/>
            </p:cNvCxnSpPr>
            <p:nvPr/>
          </p:nvCxnSpPr>
          <p:spPr>
            <a:xfrm flipV="1">
              <a:off x="4882443" y="5425295"/>
              <a:ext cx="0" cy="4290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E3BA24D6-3E7F-B5CE-D9CC-16CF21E611E9}"/>
                </a:ext>
              </a:extLst>
            </p:cNvPr>
            <p:cNvSpPr txBox="1"/>
            <p:nvPr/>
          </p:nvSpPr>
          <p:spPr>
            <a:xfrm>
              <a:off x="4746767" y="5516923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-1 (C3)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CCA7A0BC-537D-9DDF-25CD-59141E8C70B6}"/>
                </a:ext>
              </a:extLst>
            </p:cNvPr>
            <p:cNvSpPr txBox="1"/>
            <p:nvPr/>
          </p:nvSpPr>
          <p:spPr>
            <a:xfrm>
              <a:off x="2721989" y="5939644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1 (C3)</a:t>
              </a:r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93D149B-736E-9DC1-F95E-90DF0A6720F4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 flipH="1">
              <a:off x="1883788" y="6530190"/>
              <a:ext cx="12701" cy="498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79383FC8-1ED5-79A1-1170-35D1494317AE}"/>
                </a:ext>
              </a:extLst>
            </p:cNvPr>
            <p:cNvSpPr txBox="1"/>
            <p:nvPr/>
          </p:nvSpPr>
          <p:spPr>
            <a:xfrm>
              <a:off x="1793529" y="6627646"/>
              <a:ext cx="104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i (C4)</a:t>
              </a:r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A5FB78B2-43D4-E801-EA3B-2CF435999EA0}"/>
                </a:ext>
              </a:extLst>
            </p:cNvPr>
            <p:cNvSpPr/>
            <p:nvPr/>
          </p:nvSpPr>
          <p:spPr>
            <a:xfrm>
              <a:off x="9311604" y="4879586"/>
              <a:ext cx="2766095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exponentially declining curve for sleep period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14731964-F620-CE21-39EA-246C1DF32B3B}"/>
                </a:ext>
              </a:extLst>
            </p:cNvPr>
            <p:cNvSpPr/>
            <p:nvPr/>
          </p:nvSpPr>
          <p:spPr>
            <a:xfrm>
              <a:off x="9030100" y="6143621"/>
              <a:ext cx="3329102" cy="676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Strictly monotonically increasing curve for waking progression</a:t>
              </a:r>
            </a:p>
          </p:txBody>
        </p:sp>
      </p:grpSp>
      <p:sp>
        <p:nvSpPr>
          <p:cNvPr id="130" name="Rechteck 129">
            <a:extLst>
              <a:ext uri="{FF2B5EF4-FFF2-40B4-BE49-F238E27FC236}">
                <a16:creationId xmlns:a16="http://schemas.microsoft.com/office/drawing/2014/main" id="{BDD32296-5FBD-A247-DE3F-E8096913DF2F}"/>
              </a:ext>
            </a:extLst>
          </p:cNvPr>
          <p:cNvSpPr/>
          <p:nvPr/>
        </p:nvSpPr>
        <p:spPr>
          <a:xfrm>
            <a:off x="13233800" y="4646182"/>
            <a:ext cx="3329102" cy="676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Increase is slower than decrease.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F8392D-B2F6-E19B-3D40-130E0E53C95D}"/>
              </a:ext>
            </a:extLst>
          </p:cNvPr>
          <p:cNvSpPr/>
          <p:nvPr/>
        </p:nvSpPr>
        <p:spPr>
          <a:xfrm>
            <a:off x="1774092" y="2234516"/>
            <a:ext cx="2090377" cy="6774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time spent at flight destination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2227DD-8751-E521-6866-75EA27D093D5}"/>
              </a:ext>
            </a:extLst>
          </p:cNvPr>
          <p:cNvSpPr/>
          <p:nvPr/>
        </p:nvSpPr>
        <p:spPr>
          <a:xfrm>
            <a:off x="4326579" y="2234515"/>
            <a:ext cx="3040093" cy="6774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synchronisation to local-day-night-cycle at destination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AF413D-F52D-F00A-28F4-2F85DF2207C5}"/>
              </a:ext>
            </a:extLst>
          </p:cNvPr>
          <p:cNvSpPr/>
          <p:nvPr/>
        </p:nvSpPr>
        <p:spPr>
          <a:xfrm>
            <a:off x="7849984" y="2234515"/>
            <a:ext cx="1744693" cy="6774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Jet lag severity</a:t>
            </a:r>
          </a:p>
        </p:txBody>
      </p:sp>
    </p:spTree>
    <p:extLst>
      <p:ext uri="{BB962C8B-B14F-4D97-AF65-F5344CB8AC3E}">
        <p14:creationId xmlns:p14="http://schemas.microsoft.com/office/powerpoint/2010/main" val="220647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534</Words>
  <Application>Microsoft Office PowerPoint</Application>
  <PresentationFormat>A3-Papier (297 x 420 mm)</PresentationFormat>
  <Paragraphs>150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ge25dap@ForStudents.onmicrosoft.com</dc:creator>
  <cp:lastModifiedBy>ge25dap@ForStudents.onmicrosoft.com</cp:lastModifiedBy>
  <cp:revision>11</cp:revision>
  <dcterms:created xsi:type="dcterms:W3CDTF">2024-03-17T18:26:37Z</dcterms:created>
  <dcterms:modified xsi:type="dcterms:W3CDTF">2024-03-19T10:22:02Z</dcterms:modified>
</cp:coreProperties>
</file>