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A97285-66EB-4557-B475-30BA61DF52FF}">
  <a:tblStyle styleId="{B3A97285-66EB-4557-B475-30BA61DF52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bdbf68e5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bdbf68e5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bdbf68e5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abdbf68e5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abdbf68e5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abdbf68e5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bdbf68e5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bdbf68e5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bdbf68e59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bdbf68e5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abdbf68e5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abdbf68e5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bdbf68e5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bdbf68e5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bdbf68e59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bdbf68e59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bdbf68e5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bdbf68e5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abdbf68e59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abdbf68e59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abdbf68e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abdbf68e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ad09901e0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ad09901e0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abdbf68e5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abdbf68e5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d09901e06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d09901e06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bdbf68e5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bdbf68e5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abdbf68e5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abdbf68e5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abdbf68e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abdbf68e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abdbf68e59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abdbf68e59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bdbf68e5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bdbf68e5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bdbf68e59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bdbf68e59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bdbf68e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bdbf68e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b3ae76a7a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b3ae76a7a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d09901e06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d09901e06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d09901e06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d09901e06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Diksha last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acd2b2aa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acd2b2aa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 first slide t5 small model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abdbf68e5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abdbf68e5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kaggle.com/datasets/rmisra/news-category-dataset?resource=download" TargetMode="External"/><Relationship Id="rId4" Type="http://schemas.openxmlformats.org/officeDocument/2006/relationships/hyperlink" Target="https://paperswithcode.com/dataset/realnews" TargetMode="External"/><Relationship Id="rId5" Type="http://schemas.openxmlformats.org/officeDocument/2006/relationships/hyperlink" Target="https://pytorch.org/tutorials/recipes/recipes/defining_a_neural_network.html" TargetMode="External"/><Relationship Id="rId6" Type="http://schemas.openxmlformats.org/officeDocument/2006/relationships/hyperlink" Target="https://medium.com/voice-tech-podcast/text-classification-using-cnn-9ade8155dfb9" TargetMode="External"/><Relationship Id="rId7" Type="http://schemas.openxmlformats.org/officeDocument/2006/relationships/hyperlink" Target="https://towardsdatascience.com/deep-learning-techniques-for-text-classification-78d9dc40bf7c" TargetMode="External"/><Relationship Id="rId8" Type="http://schemas.openxmlformats.org/officeDocument/2006/relationships/hyperlink" Target="https://spacy.io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Tea: Topic Classification of News Articles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312025" y="3047950"/>
            <a:ext cx="41820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By: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Advith Chegu (ac1771)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Vipul Gharde (vig4)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Diksha Wuthoo (dw659)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849975" y="3047950"/>
            <a:ext cx="4182000" cy="15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Group 3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Flowchart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00" y="1094000"/>
            <a:ext cx="3915325" cy="382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400" y="1094000"/>
            <a:ext cx="2787318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rchitecture Diagram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76650"/>
            <a:ext cx="8520602" cy="350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</a:t>
            </a:r>
            <a:r>
              <a:rPr lang="en"/>
              <a:t>Pre-processing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 needs to be pre-processed before passing to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pre-processing each text article to remove stopwords and tokenizing into words using </a:t>
            </a:r>
            <a:r>
              <a:rPr b="1" lang="en"/>
              <a:t>spaCy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Convert words to vectors using </a:t>
            </a:r>
            <a:r>
              <a:rPr b="1" lang="en"/>
              <a:t>spaCy</a:t>
            </a:r>
            <a:r>
              <a:rPr lang="en"/>
              <a:t> to give us the word embeddings (300 dimensions). We chose spaCy as it gave us better results than PyTorch’s </a:t>
            </a:r>
            <a:r>
              <a:rPr lang="en"/>
              <a:t>inbuilt</a:t>
            </a:r>
            <a:r>
              <a:rPr lang="en"/>
              <a:t> embedding layer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split as training, </a:t>
            </a:r>
            <a:r>
              <a:rPr lang="en"/>
              <a:t>testing and validation sets in the </a:t>
            </a:r>
            <a:r>
              <a:rPr b="1" lang="en"/>
              <a:t>ratio of 8:1:1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i</a:t>
            </a:r>
            <a:r>
              <a:rPr lang="en"/>
              <a:t>nput set is passed to the model in </a:t>
            </a:r>
            <a:r>
              <a:rPr b="1" lang="en"/>
              <a:t>batch size of 64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2 layers of </a:t>
            </a:r>
            <a:r>
              <a:rPr b="1" lang="en"/>
              <a:t>1D convolution </a:t>
            </a:r>
            <a:r>
              <a:rPr lang="en"/>
              <a:t>with a kernel size of 3x3 and </a:t>
            </a:r>
            <a:r>
              <a:rPr b="1" lang="en"/>
              <a:t>ReLU</a:t>
            </a:r>
            <a:r>
              <a:rPr lang="en"/>
              <a:t> activation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every convolution layer, there is a </a:t>
            </a:r>
            <a:r>
              <a:rPr b="1" lang="en"/>
              <a:t>Max Pooling</a:t>
            </a:r>
            <a:r>
              <a:rPr lang="en"/>
              <a:t> layer with a kernel size of 3x3 to reduce the dimensions without losing meaning representations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a </a:t>
            </a:r>
            <a:r>
              <a:rPr b="1" lang="en"/>
              <a:t>dropout</a:t>
            </a:r>
            <a:r>
              <a:rPr lang="en"/>
              <a:t> layer with a dropout probability of 0.25 to prevent the model from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Flattened</a:t>
            </a:r>
            <a:r>
              <a:rPr lang="en"/>
              <a:t> the input which is passed to the 2048x64 dense layer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Outputs the </a:t>
            </a:r>
            <a:r>
              <a:rPr b="1" lang="en"/>
              <a:t>probability</a:t>
            </a:r>
            <a:r>
              <a:rPr lang="en"/>
              <a:t> for each label (</a:t>
            </a:r>
            <a:r>
              <a:rPr b="1" lang="en"/>
              <a:t>42 classes</a:t>
            </a:r>
            <a:r>
              <a:rPr lang="en"/>
              <a:t> for our dataset)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Hyperparameters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CrossEntropyLoss</a:t>
            </a:r>
            <a:r>
              <a:rPr lang="en"/>
              <a:t> as the </a:t>
            </a:r>
            <a:r>
              <a:rPr b="1" lang="en"/>
              <a:t>loss function</a:t>
            </a:r>
            <a:r>
              <a:rPr lang="en"/>
              <a:t> which is most commonly used in case of multi-class classification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SGD optimizer</a:t>
            </a:r>
            <a:r>
              <a:rPr lang="en"/>
              <a:t> which showed better results than Adam and RMSProp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is set to </a:t>
            </a:r>
            <a:r>
              <a:rPr b="1" lang="en"/>
              <a:t>0.05</a:t>
            </a:r>
            <a:r>
              <a:rPr lang="en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the model on ~50 epochs but the accuracy </a:t>
            </a:r>
            <a:r>
              <a:rPr lang="en"/>
              <a:t>plateaued</a:t>
            </a:r>
            <a:r>
              <a:rPr lang="en"/>
              <a:t> after 20 so we reduced the epoch count to </a:t>
            </a:r>
            <a:r>
              <a:rPr b="1" lang="en"/>
              <a:t>20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Dropout rate of </a:t>
            </a:r>
            <a:r>
              <a:rPr b="1" lang="en"/>
              <a:t>0.25 </a:t>
            </a:r>
            <a:r>
              <a:rPr lang="en"/>
              <a:t>and batch size of </a:t>
            </a:r>
            <a:r>
              <a:rPr b="1" lang="en"/>
              <a:t>64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trained the model using different values of hyperparameters</a:t>
            </a:r>
            <a:endParaRPr/>
          </a:p>
        </p:txBody>
      </p:sp>
      <p:graphicFrame>
        <p:nvGraphicFramePr>
          <p:cNvPr id="173" name="Google Shape;173;p27"/>
          <p:cNvGraphicFramePr/>
          <p:nvPr/>
        </p:nvGraphicFramePr>
        <p:xfrm>
          <a:off x="493750" y="184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{B3A97285-66EB-4557-B475-30BA61DF52FF}</a:tableStyleId>
              </a:tblPr>
              <a:tblGrid>
                <a:gridCol w="1152250"/>
                <a:gridCol w="1833000"/>
                <a:gridCol w="1908650"/>
                <a:gridCol w="1631300"/>
                <a:gridCol w="16313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AA84F"/>
                          </a:solidFill>
                        </a:rPr>
                        <a:t>Model 2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7315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229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400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54864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482415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showing model’s train accuracy vs the number of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starts with a higher rate of change but </a:t>
            </a:r>
            <a:r>
              <a:rPr lang="en"/>
              <a:t>plateaued</a:t>
            </a:r>
            <a:r>
              <a:rPr lang="en"/>
              <a:t> after ~20 epochs so we reduced the number of epochs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4838697" cy="34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/>
          <p:nvPr/>
        </p:nvSpPr>
        <p:spPr>
          <a:xfrm>
            <a:off x="2275625" y="4208325"/>
            <a:ext cx="9768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Epoch</a:t>
            </a:r>
            <a:endParaRPr sz="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1412"/>
            <a:ext cx="4949827" cy="35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514350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Trending topics from the latest news Tweets with the count for each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see that </a:t>
            </a:r>
            <a:r>
              <a:rPr b="1" lang="en"/>
              <a:t>Politics</a:t>
            </a:r>
            <a:r>
              <a:rPr lang="en"/>
              <a:t>, </a:t>
            </a:r>
            <a:r>
              <a:rPr b="1" lang="en"/>
              <a:t>World News</a:t>
            </a:r>
            <a:r>
              <a:rPr lang="en"/>
              <a:t>, </a:t>
            </a:r>
            <a:r>
              <a:rPr b="1" lang="en"/>
              <a:t>Business</a:t>
            </a:r>
            <a:r>
              <a:rPr lang="en"/>
              <a:t> are the most commonly discussed topics on Twitter right now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model results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10150" l="8365" r="1095" t="5681"/>
          <a:stretch/>
        </p:blipFill>
        <p:spPr>
          <a:xfrm>
            <a:off x="202450" y="1017800"/>
            <a:ext cx="4798177" cy="34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5143500" y="1017800"/>
            <a:ext cx="3689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Diagonal values show that the labels were correctly predicted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topics were misclassified as Politics as there can be overlapping features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model results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69800" y="1100975"/>
            <a:ext cx="84627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of model can be improved by taking </a:t>
            </a:r>
            <a:r>
              <a:rPr b="1" lang="en"/>
              <a:t>balanced data</a:t>
            </a:r>
            <a:r>
              <a:rPr lang="en"/>
              <a:t>, i.e. taking equal number of samples for all the classes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Topics like Women, Healthy Living, Art and Culture have lesser samples than Politics, Business, Sports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embeddings using </a:t>
            </a:r>
            <a:r>
              <a:rPr b="1" lang="en"/>
              <a:t>different model like GloVe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other model for embeddings instead of spaCy may improve the accuracy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/>
              <a:t>2-dimensional data</a:t>
            </a:r>
            <a:r>
              <a:rPr lang="en"/>
              <a:t> for text, which captures more features among the different words, may help to increase the accuracy of CNN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143000"/>
            <a:ext cx="85206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Dataset d</a:t>
            </a:r>
            <a:r>
              <a:rPr lang="en" sz="1700"/>
              <a:t>escription </a:t>
            </a:r>
            <a:r>
              <a:rPr lang="en" sz="1700"/>
              <a:t>with ER diagram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Challenges with massive dataset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approach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Conceptual flowchart and architecture diagram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architecture explained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Experimental results and its analysis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Technologies Used and Target Users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Improvements from Project 1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Future Scope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clouds for Politics and World News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1869138" y="3561700"/>
            <a:ext cx="88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Politics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6235288" y="3561700"/>
            <a:ext cx="139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World News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8650"/>
            <a:ext cx="3997200" cy="2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375" y="1489025"/>
            <a:ext cx="3995928" cy="2072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350" y="349475"/>
            <a:ext cx="7478800" cy="46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Processing and Software Tools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PySpark</a:t>
            </a:r>
            <a:r>
              <a:rPr lang="en"/>
              <a:t> and </a:t>
            </a:r>
            <a:r>
              <a:rPr b="1" lang="en"/>
              <a:t>Jupyter Notebooks</a:t>
            </a:r>
            <a:r>
              <a:rPr lang="en"/>
              <a:t> to process the massive datasets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spaCy</a:t>
            </a:r>
            <a:r>
              <a:rPr lang="en"/>
              <a:t> to remove stopwords and for tokenization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the embeddings using </a:t>
            </a:r>
            <a:r>
              <a:rPr b="1" lang="en"/>
              <a:t>spaCy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PyTorch</a:t>
            </a:r>
            <a:r>
              <a:rPr lang="en"/>
              <a:t> for model training and testing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Plotly and MatplotLib </a:t>
            </a:r>
            <a:r>
              <a:rPr lang="en"/>
              <a:t>to generate the graphs like heatmap and word clouds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</a:t>
            </a:r>
            <a:r>
              <a:rPr b="1" lang="en"/>
              <a:t>Flask</a:t>
            </a:r>
            <a:r>
              <a:rPr lang="en"/>
              <a:t> to generate the APIs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Target Users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Curious news readers</a:t>
            </a:r>
            <a:r>
              <a:rPr lang="en"/>
              <a:t> who want to be updated with the latest news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scope of the project, we targeted users who can use our application to </a:t>
            </a:r>
            <a:r>
              <a:rPr b="1" lang="en"/>
              <a:t>find the top trending news topics on Twitter in real-time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</a:t>
            </a:r>
            <a:r>
              <a:rPr b="1" lang="en"/>
              <a:t>fetch the latest Tweets from one particular category</a:t>
            </a:r>
            <a:r>
              <a:rPr lang="en"/>
              <a:t> and read them on our application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Can be extended to </a:t>
            </a:r>
            <a:r>
              <a:rPr b="1" lang="en"/>
              <a:t>fetch the news articles from different recognized and established news sites</a:t>
            </a:r>
            <a:r>
              <a:rPr lang="en"/>
              <a:t> on the Internet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from Project 1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achieved from deep learning model </a:t>
            </a:r>
            <a:r>
              <a:rPr b="1" lang="en"/>
              <a:t>are significantly better</a:t>
            </a:r>
            <a:r>
              <a:rPr lang="en"/>
              <a:t> compared to clustering model from project 1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Allowed users to </a:t>
            </a:r>
            <a:r>
              <a:rPr b="1" lang="en"/>
              <a:t>fetch top ‘N’ trending topics</a:t>
            </a:r>
            <a:r>
              <a:rPr lang="en"/>
              <a:t> instead of only top 5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Users can </a:t>
            </a:r>
            <a:r>
              <a:rPr b="1" lang="en"/>
              <a:t>select any topic to search</a:t>
            </a:r>
            <a:r>
              <a:rPr lang="en"/>
              <a:t> for the related news Tweets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extended to </a:t>
            </a:r>
            <a:r>
              <a:rPr b="1" lang="en"/>
              <a:t>classify different text articles</a:t>
            </a:r>
            <a:r>
              <a:rPr lang="en"/>
              <a:t> apart from news on Twitter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different embedding such as </a:t>
            </a:r>
            <a:r>
              <a:rPr b="1" lang="en"/>
              <a:t>GLOVE</a:t>
            </a:r>
            <a:r>
              <a:rPr lang="en"/>
              <a:t> which embeds each word and thus preserves contextual information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more complex models to analyze </a:t>
            </a:r>
            <a:r>
              <a:rPr lang="en"/>
              <a:t>the</a:t>
            </a:r>
            <a:r>
              <a:rPr lang="en"/>
              <a:t> performance like </a:t>
            </a:r>
            <a:r>
              <a:rPr b="1" lang="en"/>
              <a:t>B</a:t>
            </a:r>
            <a:r>
              <a:rPr b="1" lang="en"/>
              <a:t>iDirectional LSTM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do a new form of semi-supervised learning called </a:t>
            </a:r>
            <a:r>
              <a:rPr b="1" lang="en"/>
              <a:t>‘</a:t>
            </a:r>
            <a:r>
              <a:rPr b="1" lang="en"/>
              <a:t>Active Learning’</a:t>
            </a:r>
            <a:r>
              <a:rPr lang="en"/>
              <a:t> which works well with learning from unlabeled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https://www.kaggle.com/datasets/rmisra/news-category-dataset?resource=download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https://paperswithcode.com/dataset/realnews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https://pytorch.org/tutorials/recipes/recipes/defining_a_neural_network.html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https://medium.com/voice-tech-podcast/text-classification-using-cnn-9ade8155dfb9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https://towardsdatascience.com/deep-learning-techniques-for-text-classification-78d9dc40bf7c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https://spacy.io/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large volume of news articles</a:t>
            </a:r>
            <a:r>
              <a:rPr lang="en"/>
              <a:t> are present on the Internet that potentially belongs to some category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</a:t>
            </a:r>
            <a:r>
              <a:rPr b="1" lang="en"/>
              <a:t>search for news articles from particular topics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Our project focuses on </a:t>
            </a:r>
            <a:r>
              <a:rPr b="1" lang="en"/>
              <a:t>Twitter data</a:t>
            </a:r>
            <a:r>
              <a:rPr lang="en"/>
              <a:t>, where numerous news Tweets can be found and we want to </a:t>
            </a:r>
            <a:r>
              <a:rPr b="1" lang="en"/>
              <a:t>classify them into topics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application helps the </a:t>
            </a:r>
            <a:r>
              <a:rPr lang="en"/>
              <a:t>targeted</a:t>
            </a:r>
            <a:r>
              <a:rPr lang="en"/>
              <a:t> Twitter users know what the </a:t>
            </a:r>
            <a:r>
              <a:rPr b="1" lang="en"/>
              <a:t>‘popular’</a:t>
            </a:r>
            <a:r>
              <a:rPr lang="en"/>
              <a:t> news topics are in </a:t>
            </a:r>
            <a:r>
              <a:rPr b="1" lang="en"/>
              <a:t>real-time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‘Popular’</a:t>
            </a:r>
            <a:r>
              <a:rPr lang="en"/>
              <a:t> is defined as the topics having the most number of counts from recent news Tweets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Users can see the </a:t>
            </a:r>
            <a:r>
              <a:rPr b="1" lang="en"/>
              <a:t>top ‘N’ trending topics</a:t>
            </a:r>
            <a:r>
              <a:rPr lang="en"/>
              <a:t> and can select any one of them to see the related news articles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using different datasets: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Number of records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HuffPost dataset - 210,000 articles (~100MB)</a:t>
            </a:r>
            <a:endParaRPr/>
          </a:p>
          <a:p>
            <a:pPr indent="-31083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RealNews dataset - 40,000,000 articles (~10GB)</a:t>
            </a:r>
            <a:endParaRPr/>
          </a:p>
          <a:p>
            <a:pPr indent="-310832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Real-time Tweets (~320 tweets) - For testing the model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Total number of records: </a:t>
            </a:r>
            <a:r>
              <a:rPr b="1" lang="en"/>
              <a:t>40,210,640</a:t>
            </a:r>
            <a:endParaRPr b="1"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Average size per record: </a:t>
            </a:r>
            <a:r>
              <a:rPr b="1" lang="en"/>
              <a:t>0.5 KB</a:t>
            </a:r>
            <a:endParaRPr b="1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</a:t>
            </a:r>
            <a:r>
              <a:rPr b="1" lang="en"/>
              <a:t>42 topics</a:t>
            </a:r>
            <a:r>
              <a:rPr lang="en"/>
              <a:t> in which the articles can be classified. For example, Sports, Politics, Entertainment, etc.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using the </a:t>
            </a:r>
            <a:r>
              <a:rPr b="1" lang="en"/>
              <a:t>summary</a:t>
            </a:r>
            <a:r>
              <a:rPr lang="en"/>
              <a:t> and </a:t>
            </a:r>
            <a:r>
              <a:rPr b="1" lang="en"/>
              <a:t>category</a:t>
            </a:r>
            <a:r>
              <a:rPr lang="en"/>
              <a:t> column from the dataset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Rate of processing: </a:t>
            </a:r>
            <a:r>
              <a:rPr b="1" lang="en"/>
              <a:t>70 records / second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HuffPost ER Diagram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598" y="741925"/>
            <a:ext cx="6336793" cy="365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RealNews</a:t>
            </a:r>
            <a:r>
              <a:rPr lang="en"/>
              <a:t> ER Diagram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72" y="1228638"/>
            <a:ext cx="5998466" cy="334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Massive Data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a large amount of </a:t>
            </a:r>
            <a:r>
              <a:rPr b="1" lang="en"/>
              <a:t>unlabeled</a:t>
            </a:r>
            <a:r>
              <a:rPr lang="en"/>
              <a:t> data (40 million) which we wanted to use for training the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pre-trained model (</a:t>
            </a:r>
            <a:r>
              <a:rPr lang="en"/>
              <a:t>all-MiniLM-L6-v2</a:t>
            </a:r>
            <a:r>
              <a:rPr lang="en"/>
              <a:t>) to generate the labels for the unlabeled dataset using </a:t>
            </a:r>
            <a:r>
              <a:rPr b="1" lang="en"/>
              <a:t>cosine-similarity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Used the articles with respective labels to generate the </a:t>
            </a:r>
            <a:r>
              <a:rPr b="1" lang="en"/>
              <a:t>embeddings</a:t>
            </a:r>
            <a:r>
              <a:rPr lang="en"/>
              <a:t> which are then passed to our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794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 the text articles and </a:t>
            </a:r>
            <a:r>
              <a:rPr b="1" lang="en"/>
              <a:t>generate word embeddings</a:t>
            </a:r>
            <a:r>
              <a:rPr lang="en"/>
              <a:t>, then pass it to deep learning </a:t>
            </a:r>
            <a:r>
              <a:rPr b="1" lang="en"/>
              <a:t>CNN model</a:t>
            </a:r>
            <a:r>
              <a:rPr lang="en"/>
              <a:t> for the classification task </a:t>
            </a:r>
            <a:r>
              <a:rPr lang="en"/>
              <a:t>as convolution layers are better at understanding the features from the embeddings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the model on the 2 datasets where the </a:t>
            </a:r>
            <a:r>
              <a:rPr b="1" lang="en"/>
              <a:t>input is the news article</a:t>
            </a:r>
            <a:r>
              <a:rPr lang="en"/>
              <a:t> and the </a:t>
            </a:r>
            <a:r>
              <a:rPr b="1" lang="en"/>
              <a:t>output is the topic that the article belongs to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testing, we fetched the Tweets from some </a:t>
            </a:r>
            <a:r>
              <a:rPr b="1" lang="en"/>
              <a:t>recognized news handles on Twitter</a:t>
            </a:r>
            <a:r>
              <a:rPr lang="en"/>
              <a:t> to find the most trending topics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different models (like CNN, LSTM) but we found </a:t>
            </a:r>
            <a:r>
              <a:rPr b="1" lang="en"/>
              <a:t>CNN</a:t>
            </a:r>
            <a:r>
              <a:rPr lang="en"/>
              <a:t> to have the best accuracy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