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85" r:id="rId13"/>
    <p:sldId id="286" r:id="rId14"/>
    <p:sldId id="267" r:id="rId15"/>
    <p:sldId id="287" r:id="rId16"/>
    <p:sldId id="288" r:id="rId17"/>
    <p:sldId id="270" r:id="rId18"/>
    <p:sldId id="290" r:id="rId19"/>
    <p:sldId id="279" r:id="rId20"/>
    <p:sldId id="289" r:id="rId21"/>
    <p:sldId id="268" r:id="rId22"/>
    <p:sldId id="276" r:id="rId23"/>
  </p:sldIdLst>
  <p:sldSz cx="9144000" cy="6858000" type="screen4x3"/>
  <p:notesSz cx="6858000" cy="9144000"/>
  <p:embeddedFontLst>
    <p:embeddedFont>
      <p:font typeface="Calibri" panose="020F0502020204030204" pitchFamily="34" charset="0"/>
      <p:regular r:id="rId25"/>
      <p:bold r:id="rId26"/>
      <p:italic r:id="rId27"/>
      <p:boldItalic r:id="rId28"/>
    </p:embeddedFont>
    <p:embeddedFont>
      <p:font typeface="Constantia" panose="02030602050306030303" pitchFamily="18" charset="0"/>
      <p:regular r:id="rId29"/>
      <p:bold r:id="rId30"/>
      <p:italic r:id="rId31"/>
      <p:boldItalic r:id="rId32"/>
    </p:embeddedFont>
    <p:embeddedFont>
      <p:font typeface="Corbel" panose="020B05030202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jx+5DbdAAoCbLl8qjGVudmFDHg5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A3DCFC-FDDB-4A45-AE01-EEFBC58923D8}">
  <a:tblStyle styleId="{3BA3DCFC-FDDB-4A45-AE01-EEFBC58923D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47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Arpana</a:t>
            </a:r>
            <a:endParaRPr/>
          </a:p>
        </p:txBody>
      </p:sp>
      <p:sp>
        <p:nvSpPr>
          <p:cNvPr id="147" name="Google Shape;147;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Calibri"/>
              <a:buNone/>
            </a:pPr>
            <a:endParaRPr/>
          </a:p>
        </p:txBody>
      </p:sp>
      <p:sp>
        <p:nvSpPr>
          <p:cNvPr id="148" name="Google Shape;148;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1400"/>
              <a:buFont typeface="Calibri"/>
              <a:buNone/>
            </a:pPr>
            <a:endParaRPr/>
          </a:p>
        </p:txBody>
      </p:sp>
      <p:sp>
        <p:nvSpPr>
          <p:cNvPr id="149" name="Google Shape;14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800"/>
              <a:buFont typeface="Arial"/>
              <a:buNone/>
            </a:pPr>
            <a:fld id="{00000000-1234-1234-1234-123412341234}" type="slidenum">
              <a:rPr lang="en-US"/>
              <a:t>1</a:t>
            </a:fld>
            <a:endParaRPr/>
          </a:p>
        </p:txBody>
      </p:sp>
      <p:sp>
        <p:nvSpPr>
          <p:cNvPr id="150" name="Google Shape;150;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Calibri"/>
              <a:buNone/>
            </a:pPr>
            <a:r>
              <a:rPr lang="en-US"/>
              <a:t>04-12-2021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7458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2740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70ba5d1d6e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70ba5d1d6e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g270ba5d1d6e_0_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70ba5d1d6e_0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70ba5d1d6e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g270ba5d1d6e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19</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13: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Calibri"/>
              <a:buNone/>
            </a:pPr>
            <a:endParaRPr/>
          </a:p>
        </p:txBody>
      </p:sp>
      <p:sp>
        <p:nvSpPr>
          <p:cNvPr id="280" name="Google Shape;280;p13: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Calibri"/>
              <a:buNone/>
            </a:pPr>
            <a:r>
              <a:rPr lang="en-US"/>
              <a:t>04-12-2021</a:t>
            </a:r>
            <a:endParaRPr/>
          </a:p>
        </p:txBody>
      </p:sp>
      <p:sp>
        <p:nvSpPr>
          <p:cNvPr id="281" name="Google Shape;281;p13: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1400"/>
              <a:buFont typeface="Calibri"/>
              <a:buNone/>
            </a:pPr>
            <a:endParaRPr/>
          </a:p>
        </p:txBody>
      </p:sp>
      <p:sp>
        <p:nvSpPr>
          <p:cNvPr id="282" name="Google Shape;282;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800"/>
              <a:buFont typeface="Arial"/>
              <a:buNone/>
            </a:pPr>
            <a:fld id="{00000000-1234-1234-1234-123412341234}" type="slidenum">
              <a:rPr lang="en-US"/>
              <a:t>21</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70ba5d1d6e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ap</a:t>
            </a:r>
            <a:endParaRPr/>
          </a:p>
        </p:txBody>
      </p:sp>
      <p:sp>
        <p:nvSpPr>
          <p:cNvPr id="348" name="Google Shape;348;g270ba5d1d6e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ap</a:t>
            </a:r>
            <a:endParaRPr/>
          </a:p>
        </p:txBody>
      </p:sp>
      <p:sp>
        <p:nvSpPr>
          <p:cNvPr id="159" name="Google Shape;159;p2: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Calibri"/>
              <a:buNone/>
            </a:pPr>
            <a:endParaRPr/>
          </a:p>
        </p:txBody>
      </p:sp>
      <p:sp>
        <p:nvSpPr>
          <p:cNvPr id="160" name="Google Shape;160;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1400"/>
              <a:buFont typeface="Calibri"/>
              <a:buNone/>
            </a:pPr>
            <a:endParaRPr/>
          </a:p>
        </p:txBody>
      </p:sp>
      <p:sp>
        <p:nvSpPr>
          <p:cNvPr id="161" name="Google Shape;16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800"/>
              <a:buFont typeface="Arial"/>
              <a:buNone/>
            </a:pPr>
            <a:fld id="{00000000-1234-1234-1234-123412341234}" type="slidenum">
              <a:rPr lang="en-US"/>
              <a:t>2</a:t>
            </a:fld>
            <a:endParaRPr/>
          </a:p>
        </p:txBody>
      </p:sp>
      <p:sp>
        <p:nvSpPr>
          <p:cNvPr id="162" name="Google Shape;162;p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Calibri"/>
              <a:buNone/>
            </a:pPr>
            <a:r>
              <a:rPr lang="en-US"/>
              <a:t>04-12-2021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Niha</a:t>
            </a:r>
            <a:endParaRPr/>
          </a:p>
        </p:txBody>
      </p:sp>
      <p:sp>
        <p:nvSpPr>
          <p:cNvPr id="171" name="Google Shape;171;p3: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Calibri"/>
              <a:buNone/>
            </a:pPr>
            <a:endParaRPr/>
          </a:p>
        </p:txBody>
      </p:sp>
      <p:sp>
        <p:nvSpPr>
          <p:cNvPr id="172" name="Google Shape;172;p3: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Calibri"/>
              <a:buNone/>
            </a:pPr>
            <a:r>
              <a:rPr lang="en-US"/>
              <a:t>04-12-2021</a:t>
            </a:r>
            <a:endParaRPr/>
          </a:p>
        </p:txBody>
      </p:sp>
      <p:sp>
        <p:nvSpPr>
          <p:cNvPr id="173" name="Google Shape;173;p3: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1400"/>
              <a:buFont typeface="Calibri"/>
              <a:buNone/>
            </a:pPr>
            <a:endParaRPr/>
          </a:p>
        </p:txBody>
      </p:sp>
      <p:sp>
        <p:nvSpPr>
          <p:cNvPr id="174" name="Google Shape;17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8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Anusree</a:t>
            </a:r>
            <a:endParaRPr/>
          </a:p>
        </p:txBody>
      </p:sp>
      <p:sp>
        <p:nvSpPr>
          <p:cNvPr id="183" name="Google Shape;183;p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Calibri"/>
              <a:buNone/>
            </a:pPr>
            <a:endParaRPr/>
          </a:p>
        </p:txBody>
      </p:sp>
      <p:sp>
        <p:nvSpPr>
          <p:cNvPr id="184" name="Google Shape;184;p4: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Calibri"/>
              <a:buNone/>
            </a:pPr>
            <a:r>
              <a:rPr lang="en-US"/>
              <a:t>04-12-2021</a:t>
            </a:r>
            <a:endParaRPr/>
          </a:p>
        </p:txBody>
      </p:sp>
      <p:sp>
        <p:nvSpPr>
          <p:cNvPr id="185" name="Google Shape;185;p4: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1400"/>
              <a:buFont typeface="Calibri"/>
              <a:buNone/>
            </a:pPr>
            <a:endParaRPr/>
          </a:p>
        </p:txBody>
      </p:sp>
      <p:sp>
        <p:nvSpPr>
          <p:cNvPr id="186" name="Google Shape;18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8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Pooja</a:t>
            </a:r>
            <a:endParaRPr/>
          </a:p>
        </p:txBody>
      </p:sp>
      <p:sp>
        <p:nvSpPr>
          <p:cNvPr id="195" name="Google Shape;195;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Calibri"/>
              <a:buNone/>
            </a:pPr>
            <a:endParaRPr/>
          </a:p>
        </p:txBody>
      </p:sp>
      <p:sp>
        <p:nvSpPr>
          <p:cNvPr id="196" name="Google Shape;196;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Calibri"/>
              <a:buNone/>
            </a:pPr>
            <a:r>
              <a:rPr lang="en-US"/>
              <a:t>04-12-2021</a:t>
            </a:r>
            <a:endParaRPr/>
          </a:p>
        </p:txBody>
      </p:sp>
      <p:sp>
        <p:nvSpPr>
          <p:cNvPr id="197" name="Google Shape;197;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1400"/>
              <a:buFont typeface="Calibri"/>
              <a:buNone/>
            </a:pPr>
            <a:endParaRPr/>
          </a:p>
        </p:txBody>
      </p:sp>
      <p:sp>
        <p:nvSpPr>
          <p:cNvPr id="198" name="Google Shape;198;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8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Pooja</a:t>
            </a:r>
            <a:endParaRPr/>
          </a:p>
        </p:txBody>
      </p:sp>
      <p:sp>
        <p:nvSpPr>
          <p:cNvPr id="208" name="Google Shape;208;p6: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Calibri"/>
              <a:buNone/>
            </a:pPr>
            <a:endParaRPr/>
          </a:p>
        </p:txBody>
      </p:sp>
      <p:sp>
        <p:nvSpPr>
          <p:cNvPr id="209" name="Google Shape;209;p6: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Calibri"/>
              <a:buNone/>
            </a:pPr>
            <a:r>
              <a:rPr lang="en-US"/>
              <a:t>04-12-2021</a:t>
            </a:r>
            <a:endParaRPr/>
          </a:p>
        </p:txBody>
      </p:sp>
      <p:sp>
        <p:nvSpPr>
          <p:cNvPr id="210" name="Google Shape;210;p6: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1400"/>
              <a:buFont typeface="Calibri"/>
              <a:buNone/>
            </a:pPr>
            <a:endParaRPr/>
          </a:p>
        </p:txBody>
      </p:sp>
      <p:sp>
        <p:nvSpPr>
          <p:cNvPr id="211" name="Google Shape;21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8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Pooja</a:t>
            </a:r>
            <a:endParaRPr/>
          </a:p>
        </p:txBody>
      </p:sp>
      <p:sp>
        <p:nvSpPr>
          <p:cNvPr id="222" name="Google Shape;222;p7: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Calibri"/>
              <a:buNone/>
            </a:pPr>
            <a:endParaRPr/>
          </a:p>
        </p:txBody>
      </p:sp>
      <p:sp>
        <p:nvSpPr>
          <p:cNvPr id="223" name="Google Shape;223;p7: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Calibri"/>
              <a:buNone/>
            </a:pPr>
            <a:r>
              <a:rPr lang="en-US"/>
              <a:t>04-12-2021</a:t>
            </a:r>
            <a:endParaRPr/>
          </a:p>
        </p:txBody>
      </p:sp>
      <p:sp>
        <p:nvSpPr>
          <p:cNvPr id="224" name="Google Shape;224;p7: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1400"/>
              <a:buFont typeface="Calibri"/>
              <a:buNone/>
            </a:pPr>
            <a:endParaRPr/>
          </a:p>
        </p:txBody>
      </p:sp>
      <p:sp>
        <p:nvSpPr>
          <p:cNvPr id="225" name="Google Shape;22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8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Pooja</a:t>
            </a:r>
            <a:endParaRPr/>
          </a:p>
        </p:txBody>
      </p:sp>
      <p:sp>
        <p:nvSpPr>
          <p:cNvPr id="236" name="Google Shape;236;p8: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Calibri"/>
              <a:buNone/>
            </a:pPr>
            <a:endParaRPr/>
          </a:p>
        </p:txBody>
      </p:sp>
      <p:sp>
        <p:nvSpPr>
          <p:cNvPr id="237" name="Google Shape;237;p8: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Calibri"/>
              <a:buNone/>
            </a:pPr>
            <a:r>
              <a:rPr lang="en-US"/>
              <a:t>04-12-2021</a:t>
            </a:r>
            <a:endParaRPr/>
          </a:p>
        </p:txBody>
      </p:sp>
      <p:sp>
        <p:nvSpPr>
          <p:cNvPr id="238" name="Google Shape;238;p8: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1400"/>
              <a:buFont typeface="Calibri"/>
              <a:buNone/>
            </a:pPr>
            <a:endParaRPr/>
          </a:p>
        </p:txBody>
      </p:sp>
      <p:sp>
        <p:nvSpPr>
          <p:cNvPr id="239" name="Google Shape;23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8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16"/>
          <p:cNvGrpSpPr/>
          <p:nvPr/>
        </p:nvGrpSpPr>
        <p:grpSpPr>
          <a:xfrm>
            <a:off x="203200" y="0"/>
            <a:ext cx="3778250" cy="6858001"/>
            <a:chOff x="203200" y="0"/>
            <a:chExt cx="3778250" cy="6858001"/>
          </a:xfrm>
        </p:grpSpPr>
        <p:sp>
          <p:nvSpPr>
            <p:cNvPr id="24" name="Google Shape;24;p16"/>
            <p:cNvSpPr/>
            <p:nvPr/>
          </p:nvSpPr>
          <p:spPr>
            <a:xfrm>
              <a:off x="641350" y="0"/>
              <a:ext cx="1365250" cy="3971925"/>
            </a:xfrm>
            <a:custGeom>
              <a:avLst/>
              <a:gdLst/>
              <a:ahLst/>
              <a:cxnLst/>
              <a:rect l="l" t="t" r="r" b="b"/>
              <a:pathLst>
                <a:path w="860" h="2502" extrusionOk="0">
                  <a:moveTo>
                    <a:pt x="0" y="2445"/>
                  </a:moveTo>
                  <a:lnTo>
                    <a:pt x="228" y="2502"/>
                  </a:lnTo>
                  <a:lnTo>
                    <a:pt x="860" y="0"/>
                  </a:lnTo>
                  <a:lnTo>
                    <a:pt x="620" y="0"/>
                  </a:lnTo>
                  <a:lnTo>
                    <a:pt x="0" y="2445"/>
                  </a:lnTo>
                  <a:close/>
                </a:path>
              </a:pathLst>
            </a:custGeom>
            <a:solidFill>
              <a:schemeClr val="accent1"/>
            </a:solidFill>
            <a:ln>
              <a:noFill/>
            </a:ln>
          </p:spPr>
        </p:sp>
        <p:sp>
          <p:nvSpPr>
            <p:cNvPr id="25" name="Google Shape;25;p16"/>
            <p:cNvSpPr/>
            <p:nvPr/>
          </p:nvSpPr>
          <p:spPr>
            <a:xfrm>
              <a:off x="203200" y="0"/>
              <a:ext cx="1336675" cy="3862388"/>
            </a:xfrm>
            <a:custGeom>
              <a:avLst/>
              <a:gdLst/>
              <a:ahLst/>
              <a:cxnLst/>
              <a:rect l="l" t="t" r="r" b="b"/>
              <a:pathLst>
                <a:path w="842" h="2433" extrusionOk="0">
                  <a:moveTo>
                    <a:pt x="842" y="0"/>
                  </a:moveTo>
                  <a:lnTo>
                    <a:pt x="602" y="0"/>
                  </a:lnTo>
                  <a:lnTo>
                    <a:pt x="0" y="2376"/>
                  </a:lnTo>
                  <a:lnTo>
                    <a:pt x="228" y="2433"/>
                  </a:lnTo>
                  <a:lnTo>
                    <a:pt x="842" y="0"/>
                  </a:lnTo>
                  <a:close/>
                </a:path>
              </a:pathLst>
            </a:custGeom>
            <a:solidFill>
              <a:srgbClr val="595959"/>
            </a:solidFill>
            <a:ln>
              <a:noFill/>
            </a:ln>
          </p:spPr>
        </p:sp>
        <p:sp>
          <p:nvSpPr>
            <p:cNvPr id="26" name="Google Shape;26;p16"/>
            <p:cNvSpPr/>
            <p:nvPr/>
          </p:nvSpPr>
          <p:spPr>
            <a:xfrm>
              <a:off x="207963" y="3776663"/>
              <a:ext cx="1936750" cy="3081338"/>
            </a:xfrm>
            <a:custGeom>
              <a:avLst/>
              <a:gdLst/>
              <a:ahLst/>
              <a:cxnLst/>
              <a:rect l="l" t="t" r="r" b="b"/>
              <a:pathLst>
                <a:path w="1220" h="1941" extrusionOk="0">
                  <a:moveTo>
                    <a:pt x="0" y="0"/>
                  </a:moveTo>
                  <a:lnTo>
                    <a:pt x="1166" y="1941"/>
                  </a:lnTo>
                  <a:lnTo>
                    <a:pt x="1220" y="1941"/>
                  </a:lnTo>
                  <a:lnTo>
                    <a:pt x="0" y="0"/>
                  </a:lnTo>
                  <a:close/>
                </a:path>
              </a:pathLst>
            </a:custGeom>
            <a:solidFill>
              <a:srgbClr val="262626"/>
            </a:solidFill>
            <a:ln>
              <a:noFill/>
            </a:ln>
          </p:spPr>
        </p:sp>
        <p:sp>
          <p:nvSpPr>
            <p:cNvPr id="27" name="Google Shape;27;p16"/>
            <p:cNvSpPr/>
            <p:nvPr/>
          </p:nvSpPr>
          <p:spPr>
            <a:xfrm>
              <a:off x="646113" y="3886200"/>
              <a:ext cx="2373313" cy="2971800"/>
            </a:xfrm>
            <a:custGeom>
              <a:avLst/>
              <a:gdLst/>
              <a:ahLst/>
              <a:cxnLst/>
              <a:rect l="l" t="t" r="r" b="b"/>
              <a:pathLst>
                <a:path w="1495" h="1872" extrusionOk="0">
                  <a:moveTo>
                    <a:pt x="1495" y="1872"/>
                  </a:moveTo>
                  <a:lnTo>
                    <a:pt x="0" y="0"/>
                  </a:lnTo>
                  <a:lnTo>
                    <a:pt x="1442" y="1872"/>
                  </a:lnTo>
                  <a:lnTo>
                    <a:pt x="1495" y="1872"/>
                  </a:lnTo>
                  <a:close/>
                </a:path>
              </a:pathLst>
            </a:custGeom>
            <a:solidFill>
              <a:srgbClr val="0B5982"/>
            </a:solidFill>
            <a:ln>
              <a:noFill/>
            </a:ln>
          </p:spPr>
        </p:sp>
        <p:sp>
          <p:nvSpPr>
            <p:cNvPr id="28" name="Google Shape;28;p16"/>
            <p:cNvSpPr/>
            <p:nvPr/>
          </p:nvSpPr>
          <p:spPr>
            <a:xfrm>
              <a:off x="641350" y="3881438"/>
              <a:ext cx="3340100" cy="2976563"/>
            </a:xfrm>
            <a:custGeom>
              <a:avLst/>
              <a:gdLst/>
              <a:ahLst/>
              <a:cxnLst/>
              <a:rect l="l" t="t" r="r" b="b"/>
              <a:pathLst>
                <a:path w="2104" h="1875" extrusionOk="0">
                  <a:moveTo>
                    <a:pt x="0" y="0"/>
                  </a:moveTo>
                  <a:lnTo>
                    <a:pt x="3" y="3"/>
                  </a:lnTo>
                  <a:lnTo>
                    <a:pt x="1498" y="1875"/>
                  </a:lnTo>
                  <a:lnTo>
                    <a:pt x="2104" y="1875"/>
                  </a:lnTo>
                  <a:lnTo>
                    <a:pt x="228" y="57"/>
                  </a:lnTo>
                  <a:lnTo>
                    <a:pt x="0" y="0"/>
                  </a:lnTo>
                  <a:close/>
                </a:path>
              </a:pathLst>
            </a:custGeom>
            <a:solidFill>
              <a:srgbClr val="1186C3"/>
            </a:solidFill>
            <a:ln>
              <a:noFill/>
            </a:ln>
          </p:spPr>
        </p:sp>
        <p:sp>
          <p:nvSpPr>
            <p:cNvPr id="29" name="Google Shape;29;p16"/>
            <p:cNvSpPr/>
            <p:nvPr/>
          </p:nvSpPr>
          <p:spPr>
            <a:xfrm>
              <a:off x="203200" y="3771900"/>
              <a:ext cx="2660650" cy="3086100"/>
            </a:xfrm>
            <a:custGeom>
              <a:avLst/>
              <a:gdLst/>
              <a:ahLst/>
              <a:cxnLst/>
              <a:rect l="l" t="t" r="r" b="b"/>
              <a:pathLst>
                <a:path w="1676" h="1944" extrusionOk="0">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30" name="Google Shape;30;p16"/>
          <p:cNvSpPr txBox="1">
            <a:spLocks noGrp="1"/>
          </p:cNvSpPr>
          <p:nvPr>
            <p:ph type="ctrTitle"/>
          </p:nvPr>
        </p:nvSpPr>
        <p:spPr>
          <a:xfrm>
            <a:off x="1739673" y="914401"/>
            <a:ext cx="6947127" cy="34882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5400"/>
              <a:buFont typeface="Corbe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ubTitle" idx="1"/>
          </p:nvPr>
        </p:nvSpPr>
        <p:spPr>
          <a:xfrm>
            <a:off x="2924238" y="4402666"/>
            <a:ext cx="5762563" cy="1364531"/>
          </a:xfrm>
          <a:prstGeom prst="rect">
            <a:avLst/>
          </a:prstGeom>
          <a:noFill/>
          <a:ln>
            <a:noFill/>
          </a:ln>
        </p:spPr>
        <p:txBody>
          <a:bodyPr spcFirstLastPara="1" wrap="square" lIns="91425" tIns="45700" rIns="91425" bIns="45700" anchor="t" anchorCtr="0">
            <a:normAutofit/>
          </a:bodyPr>
          <a:lstStyle>
            <a:lvl1pPr lvl="0" algn="r">
              <a:spcBef>
                <a:spcPts val="360"/>
              </a:spcBef>
              <a:spcAft>
                <a:spcPts val="0"/>
              </a:spcAft>
              <a:buSzPts val="2610"/>
              <a:buNone/>
              <a:defRPr sz="18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32" name="Google Shape;32;p16"/>
          <p:cNvSpPr txBox="1">
            <a:spLocks noGrp="1"/>
          </p:cNvSpPr>
          <p:nvPr>
            <p:ph type="dt" idx="10"/>
          </p:nvPr>
        </p:nvSpPr>
        <p:spPr>
          <a:xfrm>
            <a:off x="7325773" y="6117336"/>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ftr" idx="11"/>
          </p:nvPr>
        </p:nvSpPr>
        <p:spPr>
          <a:xfrm>
            <a:off x="3623733" y="6117336"/>
            <a:ext cx="360943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sldNum" idx="12"/>
          </p:nvPr>
        </p:nvSpPr>
        <p:spPr>
          <a:xfrm>
            <a:off x="8275320" y="6117336"/>
            <a:ext cx="4114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chemeClr val="dk1"/>
              </a:buClr>
              <a:buSzPts val="1000"/>
              <a:buFont typeface="Corbel"/>
              <a:buNone/>
              <a:defRPr/>
            </a:lvl1pPr>
            <a:lvl2pPr marL="0" lvl="1" indent="0" algn="ctr">
              <a:spcBef>
                <a:spcPts val="0"/>
              </a:spcBef>
              <a:spcAft>
                <a:spcPts val="0"/>
              </a:spcAft>
              <a:buClr>
                <a:schemeClr val="dk1"/>
              </a:buClr>
              <a:buSzPts val="1000"/>
              <a:buFont typeface="Corbel"/>
              <a:buNone/>
              <a:defRPr/>
            </a:lvl2pPr>
            <a:lvl3pPr marL="0" lvl="2" indent="0" algn="ctr">
              <a:spcBef>
                <a:spcPts val="0"/>
              </a:spcBef>
              <a:spcAft>
                <a:spcPts val="0"/>
              </a:spcAft>
              <a:buClr>
                <a:schemeClr val="dk1"/>
              </a:buClr>
              <a:buSzPts val="1000"/>
              <a:buFont typeface="Corbel"/>
              <a:buNone/>
              <a:defRPr/>
            </a:lvl3pPr>
            <a:lvl4pPr marL="0" lvl="3" indent="0" algn="ctr">
              <a:spcBef>
                <a:spcPts val="0"/>
              </a:spcBef>
              <a:spcAft>
                <a:spcPts val="0"/>
              </a:spcAft>
              <a:buClr>
                <a:schemeClr val="dk1"/>
              </a:buClr>
              <a:buSzPts val="1000"/>
              <a:buFont typeface="Corbel"/>
              <a:buNone/>
              <a:defRPr/>
            </a:lvl4pPr>
            <a:lvl5pPr marL="0" lvl="4" indent="0" algn="ctr">
              <a:spcBef>
                <a:spcPts val="0"/>
              </a:spcBef>
              <a:spcAft>
                <a:spcPts val="0"/>
              </a:spcAft>
              <a:buClr>
                <a:schemeClr val="dk1"/>
              </a:buClr>
              <a:buSzPts val="1000"/>
              <a:buFont typeface="Corbel"/>
              <a:buNone/>
              <a:defRPr/>
            </a:lvl5pPr>
            <a:lvl6pPr marL="0" lvl="5" indent="0" algn="ctr">
              <a:spcBef>
                <a:spcPts val="0"/>
              </a:spcBef>
              <a:spcAft>
                <a:spcPts val="0"/>
              </a:spcAft>
              <a:buClr>
                <a:schemeClr val="dk1"/>
              </a:buClr>
              <a:buSzPts val="1000"/>
              <a:buFont typeface="Corbel"/>
              <a:buNone/>
              <a:defRPr/>
            </a:lvl6pPr>
            <a:lvl7pPr marL="0" lvl="6" indent="0" algn="ctr">
              <a:spcBef>
                <a:spcPts val="0"/>
              </a:spcBef>
              <a:spcAft>
                <a:spcPts val="0"/>
              </a:spcAft>
              <a:buClr>
                <a:schemeClr val="dk1"/>
              </a:buClr>
              <a:buSzPts val="1000"/>
              <a:buFont typeface="Corbel"/>
              <a:buNone/>
              <a:defRPr/>
            </a:lvl7pPr>
            <a:lvl8pPr marL="0" lvl="7" indent="0" algn="ctr">
              <a:spcBef>
                <a:spcPts val="0"/>
              </a:spcBef>
              <a:spcAft>
                <a:spcPts val="0"/>
              </a:spcAft>
              <a:buClr>
                <a:schemeClr val="dk1"/>
              </a:buClr>
              <a:buSzPts val="1000"/>
              <a:buFont typeface="Corbel"/>
              <a:buNone/>
              <a:defRPr/>
            </a:lvl8pPr>
            <a:lvl9pPr marL="0" lvl="8" indent="0" algn="ctr">
              <a:spcBef>
                <a:spcPts val="0"/>
              </a:spcBef>
              <a:spcAft>
                <a:spcPts val="0"/>
              </a:spcAft>
              <a:buClr>
                <a:schemeClr val="dk1"/>
              </a:buClr>
              <a:buSzPts val="1000"/>
              <a:buFont typeface="Corbel"/>
              <a:buNone/>
              <a:defRPr/>
            </a:lvl9pPr>
          </a:lstStyle>
          <a:p>
            <a:pPr marL="0" lvl="0" indent="0" algn="ctr" rtl="0">
              <a:spcBef>
                <a:spcPts val="0"/>
              </a:spcBef>
              <a:spcAft>
                <a:spcPts val="0"/>
              </a:spcAft>
              <a:buNone/>
            </a:pPr>
            <a:fld id="{00000000-1234-1234-1234-123412341234}" type="slidenum">
              <a:rPr lang="en-US"/>
              <a:t>‹#›</a:t>
            </a:fld>
            <a:endParaRPr/>
          </a:p>
        </p:txBody>
      </p:sp>
      <p:sp>
        <p:nvSpPr>
          <p:cNvPr id="35" name="Google Shape;35;p16"/>
          <p:cNvSpPr/>
          <p:nvPr/>
        </p:nvSpPr>
        <p:spPr>
          <a:xfrm>
            <a:off x="203200" y="3771900"/>
            <a:ext cx="361950" cy="90488"/>
          </a:xfrm>
          <a:custGeom>
            <a:avLst/>
            <a:gdLst/>
            <a:ahLst/>
            <a:cxnLst/>
            <a:rect l="l" t="t" r="r" b="b"/>
            <a:pathLst>
              <a:path w="228" h="57" extrusionOk="0">
                <a:moveTo>
                  <a:pt x="228" y="57"/>
                </a:moveTo>
                <a:lnTo>
                  <a:pt x="0" y="0"/>
                </a:lnTo>
                <a:lnTo>
                  <a:pt x="222" y="54"/>
                </a:lnTo>
                <a:lnTo>
                  <a:pt x="228" y="57"/>
                </a:lnTo>
                <a:close/>
              </a:path>
            </a:pathLst>
          </a:custGeom>
          <a:solidFill>
            <a:srgbClr val="29ABE2"/>
          </a:solidFill>
          <a:ln>
            <a:noFill/>
          </a:ln>
        </p:spPr>
      </p:sp>
      <p:sp>
        <p:nvSpPr>
          <p:cNvPr id="36" name="Google Shape;36;p16"/>
          <p:cNvSpPr/>
          <p:nvPr/>
        </p:nvSpPr>
        <p:spPr>
          <a:xfrm>
            <a:off x="560388" y="3867150"/>
            <a:ext cx="61913" cy="80963"/>
          </a:xfrm>
          <a:custGeom>
            <a:avLst/>
            <a:gdLst/>
            <a:ahLst/>
            <a:cxnLst/>
            <a:rect l="l" t="t" r="r" b="b"/>
            <a:pathLst>
              <a:path w="39" h="51" extrusionOk="0">
                <a:moveTo>
                  <a:pt x="0" y="0"/>
                </a:moveTo>
                <a:lnTo>
                  <a:pt x="39" y="51"/>
                </a:lnTo>
                <a:lnTo>
                  <a:pt x="3" y="0"/>
                </a:lnTo>
                <a:lnTo>
                  <a:pt x="0" y="0"/>
                </a:lnTo>
                <a:close/>
              </a:path>
            </a:pathLst>
          </a:custGeom>
          <a:solidFill>
            <a:srgbClr val="29ABE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1113523" y="4732865"/>
            <a:ext cx="751599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a:spLocks noGrp="1"/>
          </p:cNvSpPr>
          <p:nvPr>
            <p:ph type="pic" idx="2"/>
          </p:nvPr>
        </p:nvSpPr>
        <p:spPr>
          <a:xfrm>
            <a:off x="1789975" y="932112"/>
            <a:ext cx="6171065"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91" name="Google Shape;91;p25"/>
          <p:cNvSpPr txBox="1">
            <a:spLocks noGrp="1"/>
          </p:cNvSpPr>
          <p:nvPr>
            <p:ph type="body" idx="1"/>
          </p:nvPr>
        </p:nvSpPr>
        <p:spPr>
          <a:xfrm>
            <a:off x="1113523" y="5299603"/>
            <a:ext cx="751599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92" name="Google Shape;92;p25"/>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5"/>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5"/>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5"/>
        <p:cNvGrpSpPr/>
        <p:nvPr/>
      </p:nvGrpSpPr>
      <p:grpSpPr>
        <a:xfrm>
          <a:off x="0" y="0"/>
          <a:ext cx="0" cy="0"/>
          <a:chOff x="0" y="0"/>
          <a:chExt cx="0" cy="0"/>
        </a:xfrm>
      </p:grpSpPr>
      <p:sp>
        <p:nvSpPr>
          <p:cNvPr id="96" name="Google Shape;96;p26"/>
          <p:cNvSpPr txBox="1">
            <a:spLocks noGrp="1"/>
          </p:cNvSpPr>
          <p:nvPr>
            <p:ph type="title"/>
          </p:nvPr>
        </p:nvSpPr>
        <p:spPr>
          <a:xfrm>
            <a:off x="1113524" y="685800"/>
            <a:ext cx="751599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body" idx="1"/>
          </p:nvPr>
        </p:nvSpPr>
        <p:spPr>
          <a:xfrm>
            <a:off x="1113524" y="4343400"/>
            <a:ext cx="7515992"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8" name="Google Shape;98;p26"/>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6"/>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6"/>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1"/>
        <p:cNvGrpSpPr/>
        <p:nvPr/>
      </p:nvGrpSpPr>
      <p:grpSpPr>
        <a:xfrm>
          <a:off x="0" y="0"/>
          <a:ext cx="0" cy="0"/>
          <a:chOff x="0" y="0"/>
          <a:chExt cx="0" cy="0"/>
        </a:xfrm>
      </p:grpSpPr>
      <p:sp>
        <p:nvSpPr>
          <p:cNvPr id="102" name="Google Shape;102;p27"/>
          <p:cNvSpPr txBox="1"/>
          <p:nvPr/>
        </p:nvSpPr>
        <p:spPr>
          <a:xfrm>
            <a:off x="969421" y="863023"/>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03" name="Google Shape;103;p27"/>
          <p:cNvSpPr txBox="1"/>
          <p:nvPr/>
        </p:nvSpPr>
        <p:spPr>
          <a:xfrm>
            <a:off x="8172197" y="2819399"/>
            <a:ext cx="457319"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04" name="Google Shape;104;p27"/>
          <p:cNvSpPr txBox="1">
            <a:spLocks noGrp="1"/>
          </p:cNvSpPr>
          <p:nvPr>
            <p:ph type="title"/>
          </p:nvPr>
        </p:nvSpPr>
        <p:spPr>
          <a:xfrm>
            <a:off x="1426741" y="685801"/>
            <a:ext cx="6974115"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body" idx="1"/>
          </p:nvPr>
        </p:nvSpPr>
        <p:spPr>
          <a:xfrm>
            <a:off x="1598235" y="3428999"/>
            <a:ext cx="6631128"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6" name="Google Shape;106;p27"/>
          <p:cNvSpPr txBox="1">
            <a:spLocks noGrp="1"/>
          </p:cNvSpPr>
          <p:nvPr>
            <p:ph type="body" idx="2"/>
          </p:nvPr>
        </p:nvSpPr>
        <p:spPr>
          <a:xfrm>
            <a:off x="1113523" y="4343400"/>
            <a:ext cx="751599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7" name="Google Shape;107;p27"/>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7"/>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7"/>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0"/>
        <p:cNvGrpSpPr/>
        <p:nvPr/>
      </p:nvGrpSpPr>
      <p:grpSpPr>
        <a:xfrm>
          <a:off x="0" y="0"/>
          <a:ext cx="0" cy="0"/>
          <a:chOff x="0" y="0"/>
          <a:chExt cx="0" cy="0"/>
        </a:xfrm>
      </p:grpSpPr>
      <p:sp>
        <p:nvSpPr>
          <p:cNvPr id="111" name="Google Shape;111;p28"/>
          <p:cNvSpPr txBox="1">
            <a:spLocks noGrp="1"/>
          </p:cNvSpPr>
          <p:nvPr>
            <p:ph type="title"/>
          </p:nvPr>
        </p:nvSpPr>
        <p:spPr>
          <a:xfrm>
            <a:off x="1113525" y="3308581"/>
            <a:ext cx="751598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body" idx="1"/>
          </p:nvPr>
        </p:nvSpPr>
        <p:spPr>
          <a:xfrm>
            <a:off x="1113524" y="4777381"/>
            <a:ext cx="751599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3" name="Google Shape;113;p28"/>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8"/>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8"/>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6"/>
        <p:cNvGrpSpPr/>
        <p:nvPr/>
      </p:nvGrpSpPr>
      <p:grpSpPr>
        <a:xfrm>
          <a:off x="0" y="0"/>
          <a:ext cx="0" cy="0"/>
          <a:chOff x="0" y="0"/>
          <a:chExt cx="0" cy="0"/>
        </a:xfrm>
      </p:grpSpPr>
      <p:sp>
        <p:nvSpPr>
          <p:cNvPr id="117" name="Google Shape;117;p29"/>
          <p:cNvSpPr txBox="1"/>
          <p:nvPr/>
        </p:nvSpPr>
        <p:spPr>
          <a:xfrm>
            <a:off x="969421" y="863023"/>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18" name="Google Shape;118;p29"/>
          <p:cNvSpPr txBox="1"/>
          <p:nvPr/>
        </p:nvSpPr>
        <p:spPr>
          <a:xfrm>
            <a:off x="8172197" y="2819399"/>
            <a:ext cx="457319"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19" name="Google Shape;119;p29"/>
          <p:cNvSpPr txBox="1">
            <a:spLocks noGrp="1"/>
          </p:cNvSpPr>
          <p:nvPr>
            <p:ph type="title"/>
          </p:nvPr>
        </p:nvSpPr>
        <p:spPr>
          <a:xfrm>
            <a:off x="1426741" y="685801"/>
            <a:ext cx="6974115"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9"/>
          <p:cNvSpPr txBox="1">
            <a:spLocks noGrp="1"/>
          </p:cNvSpPr>
          <p:nvPr>
            <p:ph type="body" idx="1"/>
          </p:nvPr>
        </p:nvSpPr>
        <p:spPr>
          <a:xfrm>
            <a:off x="1113525" y="3886200"/>
            <a:ext cx="751599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1" name="Google Shape;121;p29"/>
          <p:cNvSpPr txBox="1">
            <a:spLocks noGrp="1"/>
          </p:cNvSpPr>
          <p:nvPr>
            <p:ph type="body" idx="2"/>
          </p:nvPr>
        </p:nvSpPr>
        <p:spPr>
          <a:xfrm>
            <a:off x="1113524" y="4775200"/>
            <a:ext cx="751599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2" name="Google Shape;122;p29"/>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9"/>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9"/>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p30"/>
          <p:cNvSpPr txBox="1">
            <a:spLocks noGrp="1"/>
          </p:cNvSpPr>
          <p:nvPr>
            <p:ph type="title"/>
          </p:nvPr>
        </p:nvSpPr>
        <p:spPr>
          <a:xfrm>
            <a:off x="1113525" y="685801"/>
            <a:ext cx="7515991"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body" idx="1"/>
          </p:nvPr>
        </p:nvSpPr>
        <p:spPr>
          <a:xfrm>
            <a:off x="1113524" y="3505200"/>
            <a:ext cx="7515992"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8" name="Google Shape;128;p30"/>
          <p:cNvSpPr txBox="1">
            <a:spLocks noGrp="1"/>
          </p:cNvSpPr>
          <p:nvPr>
            <p:ph type="body" idx="2"/>
          </p:nvPr>
        </p:nvSpPr>
        <p:spPr>
          <a:xfrm>
            <a:off x="1113524" y="4343400"/>
            <a:ext cx="7515992"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9" name="Google Shape;129;p30"/>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0"/>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0"/>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2"/>
        <p:cNvGrpSpPr/>
        <p:nvPr/>
      </p:nvGrpSpPr>
      <p:grpSpPr>
        <a:xfrm>
          <a:off x="0" y="0"/>
          <a:ext cx="0" cy="0"/>
          <a:chOff x="0" y="0"/>
          <a:chExt cx="0" cy="0"/>
        </a:xfrm>
      </p:grpSpPr>
      <p:sp>
        <p:nvSpPr>
          <p:cNvPr id="133" name="Google Shape;133;p31"/>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body" idx="1"/>
          </p:nvPr>
        </p:nvSpPr>
        <p:spPr>
          <a:xfrm rot="5400000">
            <a:off x="3155970" y="493164"/>
            <a:ext cx="3356995" cy="7704666"/>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5" name="Google Shape;135;p31"/>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1"/>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1"/>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8"/>
        <p:cNvGrpSpPr/>
        <p:nvPr/>
      </p:nvGrpSpPr>
      <p:grpSpPr>
        <a:xfrm>
          <a:off x="0" y="0"/>
          <a:ext cx="0" cy="0"/>
          <a:chOff x="0" y="0"/>
          <a:chExt cx="0" cy="0"/>
        </a:xfrm>
      </p:grpSpPr>
      <p:sp>
        <p:nvSpPr>
          <p:cNvPr id="139" name="Google Shape;139;p32"/>
          <p:cNvSpPr txBox="1">
            <a:spLocks noGrp="1"/>
          </p:cNvSpPr>
          <p:nvPr>
            <p:ph type="title"/>
          </p:nvPr>
        </p:nvSpPr>
        <p:spPr>
          <a:xfrm rot="5400000">
            <a:off x="5412754" y="2574439"/>
            <a:ext cx="5105400" cy="132812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32"/>
          <p:cNvSpPr txBox="1">
            <a:spLocks noGrp="1"/>
          </p:cNvSpPr>
          <p:nvPr>
            <p:ph type="body" idx="1"/>
          </p:nvPr>
        </p:nvSpPr>
        <p:spPr>
          <a:xfrm rot="5400000">
            <a:off x="1569011" y="230314"/>
            <a:ext cx="5105400" cy="601637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41" name="Google Shape;141;p32"/>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2"/>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2"/>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body" idx="1"/>
          </p:nvPr>
        </p:nvSpPr>
        <p:spPr>
          <a:xfrm>
            <a:off x="982133" y="2667000"/>
            <a:ext cx="7704667" cy="3332816"/>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40" name="Google Shape;40;p17"/>
          <p:cNvSpPr txBox="1">
            <a:spLocks noGrp="1"/>
          </p:cNvSpPr>
          <p:nvPr>
            <p:ph type="dt" idx="10"/>
          </p:nvPr>
        </p:nvSpPr>
        <p:spPr>
          <a:xfrm>
            <a:off x="7344329" y="6108173"/>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
          <p:cNvSpPr txBox="1">
            <a:spLocks noGrp="1"/>
          </p:cNvSpPr>
          <p:nvPr>
            <p:ph type="ftr" idx="11"/>
          </p:nvPr>
        </p:nvSpPr>
        <p:spPr>
          <a:xfrm>
            <a:off x="1972647" y="6108173"/>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7"/>
          <p:cNvSpPr txBox="1">
            <a:spLocks noGrp="1"/>
          </p:cNvSpPr>
          <p:nvPr>
            <p:ph type="sldNum" idx="12"/>
          </p:nvPr>
        </p:nvSpPr>
        <p:spPr>
          <a:xfrm>
            <a:off x="8258967" y="6108173"/>
            <a:ext cx="42783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18"/>
          <p:cNvSpPr txBox="1">
            <a:spLocks noGrp="1"/>
          </p:cNvSpPr>
          <p:nvPr>
            <p:ph type="title"/>
          </p:nvPr>
        </p:nvSpPr>
        <p:spPr>
          <a:xfrm>
            <a:off x="1986995" y="2666998"/>
            <a:ext cx="6699805" cy="236007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body" idx="1"/>
          </p:nvPr>
        </p:nvSpPr>
        <p:spPr>
          <a:xfrm>
            <a:off x="1986998" y="5027070"/>
            <a:ext cx="6699802"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46" name="Google Shape;46;p18"/>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982133" y="685801"/>
            <a:ext cx="7704667"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9"/>
          <p:cNvSpPr txBox="1">
            <a:spLocks noGrp="1"/>
          </p:cNvSpPr>
          <p:nvPr>
            <p:ph type="body" idx="1"/>
          </p:nvPr>
        </p:nvSpPr>
        <p:spPr>
          <a:xfrm>
            <a:off x="982133" y="2667000"/>
            <a:ext cx="3739896" cy="3368674"/>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2" name="Google Shape;52;p19"/>
          <p:cNvSpPr txBox="1">
            <a:spLocks noGrp="1"/>
          </p:cNvSpPr>
          <p:nvPr>
            <p:ph type="body" idx="2"/>
          </p:nvPr>
        </p:nvSpPr>
        <p:spPr>
          <a:xfrm>
            <a:off x="4946904" y="2667000"/>
            <a:ext cx="3739896" cy="3346824"/>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3" name="Google Shape;53;p19"/>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body" idx="1"/>
          </p:nvPr>
        </p:nvSpPr>
        <p:spPr>
          <a:xfrm>
            <a:off x="1329481" y="2658533"/>
            <a:ext cx="3456291"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59" name="Google Shape;59;p20"/>
          <p:cNvSpPr txBox="1">
            <a:spLocks noGrp="1"/>
          </p:cNvSpPr>
          <p:nvPr>
            <p:ph type="body" idx="2"/>
          </p:nvPr>
        </p:nvSpPr>
        <p:spPr>
          <a:xfrm>
            <a:off x="1113523" y="3335336"/>
            <a:ext cx="3672248" cy="2665259"/>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0" name="Google Shape;60;p20"/>
          <p:cNvSpPr txBox="1">
            <a:spLocks noGrp="1"/>
          </p:cNvSpPr>
          <p:nvPr>
            <p:ph type="body" idx="3"/>
          </p:nvPr>
        </p:nvSpPr>
        <p:spPr>
          <a:xfrm>
            <a:off x="5161710" y="2667000"/>
            <a:ext cx="3467806"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61" name="Google Shape;61;p20"/>
          <p:cNvSpPr txBox="1">
            <a:spLocks noGrp="1"/>
          </p:cNvSpPr>
          <p:nvPr>
            <p:ph type="body" idx="4"/>
          </p:nvPr>
        </p:nvSpPr>
        <p:spPr>
          <a:xfrm>
            <a:off x="4957266" y="3335336"/>
            <a:ext cx="3672248" cy="2665259"/>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2" name="Google Shape;62;p20"/>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1"/>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1"/>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22"/>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a:off x="1113524" y="1600200"/>
            <a:ext cx="2662534"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body" idx="1"/>
          </p:nvPr>
        </p:nvSpPr>
        <p:spPr>
          <a:xfrm>
            <a:off x="3947553" y="685800"/>
            <a:ext cx="4681962"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7" name="Google Shape;77;p23"/>
          <p:cNvSpPr txBox="1">
            <a:spLocks noGrp="1"/>
          </p:cNvSpPr>
          <p:nvPr>
            <p:ph type="body" idx="2"/>
          </p:nvPr>
        </p:nvSpPr>
        <p:spPr>
          <a:xfrm>
            <a:off x="1113524" y="2971800"/>
            <a:ext cx="2662534"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8" name="Google Shape;78;p23"/>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3"/>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24"/>
          <p:cNvSpPr txBox="1">
            <a:spLocks noGrp="1"/>
          </p:cNvSpPr>
          <p:nvPr>
            <p:ph type="title"/>
          </p:nvPr>
        </p:nvSpPr>
        <p:spPr>
          <a:xfrm>
            <a:off x="1112332" y="1752599"/>
            <a:ext cx="4070679"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a:spLocks noGrp="1"/>
          </p:cNvSpPr>
          <p:nvPr>
            <p:ph type="pic" idx="2"/>
          </p:nvPr>
        </p:nvSpPr>
        <p:spPr>
          <a:xfrm>
            <a:off x="5697495" y="914400"/>
            <a:ext cx="2461371"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84" name="Google Shape;84;p24"/>
          <p:cNvSpPr txBox="1">
            <a:spLocks noGrp="1"/>
          </p:cNvSpPr>
          <p:nvPr>
            <p:ph type="body" idx="1"/>
          </p:nvPr>
        </p:nvSpPr>
        <p:spPr>
          <a:xfrm>
            <a:off x="1112332" y="3124199"/>
            <a:ext cx="4070679"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5" name="Google Shape;85;p24"/>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4"/>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4"/>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15"/>
          <p:cNvGrpSpPr/>
          <p:nvPr/>
        </p:nvGrpSpPr>
        <p:grpSpPr>
          <a:xfrm>
            <a:off x="0" y="0"/>
            <a:ext cx="2132013" cy="6858001"/>
            <a:chOff x="0" y="0"/>
            <a:chExt cx="2132013" cy="6858001"/>
          </a:xfrm>
        </p:grpSpPr>
        <p:sp>
          <p:nvSpPr>
            <p:cNvPr id="11" name="Google Shape;11;p15"/>
            <p:cNvSpPr/>
            <p:nvPr/>
          </p:nvSpPr>
          <p:spPr>
            <a:xfrm>
              <a:off x="0" y="0"/>
              <a:ext cx="1073150" cy="5291138"/>
            </a:xfrm>
            <a:custGeom>
              <a:avLst/>
              <a:gdLst/>
              <a:ahLst/>
              <a:cxnLst/>
              <a:rect l="l" t="t" r="r" b="b"/>
              <a:pathLst>
                <a:path w="676" h="3333" extrusionOk="0">
                  <a:moveTo>
                    <a:pt x="0" y="3132"/>
                  </a:moveTo>
                  <a:lnTo>
                    <a:pt x="0" y="3312"/>
                  </a:lnTo>
                  <a:lnTo>
                    <a:pt x="126" y="3333"/>
                  </a:lnTo>
                  <a:lnTo>
                    <a:pt x="676" y="0"/>
                  </a:lnTo>
                  <a:lnTo>
                    <a:pt x="514" y="0"/>
                  </a:lnTo>
                  <a:lnTo>
                    <a:pt x="0" y="3132"/>
                  </a:lnTo>
                  <a:close/>
                </a:path>
              </a:pathLst>
            </a:custGeom>
            <a:solidFill>
              <a:schemeClr val="accent1"/>
            </a:solidFill>
            <a:ln>
              <a:noFill/>
            </a:ln>
          </p:spPr>
        </p:sp>
        <p:sp>
          <p:nvSpPr>
            <p:cNvPr id="12" name="Google Shape;12;p15"/>
            <p:cNvSpPr/>
            <p:nvPr/>
          </p:nvSpPr>
          <p:spPr>
            <a:xfrm>
              <a:off x="0" y="0"/>
              <a:ext cx="758825" cy="4624388"/>
            </a:xfrm>
            <a:custGeom>
              <a:avLst/>
              <a:gdLst/>
              <a:ahLst/>
              <a:cxnLst/>
              <a:rect l="l" t="t" r="r" b="b"/>
              <a:pathLst>
                <a:path w="478" h="2913" extrusionOk="0">
                  <a:moveTo>
                    <a:pt x="478" y="0"/>
                  </a:moveTo>
                  <a:lnTo>
                    <a:pt x="318" y="0"/>
                  </a:lnTo>
                  <a:lnTo>
                    <a:pt x="0" y="1938"/>
                  </a:lnTo>
                  <a:lnTo>
                    <a:pt x="0" y="2913"/>
                  </a:lnTo>
                  <a:lnTo>
                    <a:pt x="478" y="0"/>
                  </a:lnTo>
                  <a:close/>
                </a:path>
              </a:pathLst>
            </a:custGeom>
            <a:solidFill>
              <a:srgbClr val="595959"/>
            </a:solidFill>
            <a:ln>
              <a:noFill/>
            </a:ln>
          </p:spPr>
        </p:sp>
        <p:sp>
          <p:nvSpPr>
            <p:cNvPr id="13" name="Google Shape;13;p15"/>
            <p:cNvSpPr/>
            <p:nvPr/>
          </p:nvSpPr>
          <p:spPr>
            <a:xfrm>
              <a:off x="0" y="5662613"/>
              <a:ext cx="906463" cy="1195388"/>
            </a:xfrm>
            <a:custGeom>
              <a:avLst/>
              <a:gdLst/>
              <a:ahLst/>
              <a:cxnLst/>
              <a:rect l="l" t="t" r="r" b="b"/>
              <a:pathLst>
                <a:path w="571" h="753" extrusionOk="0">
                  <a:moveTo>
                    <a:pt x="0" y="0"/>
                  </a:moveTo>
                  <a:lnTo>
                    <a:pt x="0" y="12"/>
                  </a:lnTo>
                  <a:lnTo>
                    <a:pt x="538" y="753"/>
                  </a:lnTo>
                  <a:lnTo>
                    <a:pt x="571" y="753"/>
                  </a:lnTo>
                  <a:lnTo>
                    <a:pt x="0" y="0"/>
                  </a:lnTo>
                  <a:close/>
                </a:path>
              </a:pathLst>
            </a:custGeom>
            <a:solidFill>
              <a:srgbClr val="262626"/>
            </a:solidFill>
            <a:ln>
              <a:noFill/>
            </a:ln>
          </p:spPr>
        </p:sp>
        <p:sp>
          <p:nvSpPr>
            <p:cNvPr id="14" name="Google Shape;14;p15"/>
            <p:cNvSpPr/>
            <p:nvPr/>
          </p:nvSpPr>
          <p:spPr>
            <a:xfrm>
              <a:off x="0" y="5295900"/>
              <a:ext cx="1487488" cy="1562100"/>
            </a:xfrm>
            <a:custGeom>
              <a:avLst/>
              <a:gdLst/>
              <a:ahLst/>
              <a:cxnLst/>
              <a:rect l="l" t="t" r="r" b="b"/>
              <a:pathLst>
                <a:path w="937" h="984" extrusionOk="0">
                  <a:moveTo>
                    <a:pt x="0" y="0"/>
                  </a:moveTo>
                  <a:lnTo>
                    <a:pt x="0" y="3"/>
                  </a:lnTo>
                  <a:lnTo>
                    <a:pt x="901" y="984"/>
                  </a:lnTo>
                  <a:lnTo>
                    <a:pt x="937" y="984"/>
                  </a:lnTo>
                  <a:lnTo>
                    <a:pt x="0" y="0"/>
                  </a:lnTo>
                  <a:close/>
                </a:path>
              </a:pathLst>
            </a:custGeom>
            <a:solidFill>
              <a:srgbClr val="0B5982"/>
            </a:solidFill>
            <a:ln>
              <a:noFill/>
            </a:ln>
          </p:spPr>
        </p:sp>
        <p:sp>
          <p:nvSpPr>
            <p:cNvPr id="15" name="Google Shape;15;p15"/>
            <p:cNvSpPr/>
            <p:nvPr/>
          </p:nvSpPr>
          <p:spPr>
            <a:xfrm>
              <a:off x="0" y="5257800"/>
              <a:ext cx="2132013" cy="1600200"/>
            </a:xfrm>
            <a:custGeom>
              <a:avLst/>
              <a:gdLst/>
              <a:ahLst/>
              <a:cxnLst/>
              <a:rect l="l" t="t" r="r" b="b"/>
              <a:pathLst>
                <a:path w="1343" h="1008" extrusionOk="0">
                  <a:moveTo>
                    <a:pt x="0" y="24"/>
                  </a:moveTo>
                  <a:lnTo>
                    <a:pt x="937" y="1008"/>
                  </a:lnTo>
                  <a:lnTo>
                    <a:pt x="1343" y="1008"/>
                  </a:lnTo>
                  <a:lnTo>
                    <a:pt x="126" y="21"/>
                  </a:lnTo>
                  <a:lnTo>
                    <a:pt x="0" y="0"/>
                  </a:lnTo>
                  <a:lnTo>
                    <a:pt x="0" y="24"/>
                  </a:lnTo>
                  <a:close/>
                </a:path>
              </a:pathLst>
            </a:custGeom>
            <a:solidFill>
              <a:srgbClr val="1186C3"/>
            </a:solidFill>
            <a:ln>
              <a:noFill/>
            </a:ln>
          </p:spPr>
        </p:sp>
        <p:sp>
          <p:nvSpPr>
            <p:cNvPr id="16" name="Google Shape;16;p15"/>
            <p:cNvSpPr/>
            <p:nvPr/>
          </p:nvSpPr>
          <p:spPr>
            <a:xfrm>
              <a:off x="0" y="5357813"/>
              <a:ext cx="1377950" cy="1500188"/>
            </a:xfrm>
            <a:custGeom>
              <a:avLst/>
              <a:gdLst/>
              <a:ahLst/>
              <a:cxnLst/>
              <a:rect l="l" t="t" r="r" b="b"/>
              <a:pathLst>
                <a:path w="868" h="945" extrusionOk="0">
                  <a:moveTo>
                    <a:pt x="0" y="192"/>
                  </a:moveTo>
                  <a:lnTo>
                    <a:pt x="571" y="945"/>
                  </a:lnTo>
                  <a:lnTo>
                    <a:pt x="868" y="945"/>
                  </a:lnTo>
                  <a:lnTo>
                    <a:pt x="0" y="0"/>
                  </a:lnTo>
                  <a:lnTo>
                    <a:pt x="0" y="192"/>
                  </a:lnTo>
                  <a:close/>
                </a:path>
              </a:pathLst>
            </a:custGeom>
            <a:solidFill>
              <a:srgbClr val="3F3F3F"/>
            </a:solidFill>
            <a:ln>
              <a:noFill/>
            </a:ln>
          </p:spPr>
        </p:sp>
      </p:grpSp>
      <p:sp>
        <p:nvSpPr>
          <p:cNvPr id="17" name="Google Shape;17;p15"/>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5"/>
          <p:cNvSpPr txBox="1">
            <a:spLocks noGrp="1"/>
          </p:cNvSpPr>
          <p:nvPr>
            <p:ph type="body" idx="1"/>
          </p:nvPr>
        </p:nvSpPr>
        <p:spPr>
          <a:xfrm>
            <a:off x="982134" y="2667000"/>
            <a:ext cx="7704666" cy="3356995"/>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9" name="Google Shape;19;p15"/>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0" name="Google Shape;20;p15"/>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1" name="Google Shape;21;p15"/>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3390/bdcc6040139"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
          <p:cNvSpPr txBox="1">
            <a:spLocks noGrp="1"/>
          </p:cNvSpPr>
          <p:nvPr>
            <p:ph type="ctrTitle"/>
          </p:nvPr>
        </p:nvSpPr>
        <p:spPr>
          <a:xfrm>
            <a:off x="1842936" y="1387652"/>
            <a:ext cx="5653200" cy="10581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800"/>
              <a:buFont typeface="Constantia"/>
              <a:buNone/>
            </a:pPr>
            <a:br>
              <a:rPr lang="en-US" sz="3200" b="1"/>
            </a:br>
            <a:br>
              <a:rPr lang="en-US" sz="3200" b="1"/>
            </a:br>
            <a:r>
              <a:rPr lang="en-US" sz="3200" b="1"/>
              <a:t>Lung Cancer Prediction Using Machine Learning</a:t>
            </a:r>
            <a:endParaRPr sz="3200" b="1"/>
          </a:p>
        </p:txBody>
      </p:sp>
      <p:sp>
        <p:nvSpPr>
          <p:cNvPr id="153" name="Google Shape;153;p1"/>
          <p:cNvSpPr txBox="1">
            <a:spLocks noGrp="1"/>
          </p:cNvSpPr>
          <p:nvPr>
            <p:ph type="subTitle" idx="1"/>
          </p:nvPr>
        </p:nvSpPr>
        <p:spPr>
          <a:xfrm>
            <a:off x="4563942" y="4301331"/>
            <a:ext cx="2762583" cy="110662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040"/>
              <a:buNone/>
            </a:pPr>
            <a:r>
              <a:rPr lang="en-US" sz="1800">
                <a:solidFill>
                  <a:srgbClr val="000000"/>
                </a:solidFill>
              </a:rPr>
              <a:t> </a:t>
            </a:r>
            <a:endParaRPr sz="1800">
              <a:solidFill>
                <a:srgbClr val="000000"/>
              </a:solidFill>
            </a:endParaRPr>
          </a:p>
          <a:p>
            <a:pPr marL="0" lvl="0" indent="0" algn="l" rtl="0">
              <a:spcBef>
                <a:spcPts val="0"/>
              </a:spcBef>
              <a:spcAft>
                <a:spcPts val="0"/>
              </a:spcAft>
              <a:buSzPts val="2040"/>
              <a:buNone/>
            </a:pPr>
            <a:r>
              <a:rPr lang="en-US" sz="1800">
                <a:solidFill>
                  <a:srgbClr val="000000"/>
                </a:solidFill>
              </a:rPr>
              <a:t>                       </a:t>
            </a:r>
            <a:endParaRPr sz="1800"/>
          </a:p>
          <a:p>
            <a:pPr marL="0" lvl="0" indent="0" algn="ctr" rtl="0">
              <a:spcBef>
                <a:spcPts val="480"/>
              </a:spcBef>
              <a:spcAft>
                <a:spcPts val="0"/>
              </a:spcAft>
              <a:buSzPts val="2040"/>
              <a:buNone/>
            </a:pPr>
            <a:endParaRPr sz="1800">
              <a:solidFill>
                <a:srgbClr val="000000"/>
              </a:solidFill>
            </a:endParaRPr>
          </a:p>
          <a:p>
            <a:pPr marL="0" lvl="0" indent="0" algn="l" rtl="0">
              <a:spcBef>
                <a:spcPts val="480"/>
              </a:spcBef>
              <a:spcAft>
                <a:spcPts val="0"/>
              </a:spcAft>
              <a:buSzPts val="2040"/>
              <a:buNone/>
            </a:pPr>
            <a:endParaRPr sz="1800">
              <a:solidFill>
                <a:srgbClr val="000000"/>
              </a:solidFill>
            </a:endParaRPr>
          </a:p>
          <a:p>
            <a:pPr marL="0" lvl="0" indent="0" algn="ctr" rtl="0">
              <a:spcBef>
                <a:spcPts val="480"/>
              </a:spcBef>
              <a:spcAft>
                <a:spcPts val="0"/>
              </a:spcAft>
              <a:buSzPts val="2040"/>
              <a:buNone/>
            </a:pPr>
            <a:endParaRPr>
              <a:solidFill>
                <a:srgbClr val="000000"/>
              </a:solidFill>
            </a:endParaRPr>
          </a:p>
        </p:txBody>
      </p:sp>
      <p:pic>
        <p:nvPicPr>
          <p:cNvPr id="154" name="Google Shape;154;p1"/>
          <p:cNvPicPr preferRelativeResize="0"/>
          <p:nvPr/>
        </p:nvPicPr>
        <p:blipFill rotWithShape="1">
          <a:blip r:embed="rId3">
            <a:alphaModFix/>
          </a:blip>
          <a:srcRect/>
          <a:stretch/>
        </p:blipFill>
        <p:spPr>
          <a:xfrm>
            <a:off x="7622575" y="476674"/>
            <a:ext cx="851975" cy="739035"/>
          </a:xfrm>
          <a:prstGeom prst="rect">
            <a:avLst/>
          </a:prstGeom>
          <a:noFill/>
          <a:ln>
            <a:noFill/>
          </a:ln>
        </p:spPr>
      </p:pic>
      <p:graphicFrame>
        <p:nvGraphicFramePr>
          <p:cNvPr id="155" name="Google Shape;155;p1"/>
          <p:cNvGraphicFramePr/>
          <p:nvPr/>
        </p:nvGraphicFramePr>
        <p:xfrm>
          <a:off x="4795590" y="3254507"/>
          <a:ext cx="8997700" cy="3559625"/>
        </p:xfrm>
        <a:graphic>
          <a:graphicData uri="http://schemas.openxmlformats.org/drawingml/2006/table">
            <a:tbl>
              <a:tblPr>
                <a:noFill/>
                <a:tableStyleId>{3BA3DCFC-FDDB-4A45-AE01-EEFBC58923D8}</a:tableStyleId>
              </a:tblPr>
              <a:tblGrid>
                <a:gridCol w="4498850">
                  <a:extLst>
                    <a:ext uri="{9D8B030D-6E8A-4147-A177-3AD203B41FA5}">
                      <a16:colId xmlns:a16="http://schemas.microsoft.com/office/drawing/2014/main" val="20000"/>
                    </a:ext>
                  </a:extLst>
                </a:gridCol>
                <a:gridCol w="4498850">
                  <a:extLst>
                    <a:ext uri="{9D8B030D-6E8A-4147-A177-3AD203B41FA5}">
                      <a16:colId xmlns:a16="http://schemas.microsoft.com/office/drawing/2014/main" val="20001"/>
                    </a:ext>
                  </a:extLst>
                </a:gridCol>
              </a:tblGrid>
              <a:tr h="1967075">
                <a:tc>
                  <a:txBody>
                    <a:bodyPr/>
                    <a:lstStyle/>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a:latin typeface="Times New Roman"/>
                          <a:ea typeface="Times New Roman"/>
                          <a:cs typeface="Times New Roman"/>
                          <a:sym typeface="Times New Roman"/>
                        </a:rPr>
                        <a:t>Advithi D-1BM21CS009</a:t>
                      </a:r>
                      <a:endParaRPr/>
                    </a:p>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a:latin typeface="Times New Roman"/>
                          <a:ea typeface="Times New Roman"/>
                          <a:cs typeface="Times New Roman"/>
                          <a:sym typeface="Times New Roman"/>
                        </a:rPr>
                        <a:t>Anagha K S-1BM21CS020</a:t>
                      </a:r>
                      <a:endParaRPr/>
                    </a:p>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a:latin typeface="Times New Roman"/>
                          <a:ea typeface="Times New Roman"/>
                          <a:cs typeface="Times New Roman"/>
                          <a:sym typeface="Times New Roman"/>
                        </a:rPr>
                        <a:t>Dhanush H V-1BM21CS025</a:t>
                      </a:r>
                      <a:endParaRPr/>
                    </a:p>
                    <a:p>
                      <a:pPr marL="0" marR="0" lvl="0" indent="0" algn="just" rtl="0">
                        <a:lnSpc>
                          <a:spcPct val="100000"/>
                        </a:lnSpc>
                        <a:spcBef>
                          <a:spcPts val="0"/>
                        </a:spcBef>
                        <a:spcAft>
                          <a:spcPts val="0"/>
                        </a:spcAft>
                        <a:buClr>
                          <a:schemeClr val="dk1"/>
                        </a:buClr>
                        <a:buSzPts val="1600"/>
                        <a:buFont typeface="Times New Roman"/>
                        <a:buNone/>
                      </a:pPr>
                      <a:r>
                        <a:rPr lang="en-US" sz="1600" u="none" strike="noStrike" cap="none">
                          <a:latin typeface="Times New Roman"/>
                          <a:ea typeface="Times New Roman"/>
                          <a:cs typeface="Times New Roman"/>
                          <a:sym typeface="Times New Roman"/>
                        </a:rPr>
                        <a:t>Gagandeep Kattennanavar-1BM21CS064</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just" rtl="0">
                        <a:spcBef>
                          <a:spcPts val="0"/>
                        </a:spcBef>
                        <a:spcAft>
                          <a:spcPts val="0"/>
                        </a:spcAft>
                        <a:buClr>
                          <a:schemeClr val="dk1"/>
                        </a:buClr>
                        <a:buSzPts val="1600"/>
                        <a:buFont typeface="Corbel"/>
                        <a:buNone/>
                      </a:pPr>
                      <a:endParaRPr sz="1600" u="none" strike="noStrike" cap="none">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53050">
                <a:tc>
                  <a:txBody>
                    <a:bodyPr/>
                    <a:lstStyle/>
                    <a:p>
                      <a:pPr marL="0" marR="0" lvl="0" indent="0" algn="just" rtl="0">
                        <a:spcBef>
                          <a:spcPts val="0"/>
                        </a:spcBef>
                        <a:spcAft>
                          <a:spcPts val="0"/>
                        </a:spcAft>
                        <a:buClr>
                          <a:srgbClr val="000000"/>
                        </a:buClr>
                        <a:buSzPts val="2040"/>
                        <a:buFont typeface="Times New Roman"/>
                        <a:buNone/>
                      </a:pPr>
                      <a:r>
                        <a:rPr lang="en-US" sz="1600" u="none" strike="noStrike" cap="none">
                          <a:solidFill>
                            <a:srgbClr val="000000"/>
                          </a:solidFill>
                          <a:latin typeface="Times New Roman"/>
                          <a:ea typeface="Times New Roman"/>
                          <a:cs typeface="Times New Roman"/>
                          <a:sym typeface="Times New Roman"/>
                        </a:rPr>
                        <a:t>Guide: Dr.Seema patil</a:t>
                      </a:r>
                      <a:endParaRPr sz="1600" u="none" strike="noStrike" cap="none">
                        <a:latin typeface="Times New Roman"/>
                        <a:ea typeface="Times New Roman"/>
                        <a:cs typeface="Times New Roman"/>
                        <a:sym typeface="Times New Roman"/>
                      </a:endParaRPr>
                    </a:p>
                    <a:p>
                      <a:pPr marL="0" marR="0" lvl="0" indent="0" algn="just" rtl="0">
                        <a:spcBef>
                          <a:spcPts val="480"/>
                        </a:spcBef>
                        <a:spcAft>
                          <a:spcPts val="0"/>
                        </a:spcAft>
                        <a:buClr>
                          <a:srgbClr val="000000"/>
                        </a:buClr>
                        <a:buSzPts val="2040"/>
                        <a:buFont typeface="Times New Roman"/>
                        <a:buNone/>
                      </a:pPr>
                      <a:r>
                        <a:rPr lang="en-US" sz="1600" u="none" strike="noStrike" cap="none">
                          <a:solidFill>
                            <a:srgbClr val="000000"/>
                          </a:solidFill>
                          <a:latin typeface="Times New Roman"/>
                          <a:ea typeface="Times New Roman"/>
                          <a:cs typeface="Times New Roman"/>
                          <a:sym typeface="Times New Roman"/>
                        </a:rPr>
                        <a:t>Designation: Assistant Professor</a:t>
                      </a:r>
                      <a:endParaRPr sz="1600" u="none" strike="noStrike" cap="none">
                        <a:latin typeface="Times New Roman"/>
                        <a:ea typeface="Times New Roman"/>
                        <a:cs typeface="Times New Roman"/>
                        <a:sym typeface="Times New Roman"/>
                      </a:endParaRPr>
                    </a:p>
                    <a:p>
                      <a:pPr marL="0" marR="0" lvl="0" indent="0" algn="just" rtl="0">
                        <a:spcBef>
                          <a:spcPts val="480"/>
                        </a:spcBef>
                        <a:spcAft>
                          <a:spcPts val="0"/>
                        </a:spcAft>
                        <a:buClr>
                          <a:srgbClr val="000000"/>
                        </a:buClr>
                        <a:buSzPts val="2040"/>
                        <a:buFont typeface="Times New Roman"/>
                        <a:buNone/>
                      </a:pPr>
                      <a:r>
                        <a:rPr lang="en-US" sz="1600" u="none" strike="noStrike" cap="none">
                          <a:solidFill>
                            <a:srgbClr val="000000"/>
                          </a:solidFill>
                          <a:latin typeface="Times New Roman"/>
                          <a:ea typeface="Times New Roman"/>
                          <a:cs typeface="Times New Roman"/>
                          <a:sym typeface="Times New Roman"/>
                        </a:rPr>
                        <a:t>Department of Computer Science &amp; Engineering</a:t>
                      </a:r>
                      <a:endParaRPr sz="1600" u="none" strike="noStrike" cap="none">
                        <a:latin typeface="Times New Roman"/>
                        <a:ea typeface="Times New Roman"/>
                        <a:cs typeface="Times New Roman"/>
                        <a:sym typeface="Times New Roman"/>
                      </a:endParaRPr>
                    </a:p>
                    <a:p>
                      <a:pPr marL="0" marR="0" lvl="0" indent="0" algn="just" rtl="0">
                        <a:spcBef>
                          <a:spcPts val="480"/>
                        </a:spcBef>
                        <a:spcAft>
                          <a:spcPts val="0"/>
                        </a:spcAft>
                        <a:buClr>
                          <a:srgbClr val="000000"/>
                        </a:buClr>
                        <a:buSzPts val="2040"/>
                        <a:buFont typeface="Times New Roman"/>
                        <a:buNone/>
                      </a:pPr>
                      <a:r>
                        <a:rPr lang="en-US" sz="1600" u="none" strike="noStrike" cap="none">
                          <a:solidFill>
                            <a:srgbClr val="000000"/>
                          </a:solidFill>
                          <a:latin typeface="Times New Roman"/>
                          <a:ea typeface="Times New Roman"/>
                          <a:cs typeface="Times New Roman"/>
                          <a:sym typeface="Times New Roman"/>
                        </a:rPr>
                        <a:t>B.M.S. College of Engineering</a:t>
                      </a:r>
                      <a:endParaRPr sz="1600" u="none" strike="noStrike" cap="none">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600"/>
                        <a:buFont typeface="Corbel"/>
                        <a:buNone/>
                      </a:pPr>
                      <a:endParaRPr sz="1600" u="none" strike="noStrike" cap="none">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just" rtl="0">
                        <a:spcBef>
                          <a:spcPts val="0"/>
                        </a:spcBef>
                        <a:spcAft>
                          <a:spcPts val="0"/>
                        </a:spcAft>
                        <a:buClr>
                          <a:schemeClr val="dk1"/>
                        </a:buClr>
                        <a:buSzPts val="1600"/>
                        <a:buFont typeface="Corbel"/>
                        <a:buNone/>
                      </a:pPr>
                      <a:endParaRPr sz="1600" u="none" strike="noStrike" cap="none">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0"/>
          <p:cNvSpPr txBox="1">
            <a:spLocks noGrp="1"/>
          </p:cNvSpPr>
          <p:nvPr>
            <p:ph type="title"/>
          </p:nvPr>
        </p:nvSpPr>
        <p:spPr>
          <a:xfrm>
            <a:off x="1251443" y="279950"/>
            <a:ext cx="7704667" cy="128689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b="1"/>
              <a:t>High Level Design</a:t>
            </a:r>
            <a:endParaRPr b="1"/>
          </a:p>
        </p:txBody>
      </p:sp>
      <p:sp>
        <p:nvSpPr>
          <p:cNvPr id="259" name="Google Shape;259;p10"/>
          <p:cNvSpPr txBox="1">
            <a:spLocks noGrp="1"/>
          </p:cNvSpPr>
          <p:nvPr>
            <p:ph type="sldNum" idx="12"/>
          </p:nvPr>
        </p:nvSpPr>
        <p:spPr>
          <a:xfrm>
            <a:off x="8472883" y="6401756"/>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10</a:t>
            </a:fld>
            <a:endParaRPr/>
          </a:p>
        </p:txBody>
      </p:sp>
      <p:sp>
        <p:nvSpPr>
          <p:cNvPr id="260" name="Google Shape;260;p10"/>
          <p:cNvSpPr txBox="1">
            <a:spLocks noGrp="1"/>
          </p:cNvSpPr>
          <p:nvPr>
            <p:ph type="body" idx="1"/>
          </p:nvPr>
        </p:nvSpPr>
        <p:spPr>
          <a:xfrm>
            <a:off x="982133" y="2667000"/>
            <a:ext cx="7704667" cy="3332816"/>
          </a:xfrm>
          <a:prstGeom prst="rect">
            <a:avLst/>
          </a:prstGeom>
          <a:noFill/>
          <a:ln>
            <a:noFill/>
          </a:ln>
        </p:spPr>
        <p:txBody>
          <a:bodyPr spcFirstLastPara="1" wrap="square" lIns="91425" tIns="45700" rIns="91425" bIns="45700" anchor="ctr" anchorCtr="0">
            <a:normAutofit/>
          </a:bodyPr>
          <a:lstStyle/>
          <a:p>
            <a:pPr marL="285750" lvl="0" indent="-64770" algn="l" rtl="0">
              <a:spcBef>
                <a:spcPts val="0"/>
              </a:spcBef>
              <a:spcAft>
                <a:spcPts val="0"/>
              </a:spcAft>
              <a:buSzPts val="3480"/>
              <a:buNone/>
            </a:pPr>
            <a:endParaRPr/>
          </a:p>
        </p:txBody>
      </p:sp>
      <p:pic>
        <p:nvPicPr>
          <p:cNvPr id="261" name="Google Shape;261;p10"/>
          <p:cNvPicPr preferRelativeResize="0"/>
          <p:nvPr/>
        </p:nvPicPr>
        <p:blipFill rotWithShape="1">
          <a:blip r:embed="rId3">
            <a:alphaModFix/>
          </a:blip>
          <a:srcRect/>
          <a:stretch/>
        </p:blipFill>
        <p:spPr>
          <a:xfrm>
            <a:off x="0" y="2572445"/>
            <a:ext cx="9144000" cy="34273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1"/>
          <p:cNvSpPr txBox="1">
            <a:spLocks noGrp="1"/>
          </p:cNvSpPr>
          <p:nvPr>
            <p:ph type="title"/>
          </p:nvPr>
        </p:nvSpPr>
        <p:spPr>
          <a:xfrm>
            <a:off x="1251443" y="279950"/>
            <a:ext cx="7704667" cy="128689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b="1"/>
              <a:t>Detailed Design</a:t>
            </a:r>
            <a:endParaRPr b="1"/>
          </a:p>
        </p:txBody>
      </p:sp>
      <p:sp>
        <p:nvSpPr>
          <p:cNvPr id="267" name="Google Shape;267;p11"/>
          <p:cNvSpPr txBox="1">
            <a:spLocks noGrp="1"/>
          </p:cNvSpPr>
          <p:nvPr>
            <p:ph type="sldNum" idx="12"/>
          </p:nvPr>
        </p:nvSpPr>
        <p:spPr>
          <a:xfrm>
            <a:off x="8472883" y="6401756"/>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11</a:t>
            </a:fld>
            <a:endParaRPr/>
          </a:p>
        </p:txBody>
      </p:sp>
      <p:pic>
        <p:nvPicPr>
          <p:cNvPr id="268" name="Google Shape;268;p11"/>
          <p:cNvPicPr preferRelativeResize="0">
            <a:picLocks noGrp="1"/>
          </p:cNvPicPr>
          <p:nvPr>
            <p:ph type="body" idx="1"/>
          </p:nvPr>
        </p:nvPicPr>
        <p:blipFill rotWithShape="1">
          <a:blip r:embed="rId3">
            <a:alphaModFix/>
          </a:blip>
          <a:srcRect/>
          <a:stretch/>
        </p:blipFill>
        <p:spPr>
          <a:xfrm>
            <a:off x="0" y="1915887"/>
            <a:ext cx="9144000" cy="36285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302" y="171450"/>
            <a:ext cx="8001395" cy="1981200"/>
          </a:xfrm>
        </p:spPr>
        <p:txBody>
          <a:bodyPr>
            <a:normAutofit/>
          </a:bodyPr>
          <a:lstStyle/>
          <a:p>
            <a:r>
              <a:rPr lang="en-US" sz="3900" b="1" dirty="0"/>
              <a:t>Hardware and Software Requirements</a:t>
            </a:r>
          </a:p>
        </p:txBody>
      </p:sp>
      <p:sp>
        <p:nvSpPr>
          <p:cNvPr id="3" name="Content Placeholder 2"/>
          <p:cNvSpPr>
            <a:spLocks noGrp="1"/>
          </p:cNvSpPr>
          <p:nvPr>
            <p:ph idx="1"/>
          </p:nvPr>
        </p:nvSpPr>
        <p:spPr>
          <a:xfrm>
            <a:off x="982133" y="2464003"/>
            <a:ext cx="7704667" cy="3332816"/>
          </a:xfrm>
        </p:spPr>
        <p:txBody>
          <a:bodyPr>
            <a:normAutofit fontScale="92500" lnSpcReduction="10000"/>
          </a:bodyPr>
          <a:lstStyle/>
          <a:p>
            <a:pPr marL="62865" indent="0">
              <a:buNone/>
            </a:pPr>
            <a:r>
              <a:rPr lang="en-US" sz="2300" dirty="0">
                <a:latin typeface="Times New Roman" panose="02020603050405020304" pitchFamily="18" charset="0"/>
                <a:cs typeface="Times New Roman" panose="02020603050405020304" pitchFamily="18" charset="0"/>
              </a:rPr>
              <a:t>Hardware</a:t>
            </a:r>
          </a:p>
          <a:p>
            <a:r>
              <a:rPr lang="en-US" sz="2000" dirty="0">
                <a:latin typeface="Times New Roman" panose="02020603050405020304" pitchFamily="18" charset="0"/>
                <a:cs typeface="Times New Roman" panose="02020603050405020304" pitchFamily="18" charset="0"/>
              </a:rPr>
              <a:t>RAM: 16 GB or higher</a:t>
            </a:r>
          </a:p>
          <a:p>
            <a:r>
              <a:rPr lang="en-US" sz="2000" dirty="0">
                <a:latin typeface="Times New Roman" panose="02020603050405020304" pitchFamily="18" charset="0"/>
                <a:cs typeface="Times New Roman" panose="02020603050405020304" pitchFamily="18" charset="0"/>
              </a:rPr>
              <a:t>CPU: Multi-core processor with at least 4 cores and 8 threads (e.g., Intel Core i7 or AMD Ryzen 7)</a:t>
            </a:r>
          </a:p>
          <a:p>
            <a:r>
              <a:rPr lang="en-US" sz="2000" dirty="0">
                <a:latin typeface="Times New Roman" panose="02020603050405020304" pitchFamily="18" charset="0"/>
                <a:cs typeface="Times New Roman" panose="02020603050405020304" pitchFamily="18" charset="0"/>
              </a:rPr>
              <a:t>Storage: SSD with a capacity of 256 GB or more</a:t>
            </a:r>
          </a:p>
          <a:p>
            <a:pPr marL="62865" indent="0">
              <a:buNone/>
            </a:pPr>
            <a:endParaRPr lang="en-US" sz="2000" dirty="0">
              <a:latin typeface="Times New Roman" panose="02020603050405020304" pitchFamily="18" charset="0"/>
              <a:cs typeface="Times New Roman" panose="02020603050405020304" pitchFamily="18" charset="0"/>
            </a:endParaRPr>
          </a:p>
          <a:p>
            <a:pPr marL="62865" indent="0">
              <a:buNone/>
            </a:pPr>
            <a:r>
              <a:rPr lang="en-US" sz="2300" dirty="0">
                <a:latin typeface="Times New Roman" panose="02020603050405020304" pitchFamily="18" charset="0"/>
                <a:cs typeface="Times New Roman" panose="02020603050405020304" pitchFamily="18" charset="0"/>
              </a:rPr>
              <a:t>Software</a:t>
            </a:r>
          </a:p>
          <a:p>
            <a:r>
              <a:rPr lang="en-US" sz="2200" dirty="0" err="1">
                <a:latin typeface="Times New Roman" panose="02020603050405020304" pitchFamily="18" charset="0"/>
                <a:cs typeface="Times New Roman" panose="02020603050405020304" pitchFamily="18" charset="0"/>
              </a:rPr>
              <a:t>Jupyter</a:t>
            </a:r>
            <a:r>
              <a:rPr lang="en-US" sz="2200" dirty="0">
                <a:latin typeface="Times New Roman" panose="02020603050405020304" pitchFamily="18" charset="0"/>
                <a:cs typeface="Times New Roman" panose="02020603050405020304" pitchFamily="18" charset="0"/>
              </a:rPr>
              <a:t> Notebook</a:t>
            </a:r>
          </a:p>
          <a:p>
            <a:r>
              <a:rPr lang="en-US" sz="2200" dirty="0" err="1">
                <a:latin typeface="Times New Roman" panose="02020603050405020304" pitchFamily="18" charset="0"/>
                <a:cs typeface="Times New Roman" panose="02020603050405020304" pitchFamily="18" charset="0"/>
              </a:rPr>
              <a:t>Streamlit</a:t>
            </a:r>
            <a:r>
              <a:rPr lang="en-US" sz="2200" dirty="0">
                <a:latin typeface="Times New Roman" panose="02020603050405020304" pitchFamily="18" charset="0"/>
                <a:cs typeface="Times New Roman" panose="02020603050405020304" pitchFamily="18" charset="0"/>
              </a:rPr>
              <a:t> framework</a:t>
            </a:r>
          </a:p>
          <a:p>
            <a:r>
              <a:rPr lang="en-US" sz="2200" dirty="0">
                <a:latin typeface="Times New Roman" panose="02020603050405020304" pitchFamily="18" charset="0"/>
                <a:cs typeface="Times New Roman" panose="02020603050405020304" pitchFamily="18" charset="0"/>
              </a:rPr>
              <a:t>Additional Python libraries (e.g., Pandas, NumPy, </a:t>
            </a:r>
            <a:r>
              <a:rPr lang="en-US" sz="2200" dirty="0" err="1">
                <a:latin typeface="Times New Roman" panose="02020603050405020304" pitchFamily="18" charset="0"/>
                <a:cs typeface="Times New Roman" panose="02020603050405020304" pitchFamily="18" charset="0"/>
              </a:rPr>
              <a:t>Scikit</a:t>
            </a:r>
            <a:r>
              <a:rPr lang="en-US" sz="2200" dirty="0">
                <a:latin typeface="Times New Roman" panose="02020603050405020304" pitchFamily="18" charset="0"/>
                <a:cs typeface="Times New Roman" panose="02020603050405020304" pitchFamily="18" charset="0"/>
              </a:rPr>
              <a:t>-Learn, etc.)</a:t>
            </a:r>
          </a:p>
          <a:p>
            <a:pPr marL="62865" indent="0">
              <a:buNone/>
            </a:pPr>
            <a:endParaRPr lang="en-US" sz="2200" dirty="0">
              <a:latin typeface="Times New Roman" panose="02020603050405020304" pitchFamily="18" charset="0"/>
              <a:cs typeface="Times New Roman" panose="02020603050405020304" pitchFamily="18" charset="0"/>
            </a:endParaRPr>
          </a:p>
          <a:p>
            <a:pPr marL="62865"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971237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Functionalities of the modules</a:t>
            </a:r>
          </a:p>
        </p:txBody>
      </p:sp>
      <p:sp>
        <p:nvSpPr>
          <p:cNvPr id="3" name="Content Placeholder 2"/>
          <p:cNvSpPr>
            <a:spLocks noGrp="1"/>
          </p:cNvSpPr>
          <p:nvPr>
            <p:ph idx="1"/>
          </p:nvPr>
        </p:nvSpPr>
        <p:spPr>
          <a:xfrm>
            <a:off x="982132" y="1995488"/>
            <a:ext cx="7704667" cy="3332816"/>
          </a:xfrm>
        </p:spPr>
        <p:txBody>
          <a:bodyPr>
            <a:noAutofit/>
          </a:bodyPr>
          <a:lstStyle/>
          <a:p>
            <a:endParaRPr lang="en-US" sz="2000" dirty="0"/>
          </a:p>
          <a:p>
            <a:r>
              <a:rPr lang="en-US" sz="2000" dirty="0">
                <a:latin typeface="Times New Roman" panose="02020603050405020304" pitchFamily="18" charset="0"/>
                <a:cs typeface="Times New Roman" panose="02020603050405020304" pitchFamily="18" charset="0"/>
              </a:rPr>
              <a:t>Data Preprocessing: Cleans, imputes missing values, engineers features, and normalizes data.</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Model Training: Trains ML models, evaluates performance.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Model Evaluation: Measures accuracy, precision, recall, and F1 score; generates evaluation metrics and visualizations.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Deployment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Creates a user-friendly interface for model deployment and real-time interaction.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710937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2"/>
          <p:cNvSpPr txBox="1">
            <a:spLocks noGrp="1"/>
          </p:cNvSpPr>
          <p:nvPr>
            <p:ph type="title"/>
          </p:nvPr>
        </p:nvSpPr>
        <p:spPr>
          <a:xfrm>
            <a:off x="768216" y="673641"/>
            <a:ext cx="7704667" cy="128689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b="1" dirty="0"/>
              <a:t>Implementation</a:t>
            </a:r>
            <a:endParaRPr b="1" dirty="0"/>
          </a:p>
        </p:txBody>
      </p:sp>
      <p:sp>
        <p:nvSpPr>
          <p:cNvPr id="274" name="Google Shape;274;p12"/>
          <p:cNvSpPr txBox="1">
            <a:spLocks noGrp="1"/>
          </p:cNvSpPr>
          <p:nvPr>
            <p:ph type="sldNum" idx="12"/>
          </p:nvPr>
        </p:nvSpPr>
        <p:spPr>
          <a:xfrm>
            <a:off x="8472883" y="6401756"/>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14</a:t>
            </a:fld>
            <a:endParaRPr/>
          </a:p>
        </p:txBody>
      </p:sp>
      <p:sp>
        <p:nvSpPr>
          <p:cNvPr id="275" name="Google Shape;275;p12"/>
          <p:cNvSpPr txBox="1">
            <a:spLocks noGrp="1"/>
          </p:cNvSpPr>
          <p:nvPr>
            <p:ph type="body" idx="1"/>
          </p:nvPr>
        </p:nvSpPr>
        <p:spPr>
          <a:xfrm>
            <a:off x="1310349" y="2406204"/>
            <a:ext cx="7704667" cy="3332816"/>
          </a:xfrm>
          <a:prstGeom prst="rect">
            <a:avLst/>
          </a:prstGeom>
          <a:noFill/>
          <a:ln>
            <a:noFill/>
          </a:ln>
        </p:spPr>
        <p:txBody>
          <a:bodyPr spcFirstLastPara="1" wrap="square" lIns="91425" tIns="45700" rIns="91425" bIns="45700" anchor="ctr" anchorCtr="0">
            <a:normAutofit fontScale="92500" lnSpcReduction="20000"/>
          </a:bodyPr>
          <a:lstStyle/>
          <a:p>
            <a:pPr marL="0" lvl="0" indent="0" algn="just" rtl="0">
              <a:spcBef>
                <a:spcPts val="0"/>
              </a:spcBef>
              <a:spcAft>
                <a:spcPts val="0"/>
              </a:spcAft>
              <a:buSzPts val="3480"/>
              <a:buNone/>
            </a:pPr>
            <a:r>
              <a:rPr lang="en-US" b="1" dirty="0">
                <a:latin typeface="Times New Roman" panose="02020603050405020304" pitchFamily="18" charset="0"/>
                <a:cs typeface="Times New Roman" panose="02020603050405020304" pitchFamily="18" charset="0"/>
              </a:rPr>
              <a:t>Dataset: </a:t>
            </a:r>
            <a:r>
              <a:rPr lang="en-US" dirty="0">
                <a:latin typeface="Times New Roman" panose="02020603050405020304" pitchFamily="18" charset="0"/>
                <a:cs typeface="Times New Roman" panose="02020603050405020304" pitchFamily="18" charset="0"/>
              </a:rPr>
              <a:t>The Lung cancer prediction dataset sourced from Kaggle consists of 1000 rows and 26 columns was imported out of which 1 attribute(column) namely ‘index’  was dropped.</a:t>
            </a:r>
          </a:p>
          <a:p>
            <a:pPr marL="0" lvl="0" indent="0" algn="just">
              <a:spcBef>
                <a:spcPts val="0"/>
              </a:spcBef>
              <a:buSzPts val="3480"/>
              <a:buNone/>
            </a:pPr>
            <a:endParaRPr lang="en-IN" dirty="0">
              <a:latin typeface="Times New Roman" panose="02020603050405020304" pitchFamily="18" charset="0"/>
              <a:cs typeface="Times New Roman" panose="02020603050405020304" pitchFamily="18" charset="0"/>
            </a:endParaRPr>
          </a:p>
          <a:p>
            <a:pPr marL="0" lvl="0" indent="0" algn="just">
              <a:spcBef>
                <a:spcPts val="0"/>
              </a:spcBef>
              <a:buSzPts val="3480"/>
              <a:buNone/>
            </a:pPr>
            <a:endParaRPr lang="en-IN" dirty="0">
              <a:latin typeface="Times New Roman" panose="02020603050405020304" pitchFamily="18" charset="0"/>
              <a:cs typeface="Times New Roman" panose="02020603050405020304" pitchFamily="18" charset="0"/>
            </a:endParaRPr>
          </a:p>
          <a:p>
            <a:pPr marL="0" indent="0" algn="just">
              <a:spcBef>
                <a:spcPts val="0"/>
              </a:spcBef>
              <a:buSzPts val="3480"/>
              <a:buNone/>
            </a:pPr>
            <a:r>
              <a:rPr lang="en-US" b="1" dirty="0">
                <a:latin typeface="Times New Roman" panose="02020603050405020304" pitchFamily="18" charset="0"/>
                <a:cs typeface="Times New Roman" panose="02020603050405020304" pitchFamily="18" charset="0"/>
              </a:rPr>
              <a:t>Data  Preprocessing: </a:t>
            </a:r>
            <a:r>
              <a:rPr lang="en-US" dirty="0">
                <a:latin typeface="Times New Roman" panose="02020603050405020304" pitchFamily="18" charset="0"/>
                <a:cs typeface="Times New Roman" panose="02020603050405020304" pitchFamily="18" charset="0"/>
              </a:rPr>
              <a:t>The dataset did not contain any missing values, duplicate rows. Label Encoder was used to convert categorical columns into numerical columns. SMOTE was implemented to overcome the imbalance in the target attribute. the dataset was checked for outliers and replaced by their thresholds, then it was divided into train(80) and test set(20) with target attribute being ‘Level’.</a:t>
            </a:r>
          </a:p>
          <a:p>
            <a:pPr marL="0" lvl="0" indent="0" algn="just">
              <a:spcBef>
                <a:spcPts val="0"/>
              </a:spcBef>
              <a:buSzPts val="3480"/>
              <a:buNone/>
            </a:pPr>
            <a:endParaRPr dirty="0">
              <a:latin typeface="Times New Roman" panose="02020603050405020304" pitchFamily="18" charset="0"/>
              <a:cs typeface="Times New Roman" panose="02020603050405020304" pitchFamily="18" charset="0"/>
            </a:endParaRPr>
          </a:p>
          <a:p>
            <a:pPr marL="285750" lvl="0" indent="-64770" algn="l" rtl="0">
              <a:spcBef>
                <a:spcPts val="1080"/>
              </a:spcBef>
              <a:spcAft>
                <a:spcPts val="0"/>
              </a:spcAft>
              <a:buSzPts val="348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12"/>
          <p:cNvSpPr txBox="1">
            <a:spLocks noGrp="1"/>
          </p:cNvSpPr>
          <p:nvPr>
            <p:ph type="sldNum" idx="12"/>
          </p:nvPr>
        </p:nvSpPr>
        <p:spPr>
          <a:xfrm>
            <a:off x="8472883" y="6401756"/>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15</a:t>
            </a:fld>
            <a:endParaRPr/>
          </a:p>
        </p:txBody>
      </p:sp>
      <p:sp>
        <p:nvSpPr>
          <p:cNvPr id="275" name="Google Shape;275;p12"/>
          <p:cNvSpPr txBox="1">
            <a:spLocks noGrp="1"/>
          </p:cNvSpPr>
          <p:nvPr>
            <p:ph type="body" idx="1"/>
          </p:nvPr>
        </p:nvSpPr>
        <p:spPr>
          <a:xfrm>
            <a:off x="1196049" y="-280520"/>
            <a:ext cx="7704667" cy="3332816"/>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3480"/>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SzPts val="3480"/>
              <a:buNone/>
            </a:pPr>
            <a:endParaRPr lang="en-US" dirty="0">
              <a:latin typeface="Times New Roman" panose="02020603050405020304" pitchFamily="18" charset="0"/>
              <a:cs typeface="Times New Roman" panose="02020603050405020304" pitchFamily="18" charset="0"/>
            </a:endParaRPr>
          </a:p>
          <a:p>
            <a:pPr marL="0" lvl="0" indent="0" algn="just">
              <a:spcBef>
                <a:spcPts val="0"/>
              </a:spcBef>
              <a:buSzPts val="3480"/>
              <a:buNone/>
            </a:pPr>
            <a:r>
              <a:rPr lang="en-US" sz="1900" b="1"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285750" lvl="0" indent="-64770" algn="l" rtl="0">
              <a:spcBef>
                <a:spcPts val="1080"/>
              </a:spcBef>
              <a:spcAft>
                <a:spcPts val="0"/>
              </a:spcAft>
              <a:buSzPts val="3480"/>
              <a:buNone/>
            </a:pPr>
            <a:endParaRPr dirty="0"/>
          </a:p>
        </p:txBody>
      </p:sp>
      <p:pic>
        <p:nvPicPr>
          <p:cNvPr id="2" name="Picture 1">
            <a:extLst>
              <a:ext uri="{FF2B5EF4-FFF2-40B4-BE49-F238E27FC236}">
                <a16:creationId xmlns:a16="http://schemas.microsoft.com/office/drawing/2014/main" id="{FECFC7D0-9125-45BA-BF3E-0DA3CE87DC16}"/>
              </a:ext>
            </a:extLst>
          </p:cNvPr>
          <p:cNvPicPr>
            <a:picLocks noChangeAspect="1"/>
          </p:cNvPicPr>
          <p:nvPr/>
        </p:nvPicPr>
        <p:blipFill>
          <a:blip r:embed="rId3"/>
          <a:stretch>
            <a:fillRect/>
          </a:stretch>
        </p:blipFill>
        <p:spPr>
          <a:xfrm>
            <a:off x="1917784" y="1021127"/>
            <a:ext cx="6030167" cy="4563066"/>
          </a:xfrm>
          <a:prstGeom prst="rect">
            <a:avLst/>
          </a:prstGeom>
        </p:spPr>
      </p:pic>
      <p:sp>
        <p:nvSpPr>
          <p:cNvPr id="8" name="TextBox 7">
            <a:extLst>
              <a:ext uri="{FF2B5EF4-FFF2-40B4-BE49-F238E27FC236}">
                <a16:creationId xmlns:a16="http://schemas.microsoft.com/office/drawing/2014/main" id="{97500ADC-2902-4117-A49E-ACFA15F10BD3}"/>
              </a:ext>
            </a:extLst>
          </p:cNvPr>
          <p:cNvSpPr txBox="1"/>
          <p:nvPr/>
        </p:nvSpPr>
        <p:spPr>
          <a:xfrm>
            <a:off x="3557588" y="5836873"/>
            <a:ext cx="3228975"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After Data Pre-processing</a:t>
            </a:r>
          </a:p>
        </p:txBody>
      </p:sp>
    </p:spTree>
    <p:extLst>
      <p:ext uri="{BB962C8B-B14F-4D97-AF65-F5344CB8AC3E}">
        <p14:creationId xmlns:p14="http://schemas.microsoft.com/office/powerpoint/2010/main" val="2532369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12"/>
          <p:cNvSpPr txBox="1">
            <a:spLocks noGrp="1"/>
          </p:cNvSpPr>
          <p:nvPr>
            <p:ph type="sldNum" idx="12"/>
          </p:nvPr>
        </p:nvSpPr>
        <p:spPr>
          <a:xfrm>
            <a:off x="8472883" y="6401756"/>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16</a:t>
            </a:fld>
            <a:endParaRPr/>
          </a:p>
        </p:txBody>
      </p:sp>
      <p:sp>
        <p:nvSpPr>
          <p:cNvPr id="275" name="Google Shape;275;p12"/>
          <p:cNvSpPr txBox="1">
            <a:spLocks noGrp="1"/>
          </p:cNvSpPr>
          <p:nvPr>
            <p:ph type="body" idx="1"/>
          </p:nvPr>
        </p:nvSpPr>
        <p:spPr>
          <a:xfrm>
            <a:off x="1196049" y="-280520"/>
            <a:ext cx="7704667" cy="3332816"/>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3480"/>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SzPts val="3480"/>
              <a:buNone/>
            </a:pPr>
            <a:endParaRPr lang="en-US" dirty="0">
              <a:latin typeface="Times New Roman" panose="02020603050405020304" pitchFamily="18" charset="0"/>
              <a:cs typeface="Times New Roman" panose="02020603050405020304" pitchFamily="18" charset="0"/>
            </a:endParaRPr>
          </a:p>
          <a:p>
            <a:pPr marL="0" lvl="0" indent="0" algn="just">
              <a:spcBef>
                <a:spcPts val="0"/>
              </a:spcBef>
              <a:buSzPts val="3480"/>
              <a:buNone/>
            </a:pPr>
            <a:r>
              <a:rPr lang="en-US" sz="1900" b="1"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285750" lvl="0" indent="-64770" algn="l" rtl="0">
              <a:spcBef>
                <a:spcPts val="1080"/>
              </a:spcBef>
              <a:spcAft>
                <a:spcPts val="0"/>
              </a:spcAft>
              <a:buSzPts val="3480"/>
              <a:buNone/>
            </a:pPr>
            <a:endParaRPr dirty="0"/>
          </a:p>
        </p:txBody>
      </p:sp>
      <p:pic>
        <p:nvPicPr>
          <p:cNvPr id="3" name="Picture 2">
            <a:extLst>
              <a:ext uri="{FF2B5EF4-FFF2-40B4-BE49-F238E27FC236}">
                <a16:creationId xmlns:a16="http://schemas.microsoft.com/office/drawing/2014/main" id="{E9106C1F-D66B-4879-8BC1-CB13DC563FA8}"/>
              </a:ext>
            </a:extLst>
          </p:cNvPr>
          <p:cNvPicPr>
            <a:picLocks noChangeAspect="1"/>
          </p:cNvPicPr>
          <p:nvPr/>
        </p:nvPicPr>
        <p:blipFill>
          <a:blip r:embed="rId3"/>
          <a:stretch>
            <a:fillRect/>
          </a:stretch>
        </p:blipFill>
        <p:spPr>
          <a:xfrm>
            <a:off x="243284" y="1371599"/>
            <a:ext cx="3714750" cy="3715511"/>
          </a:xfrm>
          <a:prstGeom prst="rect">
            <a:avLst/>
          </a:prstGeom>
        </p:spPr>
      </p:pic>
      <p:pic>
        <p:nvPicPr>
          <p:cNvPr id="4" name="Picture 3">
            <a:extLst>
              <a:ext uri="{FF2B5EF4-FFF2-40B4-BE49-F238E27FC236}">
                <a16:creationId xmlns:a16="http://schemas.microsoft.com/office/drawing/2014/main" id="{57D919CD-311F-4763-9CD9-7523841FF07B}"/>
              </a:ext>
            </a:extLst>
          </p:cNvPr>
          <p:cNvPicPr>
            <a:picLocks noChangeAspect="1"/>
          </p:cNvPicPr>
          <p:nvPr/>
        </p:nvPicPr>
        <p:blipFill>
          <a:blip r:embed="rId4"/>
          <a:stretch>
            <a:fillRect/>
          </a:stretch>
        </p:blipFill>
        <p:spPr>
          <a:xfrm>
            <a:off x="4600179" y="1371600"/>
            <a:ext cx="4086620" cy="3715510"/>
          </a:xfrm>
          <a:prstGeom prst="rect">
            <a:avLst/>
          </a:prstGeom>
        </p:spPr>
      </p:pic>
      <p:sp>
        <p:nvSpPr>
          <p:cNvPr id="5" name="TextBox 4">
            <a:extLst>
              <a:ext uri="{FF2B5EF4-FFF2-40B4-BE49-F238E27FC236}">
                <a16:creationId xmlns:a16="http://schemas.microsoft.com/office/drawing/2014/main" id="{8366828F-4A21-49F3-87DF-82D2AE80C680}"/>
              </a:ext>
            </a:extLst>
          </p:cNvPr>
          <p:cNvSpPr txBox="1"/>
          <p:nvPr/>
        </p:nvSpPr>
        <p:spPr>
          <a:xfrm>
            <a:off x="1196049" y="5390489"/>
            <a:ext cx="2071687"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Before SMOTE</a:t>
            </a:r>
          </a:p>
        </p:txBody>
      </p:sp>
      <p:sp>
        <p:nvSpPr>
          <p:cNvPr id="8" name="TextBox 7">
            <a:extLst>
              <a:ext uri="{FF2B5EF4-FFF2-40B4-BE49-F238E27FC236}">
                <a16:creationId xmlns:a16="http://schemas.microsoft.com/office/drawing/2014/main" id="{E5AE985B-7362-4A80-B965-95F3F8FD887C}"/>
              </a:ext>
            </a:extLst>
          </p:cNvPr>
          <p:cNvSpPr txBox="1"/>
          <p:nvPr/>
        </p:nvSpPr>
        <p:spPr>
          <a:xfrm>
            <a:off x="5607645" y="5390489"/>
            <a:ext cx="2071687"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After SMOTE</a:t>
            </a:r>
          </a:p>
        </p:txBody>
      </p:sp>
    </p:spTree>
    <p:extLst>
      <p:ext uri="{BB962C8B-B14F-4D97-AF65-F5344CB8AC3E}">
        <p14:creationId xmlns:p14="http://schemas.microsoft.com/office/powerpoint/2010/main" val="1351602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g270ba5d1d6e_0_17"/>
          <p:cNvSpPr txBox="1">
            <a:spLocks noGrp="1"/>
          </p:cNvSpPr>
          <p:nvPr>
            <p:ph type="sldNum" idx="12"/>
          </p:nvPr>
        </p:nvSpPr>
        <p:spPr>
          <a:xfrm>
            <a:off x="8258967" y="6108173"/>
            <a:ext cx="4278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4" name="Rectangle 3">
            <a:extLst>
              <a:ext uri="{FF2B5EF4-FFF2-40B4-BE49-F238E27FC236}">
                <a16:creationId xmlns:a16="http://schemas.microsoft.com/office/drawing/2014/main" id="{270CE685-2197-45EC-BDDC-35A4BE9B118C}"/>
              </a:ext>
            </a:extLst>
          </p:cNvPr>
          <p:cNvSpPr/>
          <p:nvPr/>
        </p:nvSpPr>
        <p:spPr>
          <a:xfrm>
            <a:off x="1057276" y="1010245"/>
            <a:ext cx="8086724" cy="5847755"/>
          </a:xfrm>
          <a:prstGeom prst="rect">
            <a:avLst/>
          </a:prstGeom>
        </p:spPr>
        <p:txBody>
          <a:bodyPr wrap="square">
            <a:spAutoFit/>
          </a:bodyPr>
          <a:lstStyle/>
          <a:p>
            <a:pPr lvl="0" algn="just">
              <a:buSzPts val="3480"/>
            </a:pPr>
            <a:r>
              <a:rPr lang="en-US" sz="2200" b="1" dirty="0">
                <a:latin typeface="Times New Roman" panose="02020603050405020304" pitchFamily="18" charset="0"/>
                <a:cs typeface="Times New Roman" panose="02020603050405020304" pitchFamily="18" charset="0"/>
              </a:rPr>
              <a:t>Model Selection</a:t>
            </a:r>
          </a:p>
          <a:p>
            <a:pPr lvl="0" algn="just">
              <a:buSzPts val="3480"/>
            </a:pPr>
            <a:r>
              <a:rPr lang="en-US" sz="2200" dirty="0">
                <a:latin typeface="Times New Roman" panose="02020603050405020304" pitchFamily="18" charset="0"/>
                <a:cs typeface="Times New Roman" panose="02020603050405020304" pitchFamily="18" charset="0"/>
              </a:rPr>
              <a:t>K-Nearest Neighbors: </a:t>
            </a:r>
            <a:r>
              <a:rPr lang="en-US" sz="2000" dirty="0">
                <a:latin typeface="Times New Roman" panose="02020603050405020304" pitchFamily="18" charset="0"/>
                <a:cs typeface="Times New Roman" panose="02020603050405020304" pitchFamily="18" charset="0"/>
              </a:rPr>
              <a:t>KNN is a supervised machine learning algorithm. In classification, it assigns a class label to a data point based on the majority class of its k nearest neighbors in the feature space. </a:t>
            </a:r>
            <a:endParaRPr lang="en-US" sz="2000" b="1" dirty="0">
              <a:latin typeface="Times New Roman" panose="02020603050405020304" pitchFamily="18" charset="0"/>
              <a:cs typeface="Times New Roman" panose="02020603050405020304" pitchFamily="18" charset="0"/>
            </a:endParaRPr>
          </a:p>
          <a:p>
            <a:pPr lvl="0" algn="just">
              <a:buSzPts val="3480"/>
            </a:pPr>
            <a:r>
              <a:rPr lang="en-US" sz="2200" dirty="0">
                <a:latin typeface="Times New Roman" panose="02020603050405020304" pitchFamily="18" charset="0"/>
                <a:cs typeface="Times New Roman" panose="02020603050405020304" pitchFamily="18" charset="0"/>
              </a:rPr>
              <a:t>Support Vector Machine:</a:t>
            </a:r>
            <a:r>
              <a:rPr lang="en-US" sz="2000" dirty="0">
                <a:latin typeface="Times New Roman" panose="02020603050405020304" pitchFamily="18" charset="0"/>
                <a:cs typeface="Times New Roman" panose="02020603050405020304" pitchFamily="18" charset="0"/>
              </a:rPr>
              <a:t> SVM finds the optimal hyperplane separating classes with the maximum margin and handles non-linear data using kernel tricks.</a:t>
            </a:r>
          </a:p>
          <a:p>
            <a:pPr lvl="0" algn="just">
              <a:buSzPts val="3480"/>
            </a:pPr>
            <a:endParaRPr lang="en-US" sz="2200" dirty="0">
              <a:latin typeface="Times New Roman" panose="02020603050405020304" pitchFamily="18" charset="0"/>
              <a:cs typeface="Times New Roman" panose="02020603050405020304" pitchFamily="18" charset="0"/>
            </a:endParaRPr>
          </a:p>
          <a:p>
            <a:pPr lvl="0" algn="just">
              <a:buSzPts val="3480"/>
            </a:pPr>
            <a:r>
              <a:rPr lang="en-US" sz="2200" b="1" dirty="0">
                <a:latin typeface="Times New Roman" panose="02020603050405020304" pitchFamily="18" charset="0"/>
                <a:cs typeface="Times New Roman" panose="02020603050405020304" pitchFamily="18" charset="0"/>
              </a:rPr>
              <a:t>Evaluation Metrics: </a:t>
            </a:r>
            <a:r>
              <a:rPr lang="en-US" sz="2000" dirty="0">
                <a:latin typeface="Times New Roman" panose="02020603050405020304" pitchFamily="18" charset="0"/>
                <a:cs typeface="Times New Roman" panose="02020603050405020304" pitchFamily="18" charset="0"/>
              </a:rPr>
              <a:t>Accuracy, precision, recall and F1 score were used to evaluate the performance of the models.</a:t>
            </a:r>
          </a:p>
          <a:p>
            <a:pPr lvl="0" algn="just">
              <a:buSzPts val="3480"/>
            </a:pPr>
            <a:endParaRPr lang="en-US" sz="2200" dirty="0">
              <a:latin typeface="Times New Roman" panose="02020603050405020304" pitchFamily="18" charset="0"/>
              <a:cs typeface="Times New Roman" panose="02020603050405020304" pitchFamily="18" charset="0"/>
            </a:endParaRPr>
          </a:p>
          <a:p>
            <a:pPr lvl="0" algn="just">
              <a:buSzPts val="3480"/>
            </a:pPr>
            <a:r>
              <a:rPr lang="en-US" sz="2200" b="1" dirty="0">
                <a:latin typeface="Times New Roman" panose="02020603050405020304" pitchFamily="18" charset="0"/>
                <a:cs typeface="Times New Roman" panose="02020603050405020304" pitchFamily="18" charset="0"/>
              </a:rPr>
              <a:t>Shapley Additive Explanations: </a:t>
            </a:r>
            <a:r>
              <a:rPr lang="en-US" sz="2000" dirty="0">
                <a:latin typeface="Times New Roman" panose="02020603050405020304" pitchFamily="18" charset="0"/>
                <a:cs typeface="Times New Roman" panose="02020603050405020304" pitchFamily="18" charset="0"/>
              </a:rPr>
              <a:t>SHAP provides insights into how each feature contributes to the model's predictions, helping to understand the model's behavior and make informed decisions.</a:t>
            </a:r>
          </a:p>
          <a:p>
            <a:pPr lvl="0" algn="just">
              <a:buSzPts val="3480"/>
            </a:pPr>
            <a:endParaRPr lang="en-US" sz="2200" dirty="0">
              <a:latin typeface="Times New Roman" panose="02020603050405020304" pitchFamily="18" charset="0"/>
              <a:cs typeface="Times New Roman" panose="02020603050405020304" pitchFamily="18" charset="0"/>
            </a:endParaRPr>
          </a:p>
          <a:p>
            <a:pPr lvl="0" algn="just">
              <a:buSzPts val="3480"/>
            </a:pPr>
            <a:endParaRPr lang="en-US" sz="2200" dirty="0">
              <a:latin typeface="Times New Roman" panose="02020603050405020304" pitchFamily="18" charset="0"/>
              <a:cs typeface="Times New Roman" panose="02020603050405020304" pitchFamily="18" charset="0"/>
            </a:endParaRPr>
          </a:p>
          <a:p>
            <a:pPr lvl="0" algn="just">
              <a:buSzPts val="3480"/>
            </a:pPr>
            <a:endParaRPr lang="en-US" sz="2200" dirty="0">
              <a:latin typeface="Times New Roman" panose="02020603050405020304" pitchFamily="18" charset="0"/>
              <a:cs typeface="Times New Roman" panose="02020603050405020304" pitchFamily="18" charset="0"/>
            </a:endParaRPr>
          </a:p>
          <a:p>
            <a:pPr lvl="0" algn="just">
              <a:buSzPts val="3480"/>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666" y="399316"/>
            <a:ext cx="7704667" cy="1981200"/>
          </a:xfrm>
        </p:spPr>
        <p:txBody>
          <a:bodyPr/>
          <a:lstStyle/>
          <a:p>
            <a:r>
              <a:rPr lang="en-US" b="1" dirty="0"/>
              <a:t>Results</a:t>
            </a:r>
          </a:p>
        </p:txBody>
      </p:sp>
      <p:pic>
        <p:nvPicPr>
          <p:cNvPr id="6" name="Content Placeholder 5">
            <a:extLst>
              <a:ext uri="{FF2B5EF4-FFF2-40B4-BE49-F238E27FC236}">
                <a16:creationId xmlns:a16="http://schemas.microsoft.com/office/drawing/2014/main" id="{7F444DB0-FDF0-4E83-B413-579F498D5210}"/>
              </a:ext>
            </a:extLst>
          </p:cNvPr>
          <p:cNvPicPr>
            <a:picLocks noGrp="1" noChangeAspect="1"/>
          </p:cNvPicPr>
          <p:nvPr>
            <p:ph idx="1"/>
          </p:nvPr>
        </p:nvPicPr>
        <p:blipFill>
          <a:blip r:embed="rId2"/>
          <a:stretch>
            <a:fillRect/>
          </a:stretch>
        </p:blipFill>
        <p:spPr>
          <a:xfrm>
            <a:off x="486398" y="2475186"/>
            <a:ext cx="3614864" cy="1838325"/>
          </a:xfrm>
          <a:prstGeom prst="rect">
            <a:avLst/>
          </a:prstGeom>
        </p:spPr>
      </p:pic>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7" name="Picture 6">
            <a:extLst>
              <a:ext uri="{FF2B5EF4-FFF2-40B4-BE49-F238E27FC236}">
                <a16:creationId xmlns:a16="http://schemas.microsoft.com/office/drawing/2014/main" id="{5E302283-D1D2-4BC0-AE7E-DBF1D7A5E3FC}"/>
              </a:ext>
            </a:extLst>
          </p:cNvPr>
          <p:cNvPicPr>
            <a:picLocks noChangeAspect="1"/>
          </p:cNvPicPr>
          <p:nvPr/>
        </p:nvPicPr>
        <p:blipFill>
          <a:blip r:embed="rId3"/>
          <a:stretch>
            <a:fillRect/>
          </a:stretch>
        </p:blipFill>
        <p:spPr>
          <a:xfrm>
            <a:off x="5343398" y="2535783"/>
            <a:ext cx="3800602" cy="1717130"/>
          </a:xfrm>
          <a:prstGeom prst="rect">
            <a:avLst/>
          </a:prstGeom>
        </p:spPr>
      </p:pic>
      <p:sp>
        <p:nvSpPr>
          <p:cNvPr id="8" name="Rectangle 7">
            <a:extLst>
              <a:ext uri="{FF2B5EF4-FFF2-40B4-BE49-F238E27FC236}">
                <a16:creationId xmlns:a16="http://schemas.microsoft.com/office/drawing/2014/main" id="{2F12FD97-2066-4401-8A57-C727879AAEB6}"/>
              </a:ext>
            </a:extLst>
          </p:cNvPr>
          <p:cNvSpPr/>
          <p:nvPr/>
        </p:nvSpPr>
        <p:spPr>
          <a:xfrm>
            <a:off x="1129336" y="4638183"/>
            <a:ext cx="3716069" cy="384721"/>
          </a:xfrm>
          <a:prstGeom prst="rect">
            <a:avLst/>
          </a:prstGeom>
        </p:spPr>
        <p:txBody>
          <a:bodyPr wrap="square">
            <a:spAutoFit/>
          </a:bodyPr>
          <a:lstStyle/>
          <a:p>
            <a:r>
              <a:rPr lang="en-US" sz="1900" dirty="0">
                <a:latin typeface="Times New Roman" panose="02020603050405020304" pitchFamily="18" charset="0"/>
                <a:cs typeface="Times New Roman" panose="02020603050405020304" pitchFamily="18" charset="0"/>
              </a:rPr>
              <a:t>K-Nearest Neighbors</a:t>
            </a:r>
            <a:endParaRPr lang="en-IN" sz="1900" dirty="0"/>
          </a:p>
        </p:txBody>
      </p:sp>
      <p:sp>
        <p:nvSpPr>
          <p:cNvPr id="9" name="Rectangle 8">
            <a:extLst>
              <a:ext uri="{FF2B5EF4-FFF2-40B4-BE49-F238E27FC236}">
                <a16:creationId xmlns:a16="http://schemas.microsoft.com/office/drawing/2014/main" id="{667A2769-384D-4E65-A4A7-912C93A34427}"/>
              </a:ext>
            </a:extLst>
          </p:cNvPr>
          <p:cNvSpPr/>
          <p:nvPr/>
        </p:nvSpPr>
        <p:spPr>
          <a:xfrm>
            <a:off x="5878583" y="4638182"/>
            <a:ext cx="2730232" cy="384721"/>
          </a:xfrm>
          <a:prstGeom prst="rect">
            <a:avLst/>
          </a:prstGeom>
        </p:spPr>
        <p:txBody>
          <a:bodyPr wrap="square">
            <a:spAutoFit/>
          </a:bodyPr>
          <a:lstStyle/>
          <a:p>
            <a:r>
              <a:rPr lang="en-US" sz="1900" dirty="0">
                <a:latin typeface="Times New Roman" panose="02020603050405020304" pitchFamily="18" charset="0"/>
                <a:cs typeface="Times New Roman" panose="02020603050405020304" pitchFamily="18" charset="0"/>
              </a:rPr>
              <a:t>Support Vector Machine</a:t>
            </a:r>
            <a:endParaRPr lang="en-IN" sz="1900" dirty="0"/>
          </a:p>
        </p:txBody>
      </p:sp>
    </p:spTree>
    <p:extLst>
      <p:ext uri="{BB962C8B-B14F-4D97-AF65-F5344CB8AC3E}">
        <p14:creationId xmlns:p14="http://schemas.microsoft.com/office/powerpoint/2010/main" val="2159134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2" name="Picture 1">
            <a:extLst>
              <a:ext uri="{FF2B5EF4-FFF2-40B4-BE49-F238E27FC236}">
                <a16:creationId xmlns:a16="http://schemas.microsoft.com/office/drawing/2014/main" id="{70A4C5C2-C04E-4FE6-B474-439AD2FC2567}"/>
              </a:ext>
            </a:extLst>
          </p:cNvPr>
          <p:cNvPicPr>
            <a:picLocks noChangeAspect="1"/>
          </p:cNvPicPr>
          <p:nvPr/>
        </p:nvPicPr>
        <p:blipFill>
          <a:blip r:embed="rId3"/>
          <a:stretch>
            <a:fillRect/>
          </a:stretch>
        </p:blipFill>
        <p:spPr>
          <a:xfrm>
            <a:off x="4572000" y="1376219"/>
            <a:ext cx="4400551" cy="3534061"/>
          </a:xfrm>
          <a:prstGeom prst="rect">
            <a:avLst/>
          </a:prstGeom>
        </p:spPr>
      </p:pic>
      <p:sp>
        <p:nvSpPr>
          <p:cNvPr id="376" name="Google Shape;376;g270ba5d1d6e_0_62"/>
          <p:cNvSpPr txBox="1">
            <a:spLocks noGrp="1"/>
          </p:cNvSpPr>
          <p:nvPr>
            <p:ph type="sldNum" idx="12"/>
          </p:nvPr>
        </p:nvSpPr>
        <p:spPr>
          <a:xfrm>
            <a:off x="8258967" y="6108173"/>
            <a:ext cx="4278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19</a:t>
            </a:fld>
            <a:endParaRPr/>
          </a:p>
        </p:txBody>
      </p:sp>
      <p:pic>
        <p:nvPicPr>
          <p:cNvPr id="3" name="Picture 2">
            <a:extLst>
              <a:ext uri="{FF2B5EF4-FFF2-40B4-BE49-F238E27FC236}">
                <a16:creationId xmlns:a16="http://schemas.microsoft.com/office/drawing/2014/main" id="{41EC21F1-C6E8-49BE-9FB4-7BE1790B9B93}"/>
              </a:ext>
            </a:extLst>
          </p:cNvPr>
          <p:cNvPicPr>
            <a:picLocks noChangeAspect="1"/>
          </p:cNvPicPr>
          <p:nvPr/>
        </p:nvPicPr>
        <p:blipFill>
          <a:blip r:embed="rId4"/>
          <a:stretch>
            <a:fillRect/>
          </a:stretch>
        </p:blipFill>
        <p:spPr>
          <a:xfrm>
            <a:off x="328612" y="1376219"/>
            <a:ext cx="4243388" cy="3534061"/>
          </a:xfrm>
          <a:prstGeom prst="rect">
            <a:avLst/>
          </a:prstGeom>
        </p:spPr>
      </p:pic>
      <p:sp>
        <p:nvSpPr>
          <p:cNvPr id="5" name="Rectangle 4">
            <a:extLst>
              <a:ext uri="{FF2B5EF4-FFF2-40B4-BE49-F238E27FC236}">
                <a16:creationId xmlns:a16="http://schemas.microsoft.com/office/drawing/2014/main" id="{2C22FE47-DAB3-4CF8-A358-D73B63D67938}"/>
              </a:ext>
            </a:extLst>
          </p:cNvPr>
          <p:cNvSpPr/>
          <p:nvPr/>
        </p:nvSpPr>
        <p:spPr>
          <a:xfrm>
            <a:off x="991416" y="5126522"/>
            <a:ext cx="2260555" cy="384721"/>
          </a:xfrm>
          <a:prstGeom prst="rect">
            <a:avLst/>
          </a:prstGeom>
        </p:spPr>
        <p:txBody>
          <a:bodyPr wrap="none">
            <a:spAutoFit/>
          </a:bodyPr>
          <a:lstStyle/>
          <a:p>
            <a:r>
              <a:rPr lang="en-US" sz="1900" dirty="0">
                <a:latin typeface="Times New Roman" panose="02020603050405020304" pitchFamily="18" charset="0"/>
                <a:cs typeface="Times New Roman" panose="02020603050405020304" pitchFamily="18" charset="0"/>
              </a:rPr>
              <a:t>K-Nearest Neighbors</a:t>
            </a:r>
            <a:endParaRPr lang="en-IN" sz="1900" dirty="0"/>
          </a:p>
        </p:txBody>
      </p:sp>
      <p:sp>
        <p:nvSpPr>
          <p:cNvPr id="6" name="Rectangle 5">
            <a:extLst>
              <a:ext uri="{FF2B5EF4-FFF2-40B4-BE49-F238E27FC236}">
                <a16:creationId xmlns:a16="http://schemas.microsoft.com/office/drawing/2014/main" id="{C428A0BE-51BF-4153-BCE2-73D38CFDCDA6}"/>
              </a:ext>
            </a:extLst>
          </p:cNvPr>
          <p:cNvSpPr/>
          <p:nvPr/>
        </p:nvSpPr>
        <p:spPr>
          <a:xfrm>
            <a:off x="5300664" y="5174004"/>
            <a:ext cx="3273926" cy="384721"/>
          </a:xfrm>
          <a:prstGeom prst="rect">
            <a:avLst/>
          </a:prstGeom>
        </p:spPr>
        <p:txBody>
          <a:bodyPr wrap="square">
            <a:spAutoFit/>
          </a:bodyPr>
          <a:lstStyle/>
          <a:p>
            <a:r>
              <a:rPr lang="en-US" sz="1900" dirty="0">
                <a:latin typeface="Times New Roman" panose="02020603050405020304" pitchFamily="18" charset="0"/>
                <a:cs typeface="Times New Roman" panose="02020603050405020304" pitchFamily="18" charset="0"/>
              </a:rPr>
              <a:t>Support Vector Machine</a:t>
            </a:r>
            <a:endParaRPr lang="en-IN"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800" b="1"/>
              <a:t>OUTLINE</a:t>
            </a:r>
            <a:endParaRPr sz="2800" b="1"/>
          </a:p>
        </p:txBody>
      </p:sp>
      <p:sp>
        <p:nvSpPr>
          <p:cNvPr id="165" name="Google Shape;165;p2"/>
          <p:cNvSpPr txBox="1">
            <a:spLocks noGrp="1"/>
          </p:cNvSpPr>
          <p:nvPr>
            <p:ph type="body" idx="1"/>
          </p:nvPr>
        </p:nvSpPr>
        <p:spPr>
          <a:xfrm>
            <a:off x="1828800" y="2835666"/>
            <a:ext cx="5830750" cy="2887433"/>
          </a:xfrm>
          <a:prstGeom prst="rect">
            <a:avLst/>
          </a:prstGeom>
          <a:noFill/>
          <a:ln>
            <a:noFill/>
          </a:ln>
        </p:spPr>
        <p:txBody>
          <a:bodyPr spcFirstLastPara="1" wrap="square" lIns="91425" tIns="45700" rIns="91425" bIns="45700" anchor="t" anchorCtr="0">
            <a:normAutofit/>
          </a:bodyPr>
          <a:lstStyle/>
          <a:p>
            <a:pPr marL="457200" lvl="0" indent="-429260" algn="just" rtl="0">
              <a:spcBef>
                <a:spcPts val="0"/>
              </a:spcBef>
              <a:spcAft>
                <a:spcPts val="0"/>
              </a:spcAft>
              <a:buSzPts val="1600"/>
              <a:buFont typeface="Times New Roman"/>
              <a:buAutoNum type="arabicPeriod"/>
            </a:pPr>
            <a:r>
              <a:rPr lang="en-US" sz="2000" dirty="0">
                <a:latin typeface="Times New Roman"/>
                <a:ea typeface="Times New Roman"/>
                <a:cs typeface="Times New Roman"/>
                <a:sym typeface="Times New Roman"/>
              </a:rPr>
              <a:t>Introduction </a:t>
            </a:r>
            <a:endParaRPr sz="2000" dirty="0">
              <a:latin typeface="Times New Roman"/>
              <a:ea typeface="Times New Roman"/>
              <a:cs typeface="Times New Roman"/>
              <a:sym typeface="Times New Roman"/>
            </a:endParaRPr>
          </a:p>
          <a:p>
            <a:pPr marL="457200" lvl="0" indent="-429260" algn="just" rtl="0">
              <a:spcBef>
                <a:spcPts val="480"/>
              </a:spcBef>
              <a:spcAft>
                <a:spcPts val="0"/>
              </a:spcAft>
              <a:buSzPts val="1600"/>
              <a:buFont typeface="Times New Roman"/>
              <a:buAutoNum type="arabicPeriod"/>
            </a:pPr>
            <a:r>
              <a:rPr lang="en-US" sz="2000" dirty="0">
                <a:latin typeface="Times New Roman"/>
                <a:ea typeface="Times New Roman"/>
                <a:cs typeface="Times New Roman"/>
                <a:sym typeface="Times New Roman"/>
              </a:rPr>
              <a:t>Problem Statement</a:t>
            </a:r>
            <a:endParaRPr sz="2000" dirty="0">
              <a:latin typeface="Times New Roman"/>
              <a:ea typeface="Times New Roman"/>
              <a:cs typeface="Times New Roman"/>
              <a:sym typeface="Times New Roman"/>
            </a:endParaRPr>
          </a:p>
          <a:p>
            <a:pPr marL="457200" lvl="0" indent="-429260" algn="just" rtl="0">
              <a:spcBef>
                <a:spcPts val="480"/>
              </a:spcBef>
              <a:spcAft>
                <a:spcPts val="0"/>
              </a:spcAft>
              <a:buSzPts val="1600"/>
              <a:buFont typeface="Times New Roman"/>
              <a:buAutoNum type="arabicPeriod"/>
            </a:pPr>
            <a:r>
              <a:rPr lang="en-US" sz="2000" dirty="0">
                <a:latin typeface="Times New Roman"/>
                <a:ea typeface="Times New Roman"/>
                <a:cs typeface="Times New Roman"/>
                <a:sym typeface="Times New Roman"/>
              </a:rPr>
              <a:t>Literature Survey </a:t>
            </a:r>
            <a:endParaRPr sz="2000" dirty="0">
              <a:latin typeface="Times New Roman"/>
              <a:ea typeface="Times New Roman"/>
              <a:cs typeface="Times New Roman"/>
              <a:sym typeface="Times New Roman"/>
            </a:endParaRPr>
          </a:p>
          <a:p>
            <a:pPr marL="457200" lvl="0" indent="-429260" algn="just" rtl="0">
              <a:spcBef>
                <a:spcPts val="480"/>
              </a:spcBef>
              <a:spcAft>
                <a:spcPts val="0"/>
              </a:spcAft>
              <a:buSzPts val="1600"/>
              <a:buFont typeface="Times New Roman"/>
              <a:buAutoNum type="arabicPeriod"/>
            </a:pPr>
            <a:r>
              <a:rPr lang="en-US" sz="2000" dirty="0">
                <a:latin typeface="Times New Roman"/>
                <a:ea typeface="Times New Roman"/>
                <a:cs typeface="Times New Roman"/>
                <a:sym typeface="Times New Roman"/>
              </a:rPr>
              <a:t>References</a:t>
            </a:r>
            <a:endParaRPr sz="2000" dirty="0">
              <a:latin typeface="Times New Roman"/>
              <a:ea typeface="Times New Roman"/>
              <a:cs typeface="Times New Roman"/>
              <a:sym typeface="Times New Roman"/>
            </a:endParaRPr>
          </a:p>
          <a:p>
            <a:pPr marL="457200" lvl="0" indent="-327660" algn="just" rtl="0">
              <a:spcBef>
                <a:spcPts val="480"/>
              </a:spcBef>
              <a:spcAft>
                <a:spcPts val="0"/>
              </a:spcAft>
              <a:buSzPts val="2040"/>
              <a:buNone/>
            </a:pPr>
            <a:endParaRPr dirty="0"/>
          </a:p>
          <a:p>
            <a:pPr marL="457200" lvl="0" indent="-327660" algn="l" rtl="0">
              <a:spcBef>
                <a:spcPts val="480"/>
              </a:spcBef>
              <a:spcAft>
                <a:spcPts val="0"/>
              </a:spcAft>
              <a:buSzPts val="2040"/>
              <a:buNone/>
            </a:pPr>
            <a:endParaRPr dirty="0"/>
          </a:p>
          <a:p>
            <a:pPr marL="0" lvl="0" indent="0" algn="l" rtl="0">
              <a:spcBef>
                <a:spcPts val="480"/>
              </a:spcBef>
              <a:spcAft>
                <a:spcPts val="0"/>
              </a:spcAft>
              <a:buSzPts val="2040"/>
              <a:buNone/>
            </a:pPr>
            <a:endParaRPr dirty="0"/>
          </a:p>
        </p:txBody>
      </p:sp>
      <p:sp>
        <p:nvSpPr>
          <p:cNvPr id="166" name="Google Shape;166;p2"/>
          <p:cNvSpPr txBox="1">
            <a:spLocks noGrp="1"/>
          </p:cNvSpPr>
          <p:nvPr>
            <p:ph type="sldNum" idx="12"/>
          </p:nvPr>
        </p:nvSpPr>
        <p:spPr>
          <a:xfrm>
            <a:off x="8258967" y="6108173"/>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2</a:t>
            </a:fld>
            <a:endParaRPr/>
          </a:p>
        </p:txBody>
      </p:sp>
      <p:pic>
        <p:nvPicPr>
          <p:cNvPr id="167" name="Google Shape;167;p2"/>
          <p:cNvPicPr preferRelativeResize="0"/>
          <p:nvPr/>
        </p:nvPicPr>
        <p:blipFill rotWithShape="1">
          <a:blip r:embed="rId3">
            <a:alphaModFix/>
          </a:blip>
          <a:srcRect/>
          <a:stretch/>
        </p:blipFill>
        <p:spPr>
          <a:xfrm>
            <a:off x="7622575" y="476675"/>
            <a:ext cx="851975" cy="622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216" y="185737"/>
            <a:ext cx="7704667" cy="1981200"/>
          </a:xfrm>
        </p:spPr>
        <p:txBody>
          <a:bodyPr/>
          <a:lstStyle/>
          <a:p>
            <a:r>
              <a:rPr lang="en-US" b="1" dirty="0"/>
              <a:t>Applications</a:t>
            </a:r>
          </a:p>
        </p:txBody>
      </p:sp>
      <p:sp>
        <p:nvSpPr>
          <p:cNvPr id="3" name="Content Placeholder 2"/>
          <p:cNvSpPr>
            <a:spLocks noGrp="1"/>
          </p:cNvSpPr>
          <p:nvPr>
            <p:ph idx="1"/>
          </p:nvPr>
        </p:nvSpPr>
        <p:spPr>
          <a:xfrm>
            <a:off x="882120" y="1762592"/>
            <a:ext cx="7704667" cy="3332816"/>
          </a:xfrm>
        </p:spPr>
        <p:txBody>
          <a:bodyPr>
            <a:noAutofit/>
          </a:bodyPr>
          <a:lstStyle/>
          <a:p>
            <a:pPr marL="62865"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Early Detection: Identify high-risk individuals for early treatment.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Clinical Decision Support: Assist healthcare decisions for better patient management.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Risk Assessment: Evaluate lung cancer risk in different populations.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Public Health Planning: Inform strategies for prevention and intervention.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Research and Trials: Stratify patient cohorts for clinical trials based on risk levels.</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1162245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3"/>
          <p:cNvSpPr txBox="1">
            <a:spLocks noGrp="1"/>
          </p:cNvSpPr>
          <p:nvPr>
            <p:ph type="title"/>
          </p:nvPr>
        </p:nvSpPr>
        <p:spPr>
          <a:xfrm>
            <a:off x="804791" y="-219271"/>
            <a:ext cx="7704667" cy="204901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800" b="1"/>
              <a:t>References</a:t>
            </a:r>
            <a:endParaRPr sz="2800" b="1"/>
          </a:p>
        </p:txBody>
      </p:sp>
      <p:sp>
        <p:nvSpPr>
          <p:cNvPr id="285" name="Google Shape;285;p13"/>
          <p:cNvSpPr txBox="1">
            <a:spLocks noGrp="1"/>
          </p:cNvSpPr>
          <p:nvPr>
            <p:ph type="body" idx="1"/>
          </p:nvPr>
        </p:nvSpPr>
        <p:spPr>
          <a:xfrm>
            <a:off x="743832" y="1345430"/>
            <a:ext cx="8400168" cy="4862913"/>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115000"/>
              </a:lnSpc>
              <a:spcBef>
                <a:spcPts val="0"/>
              </a:spcBef>
              <a:spcAft>
                <a:spcPts val="0"/>
              </a:spcAft>
              <a:buSzPct val="145000"/>
              <a:buNone/>
            </a:pPr>
            <a:r>
              <a:rPr lang="en-US" sz="1600">
                <a:latin typeface="Times New Roman"/>
                <a:ea typeface="Times New Roman"/>
                <a:cs typeface="Times New Roman"/>
                <a:sym typeface="Times New Roman"/>
              </a:rPr>
              <a:t>[1] C. Thallam, A. Peruboyina, S. S. T. Raju and N. Sampath, "Early Stage Lung Cancer Prediction Using Various Machine Learning Techniques," 2020 4th International Conference on Electronics, Communication and Aerospace Technology (ICECA), Coimbatore, India, 2020, pp. 1285-1292, doi: 10.1109/ICECA49313.2020.9297576.</a:t>
            </a:r>
            <a:endParaRPr/>
          </a:p>
          <a:p>
            <a:pPr marL="0" lvl="0" indent="0" algn="just" rtl="0">
              <a:lnSpc>
                <a:spcPct val="115000"/>
              </a:lnSpc>
              <a:spcBef>
                <a:spcPts val="0"/>
              </a:spcBef>
              <a:spcAft>
                <a:spcPts val="0"/>
              </a:spcAft>
              <a:buSzPct val="145000"/>
              <a:buNone/>
            </a:pPr>
            <a:endParaRPr sz="1600">
              <a:latin typeface="Times New Roman"/>
              <a:ea typeface="Times New Roman"/>
              <a:cs typeface="Times New Roman"/>
              <a:sym typeface="Times New Roman"/>
            </a:endParaRPr>
          </a:p>
          <a:p>
            <a:pPr marL="0" lvl="0" indent="0" algn="just" rtl="0">
              <a:lnSpc>
                <a:spcPct val="115000"/>
              </a:lnSpc>
              <a:spcBef>
                <a:spcPts val="0"/>
              </a:spcBef>
              <a:spcAft>
                <a:spcPts val="0"/>
              </a:spcAft>
              <a:buSzPct val="145000"/>
              <a:buNone/>
            </a:pPr>
            <a:r>
              <a:rPr lang="en-US" sz="1600">
                <a:latin typeface="Times New Roman"/>
                <a:ea typeface="Times New Roman"/>
                <a:cs typeface="Times New Roman"/>
                <a:sym typeface="Times New Roman"/>
              </a:rPr>
              <a:t>[2] A. A. -C. Omar and A. B. Nassif, "Lung Cancer Prediction using Machine Learning based Feature Selection: A comparative Study," 2023 Advances in Science and Engineering Technology International Conferences (ASET), Dubai, United Arab Emirates, 2023, pp. 1-6, doi: 10.1109/ASET56582.2023.10180436.</a:t>
            </a:r>
            <a:endParaRPr/>
          </a:p>
          <a:p>
            <a:pPr marL="0" lvl="0" indent="0" algn="just" rtl="0">
              <a:lnSpc>
                <a:spcPct val="115000"/>
              </a:lnSpc>
              <a:spcBef>
                <a:spcPts val="0"/>
              </a:spcBef>
              <a:spcAft>
                <a:spcPts val="0"/>
              </a:spcAft>
              <a:buSzPct val="145000"/>
              <a:buNone/>
            </a:pPr>
            <a:endParaRPr sz="1600">
              <a:latin typeface="Times New Roman"/>
              <a:ea typeface="Times New Roman"/>
              <a:cs typeface="Times New Roman"/>
              <a:sym typeface="Times New Roman"/>
            </a:endParaRPr>
          </a:p>
          <a:p>
            <a:pPr marL="0" lvl="0" indent="0" algn="just" rtl="0">
              <a:lnSpc>
                <a:spcPct val="115000"/>
              </a:lnSpc>
              <a:spcBef>
                <a:spcPts val="0"/>
              </a:spcBef>
              <a:spcAft>
                <a:spcPts val="0"/>
              </a:spcAft>
              <a:buSzPct val="145000"/>
              <a:buNone/>
            </a:pPr>
            <a:r>
              <a:rPr lang="en-US" sz="1600">
                <a:latin typeface="Times New Roman"/>
                <a:ea typeface="Times New Roman"/>
                <a:cs typeface="Times New Roman"/>
                <a:sym typeface="Times New Roman"/>
              </a:rPr>
              <a:t>[3]</a:t>
            </a:r>
            <a:r>
              <a:rPr lang="en-US"/>
              <a:t> </a:t>
            </a:r>
            <a:r>
              <a:rPr lang="en-US" sz="1600">
                <a:latin typeface="Times New Roman"/>
                <a:ea typeface="Times New Roman"/>
                <a:cs typeface="Times New Roman"/>
                <a:sym typeface="Times New Roman"/>
              </a:rPr>
              <a:t>Dritsas, E.; Trigka, M. Lung Cancer Risk Prediction with Machine Learning Models. </a:t>
            </a:r>
            <a:r>
              <a:rPr lang="en-US" sz="1600" i="1">
                <a:latin typeface="Times New Roman"/>
                <a:ea typeface="Times New Roman"/>
                <a:cs typeface="Times New Roman"/>
                <a:sym typeface="Times New Roman"/>
              </a:rPr>
              <a:t>Big Data Cogn. Comput.</a:t>
            </a:r>
            <a:r>
              <a:rPr lang="en-US" sz="1600">
                <a:latin typeface="Times New Roman"/>
                <a:ea typeface="Times New Roman"/>
                <a:cs typeface="Times New Roman"/>
                <a:sym typeface="Times New Roman"/>
              </a:rPr>
              <a:t> 2022, </a:t>
            </a:r>
            <a:r>
              <a:rPr lang="en-US" sz="1600" i="1">
                <a:latin typeface="Times New Roman"/>
                <a:ea typeface="Times New Roman"/>
                <a:cs typeface="Times New Roman"/>
                <a:sym typeface="Times New Roman"/>
              </a:rPr>
              <a:t>6</a:t>
            </a:r>
            <a:r>
              <a:rPr lang="en-US" sz="1600">
                <a:latin typeface="Times New Roman"/>
                <a:ea typeface="Times New Roman"/>
                <a:cs typeface="Times New Roman"/>
                <a:sym typeface="Times New Roman"/>
              </a:rPr>
              <a:t>, 139. </a:t>
            </a:r>
            <a:r>
              <a:rPr lang="en-US" sz="1600" u="sng">
                <a:solidFill>
                  <a:schemeClr val="hlink"/>
                </a:solidFill>
                <a:latin typeface="Times New Roman"/>
                <a:ea typeface="Times New Roman"/>
                <a:cs typeface="Times New Roman"/>
                <a:sym typeface="Times New Roman"/>
                <a:hlinkClick r:id="rId3"/>
              </a:rPr>
              <a:t>https://doi.org/10.3390/bdcc6040139</a:t>
            </a:r>
            <a:endParaRPr sz="1600">
              <a:latin typeface="Times New Roman"/>
              <a:ea typeface="Times New Roman"/>
              <a:cs typeface="Times New Roman"/>
              <a:sym typeface="Times New Roman"/>
            </a:endParaRPr>
          </a:p>
          <a:p>
            <a:pPr marL="0" lvl="0" indent="0" algn="just" rtl="0">
              <a:lnSpc>
                <a:spcPct val="115000"/>
              </a:lnSpc>
              <a:spcBef>
                <a:spcPts val="0"/>
              </a:spcBef>
              <a:spcAft>
                <a:spcPts val="0"/>
              </a:spcAft>
              <a:buSzPct val="145000"/>
              <a:buNone/>
            </a:pPr>
            <a:endParaRPr sz="1600">
              <a:latin typeface="Times New Roman"/>
              <a:ea typeface="Times New Roman"/>
              <a:cs typeface="Times New Roman"/>
              <a:sym typeface="Times New Roman"/>
            </a:endParaRPr>
          </a:p>
          <a:p>
            <a:pPr marL="0" lvl="0" indent="0" algn="just" rtl="0">
              <a:lnSpc>
                <a:spcPct val="115000"/>
              </a:lnSpc>
              <a:spcBef>
                <a:spcPts val="0"/>
              </a:spcBef>
              <a:spcAft>
                <a:spcPts val="0"/>
              </a:spcAft>
              <a:buSzPct val="145000"/>
              <a:buNone/>
            </a:pPr>
            <a:r>
              <a:rPr lang="en-US" sz="1600">
                <a:latin typeface="Times New Roman"/>
                <a:ea typeface="Times New Roman"/>
                <a:cs typeface="Times New Roman"/>
                <a:sym typeface="Times New Roman"/>
              </a:rPr>
              <a:t>[4] B. Yamini, K. Sudha, M. Nalini, G. Kavitha, R. S. Subramanian and R. Sugumar, "Predictive Modelling for Lung Cancer Detection using Machine Learning Techniques," 2023 8th International Conference on Communication and Electronics Systems (ICCES), Coimbatore, India, 2023, pp. 1220-1226, doi: 10.1109/ICCES57224.2023.10192648.</a:t>
            </a:r>
            <a:endParaRPr/>
          </a:p>
          <a:p>
            <a:pPr marL="0" lvl="0" indent="0" algn="just" rtl="0">
              <a:lnSpc>
                <a:spcPct val="115000"/>
              </a:lnSpc>
              <a:spcBef>
                <a:spcPts val="0"/>
              </a:spcBef>
              <a:spcAft>
                <a:spcPts val="0"/>
              </a:spcAft>
              <a:buSzPct val="145000"/>
              <a:buNone/>
            </a:pPr>
            <a:endParaRPr sz="1600">
              <a:latin typeface="Times New Roman"/>
              <a:ea typeface="Times New Roman"/>
              <a:cs typeface="Times New Roman"/>
              <a:sym typeface="Times New Roman"/>
            </a:endParaRPr>
          </a:p>
          <a:p>
            <a:pPr marL="0" lvl="0" indent="0" algn="just" rtl="0">
              <a:lnSpc>
                <a:spcPct val="115000"/>
              </a:lnSpc>
              <a:spcBef>
                <a:spcPts val="0"/>
              </a:spcBef>
              <a:spcAft>
                <a:spcPts val="0"/>
              </a:spcAft>
              <a:buSzPct val="145000"/>
              <a:buNone/>
            </a:pPr>
            <a:r>
              <a:rPr lang="en-US" sz="1600">
                <a:latin typeface="Times New Roman"/>
                <a:ea typeface="Times New Roman"/>
                <a:cs typeface="Times New Roman"/>
                <a:sym typeface="Times New Roman"/>
              </a:rPr>
              <a:t>[5] B. S, P. R and A. B, "Lung Cancer Detection using Machine Learning," 2022 International Conference on Applied Artificial Intelligence and Computing (ICAAIC), Salem, India, 2022, pp. 539-543, doi: 10.1109/ICAAIC53929.2022.9793061.</a:t>
            </a:r>
            <a:endParaRPr/>
          </a:p>
          <a:p>
            <a:pPr marL="0" lvl="0" indent="0" algn="l" rtl="0">
              <a:lnSpc>
                <a:spcPct val="115000"/>
              </a:lnSpc>
              <a:spcBef>
                <a:spcPts val="0"/>
              </a:spcBef>
              <a:spcAft>
                <a:spcPts val="0"/>
              </a:spcAft>
              <a:buSzPct val="145000"/>
              <a:buNone/>
            </a:pPr>
            <a:endParaRPr sz="1600">
              <a:latin typeface="Times New Roman"/>
              <a:ea typeface="Times New Roman"/>
              <a:cs typeface="Times New Roman"/>
              <a:sym typeface="Times New Roman"/>
            </a:endParaRPr>
          </a:p>
        </p:txBody>
      </p:sp>
      <p:sp>
        <p:nvSpPr>
          <p:cNvPr id="286" name="Google Shape;286;p13"/>
          <p:cNvSpPr txBox="1">
            <a:spLocks noGrp="1"/>
          </p:cNvSpPr>
          <p:nvPr>
            <p:ph type="sldNum" idx="12"/>
          </p:nvPr>
        </p:nvSpPr>
        <p:spPr>
          <a:xfrm>
            <a:off x="8258967" y="6108173"/>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Corbel"/>
              <a:buNone/>
            </a:pPr>
            <a:fld id="{00000000-1234-1234-1234-123412341234}" type="slidenum">
              <a:rPr lang="en-US">
                <a:solidFill>
                  <a:srgbClr val="000000"/>
                </a:solidFill>
              </a:rPr>
              <a:t>21</a:t>
            </a:fld>
            <a:endParaRPr>
              <a:solidFill>
                <a:srgbClr val="000000"/>
              </a:solidFill>
            </a:endParaRPr>
          </a:p>
        </p:txBody>
      </p:sp>
      <p:pic>
        <p:nvPicPr>
          <p:cNvPr id="287" name="Google Shape;287;p13"/>
          <p:cNvPicPr preferRelativeResize="0"/>
          <p:nvPr/>
        </p:nvPicPr>
        <p:blipFill rotWithShape="1">
          <a:blip r:embed="rId4">
            <a:alphaModFix/>
          </a:blip>
          <a:srcRect/>
          <a:stretch/>
        </p:blipFill>
        <p:spPr>
          <a:xfrm>
            <a:off x="8046895" y="90964"/>
            <a:ext cx="851975" cy="71427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g270ba5d1d6e_0_11"/>
          <p:cNvSpPr txBox="1">
            <a:spLocks noGrp="1"/>
          </p:cNvSpPr>
          <p:nvPr>
            <p:ph type="body" idx="1"/>
          </p:nvPr>
        </p:nvSpPr>
        <p:spPr>
          <a:xfrm>
            <a:off x="671900" y="602400"/>
            <a:ext cx="7738500" cy="51435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040"/>
              <a:buNone/>
            </a:pPr>
            <a:endParaRPr b="1"/>
          </a:p>
          <a:p>
            <a:pPr marL="0" lvl="0" indent="0" algn="ctr" rtl="0">
              <a:spcBef>
                <a:spcPts val="480"/>
              </a:spcBef>
              <a:spcAft>
                <a:spcPts val="0"/>
              </a:spcAft>
              <a:buSzPts val="2040"/>
              <a:buNone/>
            </a:pPr>
            <a:endParaRPr b="1"/>
          </a:p>
          <a:p>
            <a:pPr marL="0" lvl="0" indent="0" algn="ctr" rtl="0">
              <a:spcBef>
                <a:spcPts val="480"/>
              </a:spcBef>
              <a:spcAft>
                <a:spcPts val="0"/>
              </a:spcAft>
              <a:buSzPts val="2040"/>
              <a:buNone/>
            </a:pPr>
            <a:endParaRPr b="1"/>
          </a:p>
          <a:p>
            <a:pPr marL="0" lvl="0" indent="0" algn="ctr" rtl="0">
              <a:spcBef>
                <a:spcPts val="800"/>
              </a:spcBef>
              <a:spcAft>
                <a:spcPts val="0"/>
              </a:spcAft>
              <a:buSzPts val="3400"/>
              <a:buNone/>
            </a:pPr>
            <a:endParaRPr sz="4000" b="1"/>
          </a:p>
          <a:p>
            <a:pPr marL="0" lvl="0" indent="0" algn="ctr" rtl="0">
              <a:spcBef>
                <a:spcPts val="800"/>
              </a:spcBef>
              <a:spcAft>
                <a:spcPts val="0"/>
              </a:spcAft>
              <a:buSzPts val="3400"/>
              <a:buNone/>
            </a:pPr>
            <a:r>
              <a:rPr lang="en-US" sz="4000" b="1">
                <a:solidFill>
                  <a:schemeClr val="dk1"/>
                </a:solidFill>
              </a:rPr>
              <a:t>THANK YOU</a:t>
            </a:r>
            <a:endParaRPr b="1"/>
          </a:p>
        </p:txBody>
      </p:sp>
      <p:sp>
        <p:nvSpPr>
          <p:cNvPr id="351" name="Google Shape;351;g270ba5d1d6e_0_11"/>
          <p:cNvSpPr txBox="1">
            <a:spLocks noGrp="1"/>
          </p:cNvSpPr>
          <p:nvPr>
            <p:ph type="sldNum" idx="12"/>
          </p:nvPr>
        </p:nvSpPr>
        <p:spPr>
          <a:xfrm>
            <a:off x="8258967" y="6108173"/>
            <a:ext cx="427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Corbel"/>
              <a:buNone/>
            </a:pPr>
            <a:fld id="{00000000-1234-1234-1234-123412341234}" type="slidenum">
              <a:rPr lang="en-US">
                <a:solidFill>
                  <a:srgbClr val="000000"/>
                </a:solidFill>
              </a:rPr>
              <a:t>22</a:t>
            </a:fld>
            <a:endParaRPr>
              <a:solidFill>
                <a:srgbClr val="000000"/>
              </a:solidFill>
            </a:endParaRPr>
          </a:p>
        </p:txBody>
      </p:sp>
      <p:pic>
        <p:nvPicPr>
          <p:cNvPr id="352" name="Google Shape;352;g270ba5d1d6e_0_11"/>
          <p:cNvPicPr preferRelativeResize="0"/>
          <p:nvPr/>
        </p:nvPicPr>
        <p:blipFill rotWithShape="1">
          <a:blip r:embed="rId3">
            <a:alphaModFix/>
          </a:blip>
          <a:srcRect/>
          <a:stretch/>
        </p:blipFill>
        <p:spPr>
          <a:xfrm>
            <a:off x="7622575" y="476675"/>
            <a:ext cx="851975" cy="62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
          <p:cNvSpPr txBox="1">
            <a:spLocks noGrp="1"/>
          </p:cNvSpPr>
          <p:nvPr>
            <p:ph type="title"/>
          </p:nvPr>
        </p:nvSpPr>
        <p:spPr>
          <a:xfrm>
            <a:off x="885033" y="384702"/>
            <a:ext cx="7704667" cy="1981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800" b="1"/>
              <a:t>Introduction</a:t>
            </a:r>
            <a:endParaRPr sz="2800" b="1"/>
          </a:p>
        </p:txBody>
      </p:sp>
      <p:sp>
        <p:nvSpPr>
          <p:cNvPr id="177" name="Google Shape;177;p3"/>
          <p:cNvSpPr txBox="1">
            <a:spLocks noGrp="1"/>
          </p:cNvSpPr>
          <p:nvPr>
            <p:ph type="sldNum" idx="12"/>
          </p:nvPr>
        </p:nvSpPr>
        <p:spPr>
          <a:xfrm>
            <a:off x="8258967" y="6108173"/>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Corbel"/>
              <a:buNone/>
            </a:pPr>
            <a:fld id="{00000000-1234-1234-1234-123412341234}" type="slidenum">
              <a:rPr lang="en-US">
                <a:solidFill>
                  <a:srgbClr val="000000"/>
                </a:solidFill>
              </a:rPr>
              <a:t>3</a:t>
            </a:fld>
            <a:endParaRPr>
              <a:solidFill>
                <a:srgbClr val="000000"/>
              </a:solidFill>
            </a:endParaRPr>
          </a:p>
        </p:txBody>
      </p:sp>
      <p:pic>
        <p:nvPicPr>
          <p:cNvPr id="178" name="Google Shape;178;p3"/>
          <p:cNvPicPr preferRelativeResize="0"/>
          <p:nvPr/>
        </p:nvPicPr>
        <p:blipFill rotWithShape="1">
          <a:blip r:embed="rId3">
            <a:alphaModFix/>
          </a:blip>
          <a:srcRect/>
          <a:stretch/>
        </p:blipFill>
        <p:spPr>
          <a:xfrm>
            <a:off x="7622575" y="476675"/>
            <a:ext cx="851975" cy="622300"/>
          </a:xfrm>
          <a:prstGeom prst="rect">
            <a:avLst/>
          </a:prstGeom>
          <a:noFill/>
          <a:ln>
            <a:noFill/>
          </a:ln>
        </p:spPr>
      </p:pic>
      <p:sp>
        <p:nvSpPr>
          <p:cNvPr id="179" name="Google Shape;179;p3"/>
          <p:cNvSpPr txBox="1">
            <a:spLocks noGrp="1"/>
          </p:cNvSpPr>
          <p:nvPr>
            <p:ph type="body" idx="1"/>
          </p:nvPr>
        </p:nvSpPr>
        <p:spPr>
          <a:xfrm>
            <a:off x="885033" y="1964484"/>
            <a:ext cx="8021658" cy="3785652"/>
          </a:xfrm>
          <a:prstGeom prst="rect">
            <a:avLst/>
          </a:prstGeom>
          <a:noFill/>
          <a:ln>
            <a:noFill/>
          </a:ln>
        </p:spPr>
        <p:txBody>
          <a:bodyPr spcFirstLastPara="1" wrap="square" lIns="91425" tIns="45700" rIns="91425" bIns="45700" anchor="ctr" anchorCtr="0">
            <a:spAutoFit/>
          </a:bodyPr>
          <a:lstStyle/>
          <a:p>
            <a:pPr marL="0" lvl="0" indent="0" algn="l" rtl="0">
              <a:spcBef>
                <a:spcPts val="0"/>
              </a:spcBef>
              <a:spcAft>
                <a:spcPts val="0"/>
              </a:spcAft>
              <a:buClr>
                <a:schemeClr val="dk1"/>
              </a:buClr>
              <a:buSzPts val="2000"/>
              <a:buNone/>
            </a:pPr>
            <a:r>
              <a:rPr lang="en-US" sz="2000" b="0" i="0" u="none" strike="noStrike" cap="none">
                <a:solidFill>
                  <a:schemeClr val="dk1"/>
                </a:solidFill>
                <a:latin typeface="Times New Roman"/>
                <a:ea typeface="Times New Roman"/>
                <a:cs typeface="Times New Roman"/>
                <a:sym typeface="Times New Roman"/>
              </a:rPr>
              <a:t>        Lung cancer poses a serious threat to public health due to its high global death rate </a:t>
            </a:r>
            <a:r>
              <a:rPr lang="en-US" sz="2000">
                <a:latin typeface="Times New Roman"/>
                <a:ea typeface="Times New Roman"/>
                <a:cs typeface="Times New Roman"/>
                <a:sym typeface="Times New Roman"/>
              </a:rPr>
              <a:t>causing several risk factors such as age, sex , diabetes, high blood pressure ,cholesterol, abnormal pulse rate and other factors[5]. It was estimated in 2018 that around 9.6 million deaths were because of lung cancer disease, thus lung cancer is classified as one of the fatal diseases around the world[2].</a:t>
            </a:r>
            <a:endParaRPr/>
          </a:p>
          <a:p>
            <a:pPr marL="0" lvl="0" indent="0" algn="l" rtl="0">
              <a:spcBef>
                <a:spcPts val="0"/>
              </a:spcBef>
              <a:spcAft>
                <a:spcPts val="0"/>
              </a:spcAft>
              <a:buClr>
                <a:schemeClr val="dk1"/>
              </a:buClr>
              <a:buSzPts val="2000"/>
              <a:buNone/>
            </a:pPr>
            <a:r>
              <a:rPr lang="en-US" sz="2000">
                <a:latin typeface="Times New Roman"/>
                <a:ea typeface="Times New Roman"/>
                <a:cs typeface="Times New Roman"/>
                <a:sym typeface="Times New Roman"/>
              </a:rPr>
              <a:t>Smoking is the leading cause of lung cancer, responsible for approximately 85% of all cases. </a:t>
            </a:r>
            <a:r>
              <a:rPr lang="en-US" sz="2000" b="0" i="0" u="none" strike="noStrike" cap="none">
                <a:solidFill>
                  <a:schemeClr val="dk1"/>
                </a:solidFill>
                <a:latin typeface="Times New Roman"/>
                <a:ea typeface="Times New Roman"/>
                <a:cs typeface="Times New Roman"/>
                <a:sym typeface="Times New Roman"/>
              </a:rPr>
              <a:t>The improvement of treatment results and survival rates is contingent upon early identification. Our goal is to create a prediction model for lung cancer risk assessment by utilizing machine learning techniques. Algorithm which analyses a wide range of data to determine an Individual's risk of lung cancer. </a:t>
            </a:r>
            <a:endParaRPr sz="200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4"/>
          <p:cNvSpPr txBox="1">
            <a:spLocks noGrp="1"/>
          </p:cNvSpPr>
          <p:nvPr>
            <p:ph type="title"/>
          </p:nvPr>
        </p:nvSpPr>
        <p:spPr>
          <a:xfrm>
            <a:off x="719666" y="929220"/>
            <a:ext cx="7704667" cy="1981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800" b="1"/>
              <a:t>Problem Statement</a:t>
            </a:r>
            <a:endParaRPr sz="2800" b="1"/>
          </a:p>
        </p:txBody>
      </p:sp>
      <p:sp>
        <p:nvSpPr>
          <p:cNvPr id="189" name="Google Shape;189;p4"/>
          <p:cNvSpPr txBox="1">
            <a:spLocks noGrp="1"/>
          </p:cNvSpPr>
          <p:nvPr>
            <p:ph type="sldNum" idx="12"/>
          </p:nvPr>
        </p:nvSpPr>
        <p:spPr>
          <a:xfrm>
            <a:off x="8258967" y="6108173"/>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Corbel"/>
              <a:buNone/>
            </a:pPr>
            <a:fld id="{00000000-1234-1234-1234-123412341234}" type="slidenum">
              <a:rPr lang="en-US">
                <a:solidFill>
                  <a:srgbClr val="000000"/>
                </a:solidFill>
              </a:rPr>
              <a:t>4</a:t>
            </a:fld>
            <a:endParaRPr>
              <a:solidFill>
                <a:srgbClr val="000000"/>
              </a:solidFill>
            </a:endParaRPr>
          </a:p>
        </p:txBody>
      </p:sp>
      <p:pic>
        <p:nvPicPr>
          <p:cNvPr id="190" name="Google Shape;190;p4"/>
          <p:cNvPicPr preferRelativeResize="0"/>
          <p:nvPr/>
        </p:nvPicPr>
        <p:blipFill rotWithShape="1">
          <a:blip r:embed="rId3">
            <a:alphaModFix/>
          </a:blip>
          <a:srcRect/>
          <a:stretch/>
        </p:blipFill>
        <p:spPr>
          <a:xfrm>
            <a:off x="7754112" y="476675"/>
            <a:ext cx="720438" cy="622300"/>
          </a:xfrm>
          <a:prstGeom prst="rect">
            <a:avLst/>
          </a:prstGeom>
          <a:noFill/>
          <a:ln>
            <a:noFill/>
          </a:ln>
        </p:spPr>
      </p:pic>
      <p:sp>
        <p:nvSpPr>
          <p:cNvPr id="191" name="Google Shape;191;p4"/>
          <p:cNvSpPr txBox="1">
            <a:spLocks noGrp="1"/>
          </p:cNvSpPr>
          <p:nvPr>
            <p:ph type="body" idx="1"/>
          </p:nvPr>
        </p:nvSpPr>
        <p:spPr>
          <a:xfrm>
            <a:off x="982663" y="2776010"/>
            <a:ext cx="7704137" cy="3332163"/>
          </a:xfrm>
          <a:prstGeom prst="rect">
            <a:avLst/>
          </a:prstGeom>
          <a:noFill/>
          <a:ln>
            <a:noFill/>
          </a:ln>
        </p:spPr>
        <p:txBody>
          <a:bodyPr spcFirstLastPara="1" wrap="square" lIns="91425" tIns="45700" rIns="91425" bIns="45700" anchor="t" anchorCtr="0">
            <a:normAutofit/>
          </a:bodyPr>
          <a:lstStyle/>
          <a:p>
            <a:pPr marL="457200" lvl="0" indent="-330200" algn="just" rtl="0">
              <a:lnSpc>
                <a:spcPct val="115000"/>
              </a:lnSpc>
              <a:spcBef>
                <a:spcPts val="0"/>
              </a:spcBef>
              <a:spcAft>
                <a:spcPts val="0"/>
              </a:spcAft>
              <a:buSzPts val="1600"/>
              <a:buFont typeface="Times New Roman"/>
              <a:buChar char="●"/>
            </a:pPr>
            <a:r>
              <a:rPr lang="en-US" sz="2000">
                <a:latin typeface="Times New Roman"/>
                <a:ea typeface="Times New Roman"/>
                <a:cs typeface="Times New Roman"/>
                <a:sym typeface="Times New Roman"/>
              </a:rPr>
              <a:t>Develop a machine learning model to predict the likelihood of individuals developing lung cancer based on demographic, smoking history, medical, and genetic features in the Lung Cancer Prediction dataset from Kaggle. The model should help in early detection and improved patient outcomes.</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5"/>
          <p:cNvSpPr txBox="1">
            <a:spLocks noGrp="1"/>
          </p:cNvSpPr>
          <p:nvPr>
            <p:ph type="title"/>
          </p:nvPr>
        </p:nvSpPr>
        <p:spPr>
          <a:xfrm>
            <a:off x="982133" y="0"/>
            <a:ext cx="7704667" cy="8703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800" b="1"/>
              <a:t>Literature Survey</a:t>
            </a:r>
            <a:endParaRPr sz="2800" b="1"/>
          </a:p>
        </p:txBody>
      </p:sp>
      <p:sp>
        <p:nvSpPr>
          <p:cNvPr id="201" name="Google Shape;201;p5"/>
          <p:cNvSpPr txBox="1">
            <a:spLocks noGrp="1"/>
          </p:cNvSpPr>
          <p:nvPr>
            <p:ph type="body" idx="1"/>
          </p:nvPr>
        </p:nvSpPr>
        <p:spPr>
          <a:xfrm>
            <a:off x="1473790" y="1933907"/>
            <a:ext cx="6196500" cy="36039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000"/>
              </a:spcBef>
              <a:spcAft>
                <a:spcPts val="0"/>
              </a:spcAft>
              <a:buSzPts val="2320"/>
              <a:buNone/>
            </a:pPr>
            <a:endParaRPr sz="1600">
              <a:latin typeface="Times New Roman"/>
              <a:ea typeface="Times New Roman"/>
              <a:cs typeface="Times New Roman"/>
              <a:sym typeface="Times New Roman"/>
            </a:endParaRPr>
          </a:p>
          <a:p>
            <a:pPr marL="0" lvl="0" indent="0" algn="l" rtl="0">
              <a:lnSpc>
                <a:spcPct val="115000"/>
              </a:lnSpc>
              <a:spcBef>
                <a:spcPts val="1000"/>
              </a:spcBef>
              <a:spcAft>
                <a:spcPts val="1000"/>
              </a:spcAft>
              <a:buSzPts val="2320"/>
              <a:buNone/>
            </a:pPr>
            <a:endParaRPr sz="1600">
              <a:latin typeface="Times New Roman"/>
              <a:ea typeface="Times New Roman"/>
              <a:cs typeface="Times New Roman"/>
              <a:sym typeface="Times New Roman"/>
            </a:endParaRPr>
          </a:p>
        </p:txBody>
      </p:sp>
      <p:sp>
        <p:nvSpPr>
          <p:cNvPr id="202" name="Google Shape;202;p5"/>
          <p:cNvSpPr txBox="1">
            <a:spLocks noGrp="1"/>
          </p:cNvSpPr>
          <p:nvPr>
            <p:ph type="sldNum" idx="12"/>
          </p:nvPr>
        </p:nvSpPr>
        <p:spPr>
          <a:xfrm>
            <a:off x="8258967" y="6108173"/>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Corbel"/>
              <a:buNone/>
            </a:pPr>
            <a:fld id="{00000000-1234-1234-1234-123412341234}" type="slidenum">
              <a:rPr lang="en-US">
                <a:solidFill>
                  <a:srgbClr val="000000"/>
                </a:solidFill>
              </a:rPr>
              <a:t>5</a:t>
            </a:fld>
            <a:endParaRPr>
              <a:solidFill>
                <a:srgbClr val="000000"/>
              </a:solidFill>
            </a:endParaRPr>
          </a:p>
        </p:txBody>
      </p:sp>
      <p:pic>
        <p:nvPicPr>
          <p:cNvPr id="203" name="Google Shape;203;p5"/>
          <p:cNvPicPr preferRelativeResize="0"/>
          <p:nvPr/>
        </p:nvPicPr>
        <p:blipFill rotWithShape="1">
          <a:blip r:embed="rId3">
            <a:alphaModFix/>
          </a:blip>
          <a:srcRect/>
          <a:stretch/>
        </p:blipFill>
        <p:spPr>
          <a:xfrm>
            <a:off x="7721429" y="156102"/>
            <a:ext cx="851975" cy="714273"/>
          </a:xfrm>
          <a:prstGeom prst="rect">
            <a:avLst/>
          </a:prstGeom>
          <a:noFill/>
          <a:ln>
            <a:noFill/>
          </a:ln>
        </p:spPr>
      </p:pic>
      <p:graphicFrame>
        <p:nvGraphicFramePr>
          <p:cNvPr id="204" name="Google Shape;204;p5"/>
          <p:cNvGraphicFramePr/>
          <p:nvPr/>
        </p:nvGraphicFramePr>
        <p:xfrm>
          <a:off x="457200" y="794212"/>
          <a:ext cx="8686800" cy="5733985"/>
        </p:xfrm>
        <a:graphic>
          <a:graphicData uri="http://schemas.openxmlformats.org/drawingml/2006/table">
            <a:tbl>
              <a:tblPr firstRow="1" bandRow="1">
                <a:noFill/>
                <a:tableStyleId>{3BA3DCFC-FDDB-4A45-AE01-EEFBC58923D8}</a:tableStyleId>
              </a:tblPr>
              <a:tblGrid>
                <a:gridCol w="421800">
                  <a:extLst>
                    <a:ext uri="{9D8B030D-6E8A-4147-A177-3AD203B41FA5}">
                      <a16:colId xmlns:a16="http://schemas.microsoft.com/office/drawing/2014/main" val="20000"/>
                    </a:ext>
                  </a:extLst>
                </a:gridCol>
                <a:gridCol w="3055025">
                  <a:extLst>
                    <a:ext uri="{9D8B030D-6E8A-4147-A177-3AD203B41FA5}">
                      <a16:colId xmlns:a16="http://schemas.microsoft.com/office/drawing/2014/main" val="20001"/>
                    </a:ext>
                  </a:extLst>
                </a:gridCol>
                <a:gridCol w="1706875">
                  <a:extLst>
                    <a:ext uri="{9D8B030D-6E8A-4147-A177-3AD203B41FA5}">
                      <a16:colId xmlns:a16="http://schemas.microsoft.com/office/drawing/2014/main" val="20002"/>
                    </a:ext>
                  </a:extLst>
                </a:gridCol>
                <a:gridCol w="1914700">
                  <a:extLst>
                    <a:ext uri="{9D8B030D-6E8A-4147-A177-3AD203B41FA5}">
                      <a16:colId xmlns:a16="http://schemas.microsoft.com/office/drawing/2014/main" val="20003"/>
                    </a:ext>
                  </a:extLst>
                </a:gridCol>
                <a:gridCol w="1588400">
                  <a:extLst>
                    <a:ext uri="{9D8B030D-6E8A-4147-A177-3AD203B41FA5}">
                      <a16:colId xmlns:a16="http://schemas.microsoft.com/office/drawing/2014/main" val="20004"/>
                    </a:ext>
                  </a:extLst>
                </a:gridCol>
              </a:tblGrid>
              <a:tr h="525525">
                <a:tc>
                  <a:txBody>
                    <a:bodyPr/>
                    <a:lstStyle/>
                    <a:p>
                      <a:pPr marL="0" marR="0" lvl="0" indent="0" algn="l" rtl="0">
                        <a:spcBef>
                          <a:spcPts val="0"/>
                        </a:spcBef>
                        <a:spcAft>
                          <a:spcPts val="0"/>
                        </a:spcAft>
                        <a:buNone/>
                      </a:pPr>
                      <a:r>
                        <a:rPr lang="en-US" sz="1400" b="1" u="none" strike="noStrike" cap="none"/>
                        <a:t>Sl.no</a:t>
                      </a:r>
                      <a:endParaRPr/>
                    </a:p>
                  </a:txBody>
                  <a:tcPr marL="91450" marR="91450" marT="45725" marB="45725"/>
                </a:tc>
                <a:tc>
                  <a:txBody>
                    <a:bodyPr/>
                    <a:lstStyle/>
                    <a:p>
                      <a:pPr marL="0" marR="0" lvl="0" indent="0" algn="l" rtl="0">
                        <a:spcBef>
                          <a:spcPts val="0"/>
                        </a:spcBef>
                        <a:spcAft>
                          <a:spcPts val="0"/>
                        </a:spcAft>
                        <a:buNone/>
                      </a:pPr>
                      <a:r>
                        <a:rPr lang="en-US" sz="1400" b="1"/>
                        <a:t>Paper details</a:t>
                      </a:r>
                      <a:endParaRPr/>
                    </a:p>
                  </a:txBody>
                  <a:tcPr marL="91450" marR="91450" marT="45725" marB="45725"/>
                </a:tc>
                <a:tc>
                  <a:txBody>
                    <a:bodyPr/>
                    <a:lstStyle/>
                    <a:p>
                      <a:pPr marL="0" marR="0" lvl="0" indent="0" algn="l" rtl="0">
                        <a:spcBef>
                          <a:spcPts val="0"/>
                        </a:spcBef>
                        <a:spcAft>
                          <a:spcPts val="0"/>
                        </a:spcAft>
                        <a:buNone/>
                      </a:pPr>
                      <a:r>
                        <a:rPr lang="en-US" sz="1400" b="1"/>
                        <a:t>Dataset</a:t>
                      </a:r>
                      <a:endParaRPr/>
                    </a:p>
                  </a:txBody>
                  <a:tcPr marL="91450" marR="91450" marT="45725" marB="45725"/>
                </a:tc>
                <a:tc>
                  <a:txBody>
                    <a:bodyPr/>
                    <a:lstStyle/>
                    <a:p>
                      <a:pPr marL="0" marR="0" lvl="0" indent="0" algn="l" rtl="0">
                        <a:spcBef>
                          <a:spcPts val="0"/>
                        </a:spcBef>
                        <a:spcAft>
                          <a:spcPts val="0"/>
                        </a:spcAft>
                        <a:buNone/>
                      </a:pPr>
                      <a:r>
                        <a:rPr lang="en-US" sz="1400" b="1"/>
                        <a:t>Algorithms/</a:t>
                      </a:r>
                      <a:endParaRPr/>
                    </a:p>
                    <a:p>
                      <a:pPr marL="0" marR="0" lvl="0" indent="0" algn="l" rtl="0">
                        <a:spcBef>
                          <a:spcPts val="0"/>
                        </a:spcBef>
                        <a:spcAft>
                          <a:spcPts val="0"/>
                        </a:spcAft>
                        <a:buNone/>
                      </a:pPr>
                      <a:r>
                        <a:rPr lang="en-US" sz="1400" b="1"/>
                        <a:t>Techniques</a:t>
                      </a:r>
                      <a:endParaRPr/>
                    </a:p>
                  </a:txBody>
                  <a:tcPr marL="91450" marR="91450" marT="45725" marB="45725"/>
                </a:tc>
                <a:tc>
                  <a:txBody>
                    <a:bodyPr/>
                    <a:lstStyle/>
                    <a:p>
                      <a:pPr marL="0" marR="0" lvl="0" indent="0" algn="l" rtl="0">
                        <a:spcBef>
                          <a:spcPts val="0"/>
                        </a:spcBef>
                        <a:spcAft>
                          <a:spcPts val="0"/>
                        </a:spcAft>
                        <a:buNone/>
                      </a:pPr>
                      <a:r>
                        <a:rPr lang="en-US" sz="1400" b="1"/>
                        <a:t>Result</a:t>
                      </a:r>
                      <a:endParaRPr/>
                    </a:p>
                  </a:txBody>
                  <a:tcPr marL="91450" marR="91450" marT="45725" marB="45725"/>
                </a:tc>
                <a:extLst>
                  <a:ext uri="{0D108BD9-81ED-4DB2-BD59-A6C34878D82A}">
                    <a16:rowId xmlns:a16="http://schemas.microsoft.com/office/drawing/2014/main" val="10000"/>
                  </a:ext>
                </a:extLst>
              </a:tr>
              <a:tr h="1030375">
                <a:tc>
                  <a:txBody>
                    <a:bodyPr/>
                    <a:lstStyle/>
                    <a:p>
                      <a:pPr marL="0" marR="0" lvl="0" indent="0" algn="ctr" rtl="0">
                        <a:spcBef>
                          <a:spcPts val="0"/>
                        </a:spcBef>
                        <a:spcAft>
                          <a:spcPts val="0"/>
                        </a:spcAft>
                        <a:buNone/>
                      </a:pPr>
                      <a:endParaRPr sz="1500">
                        <a:latin typeface="Times New Roman"/>
                        <a:ea typeface="Times New Roman"/>
                        <a:cs typeface="Times New Roman"/>
                        <a:sym typeface="Times New Roman"/>
                      </a:endParaRPr>
                    </a:p>
                    <a:p>
                      <a:pPr marL="0" marR="0" lvl="0" indent="0" algn="ctr" rtl="0">
                        <a:spcBef>
                          <a:spcPts val="0"/>
                        </a:spcBef>
                        <a:spcAft>
                          <a:spcPts val="0"/>
                        </a:spcAft>
                        <a:buNone/>
                      </a:pPr>
                      <a:r>
                        <a:rPr lang="en-US" sz="1500">
                          <a:latin typeface="Times New Roman"/>
                          <a:ea typeface="Times New Roman"/>
                          <a:cs typeface="Times New Roman"/>
                          <a:sym typeface="Times New Roman"/>
                        </a:rPr>
                        <a:t>1</a:t>
                      </a:r>
                      <a:endParaRPr/>
                    </a:p>
                  </a:txBody>
                  <a:tcPr marL="91450" marR="91450" marT="45725" marB="45725"/>
                </a:tc>
                <a:tc>
                  <a:txBody>
                    <a:bodyPr/>
                    <a:lstStyle/>
                    <a:p>
                      <a:pPr marL="0" marR="0" lvl="0" indent="0" algn="l" rtl="0">
                        <a:spcBef>
                          <a:spcPts val="0"/>
                        </a:spcBef>
                        <a:spcAft>
                          <a:spcPts val="0"/>
                        </a:spcAft>
                        <a:buNone/>
                      </a:pPr>
                      <a:r>
                        <a:rPr lang="en-US" sz="1300" b="0" i="0" u="none" strike="noStrike">
                          <a:solidFill>
                            <a:srgbClr val="000000"/>
                          </a:solidFill>
                          <a:latin typeface="Times New Roman"/>
                          <a:ea typeface="Times New Roman"/>
                          <a:cs typeface="Times New Roman"/>
                          <a:sym typeface="Times New Roman"/>
                        </a:rPr>
                        <a:t>An extensive review on lung cancer detection using machine learning techniques </a:t>
                      </a:r>
                      <a:endParaRPr/>
                    </a:p>
                    <a:p>
                      <a:pPr marL="0" marR="0" lvl="0" indent="0" algn="l" rtl="0">
                        <a:spcBef>
                          <a:spcPts val="0"/>
                        </a:spcBef>
                        <a:spcAft>
                          <a:spcPts val="0"/>
                        </a:spcAft>
                        <a:buNone/>
                      </a:pPr>
                      <a:r>
                        <a:rPr lang="en-US" sz="1300" b="0" i="0" u="none" strike="noStrike">
                          <a:solidFill>
                            <a:srgbClr val="000000"/>
                          </a:solidFill>
                          <a:latin typeface="Times New Roman"/>
                          <a:ea typeface="Times New Roman"/>
                          <a:cs typeface="Times New Roman"/>
                          <a:sym typeface="Times New Roman"/>
                        </a:rPr>
                        <a:t>Article</a:t>
                      </a:r>
                      <a:r>
                        <a:rPr lang="en-US" sz="1300" b="1" i="0" u="none" strike="noStrike">
                          <a:solidFill>
                            <a:srgbClr val="000000"/>
                          </a:solidFill>
                          <a:latin typeface="Times New Roman"/>
                          <a:ea typeface="Times New Roman"/>
                          <a:cs typeface="Times New Roman"/>
                          <a:sym typeface="Times New Roman"/>
                        </a:rPr>
                        <a:t> </a:t>
                      </a:r>
                      <a:r>
                        <a:rPr lang="en-US" sz="1300" b="0" i="0" u="none" strike="noStrike">
                          <a:solidFill>
                            <a:srgbClr val="000000"/>
                          </a:solidFill>
                          <a:latin typeface="Times New Roman"/>
                          <a:ea typeface="Times New Roman"/>
                          <a:cs typeface="Times New Roman"/>
                          <a:sym typeface="Times New Roman"/>
                        </a:rPr>
                        <a:t>in</a:t>
                      </a:r>
                      <a:r>
                        <a:rPr lang="en-US" sz="1300" b="0" i="1" u="none" strike="noStrike">
                          <a:solidFill>
                            <a:srgbClr val="000000"/>
                          </a:solidFill>
                          <a:latin typeface="Times New Roman"/>
                          <a:ea typeface="Times New Roman"/>
                          <a:cs typeface="Times New Roman"/>
                          <a:sym typeface="Times New Roman"/>
                        </a:rPr>
                        <a:t> </a:t>
                      </a:r>
                      <a:r>
                        <a:rPr lang="en-US" sz="1300" b="0" i="0" u="none" strike="noStrike">
                          <a:solidFill>
                            <a:srgbClr val="000000"/>
                          </a:solidFill>
                          <a:latin typeface="Times New Roman"/>
                          <a:ea typeface="Times New Roman"/>
                          <a:cs typeface="Times New Roman"/>
                          <a:sym typeface="Times New Roman"/>
                        </a:rPr>
                        <a:t>Journal of Critical Reviews · May 2020 </a:t>
                      </a:r>
                      <a:endParaRPr sz="13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300">
                          <a:latin typeface="Times New Roman"/>
                          <a:ea typeface="Times New Roman"/>
                          <a:cs typeface="Times New Roman"/>
                          <a:sym typeface="Times New Roman"/>
                        </a:rPr>
                        <a:t>BRATS dataset, OASIS dataset, NBTR dataset from UCI machine learning repository</a:t>
                      </a:r>
                      <a:endParaRPr/>
                    </a:p>
                  </a:txBody>
                  <a:tcPr marL="91450" marR="91450" marT="45725" marB="45725"/>
                </a:tc>
                <a:tc>
                  <a:txBody>
                    <a:bodyPr/>
                    <a:lstStyle/>
                    <a:p>
                      <a:pPr marL="0" marR="0" lvl="0" indent="0" algn="l" rtl="0">
                        <a:spcBef>
                          <a:spcPts val="0"/>
                        </a:spcBef>
                        <a:spcAft>
                          <a:spcPts val="0"/>
                        </a:spcAft>
                        <a:buNone/>
                      </a:pPr>
                      <a:r>
                        <a:rPr lang="en-US" sz="1300">
                          <a:latin typeface="Times New Roman"/>
                          <a:ea typeface="Times New Roman"/>
                          <a:cs typeface="Times New Roman"/>
                          <a:sym typeface="Times New Roman"/>
                        </a:rPr>
                        <a:t>Decision trees, logistic regression, random forest, SVM, artificial neural network, naïve bayes</a:t>
                      </a:r>
                      <a:endParaRPr/>
                    </a:p>
                  </a:txBody>
                  <a:tcPr marL="91450" marR="91450" marT="45725" marB="45725"/>
                </a:tc>
                <a:tc>
                  <a:txBody>
                    <a:bodyPr/>
                    <a:lstStyle/>
                    <a:p>
                      <a:pPr marL="0" marR="0" lvl="0" indent="0" algn="l" rtl="0">
                        <a:spcBef>
                          <a:spcPts val="0"/>
                        </a:spcBef>
                        <a:spcAft>
                          <a:spcPts val="0"/>
                        </a:spcAft>
                        <a:buNone/>
                      </a:pPr>
                      <a:r>
                        <a:rPr lang="en-US" sz="1300" b="0" i="0" u="none" strike="noStrike">
                          <a:solidFill>
                            <a:srgbClr val="000000"/>
                          </a:solidFill>
                          <a:latin typeface="Times New Roman"/>
                          <a:ea typeface="Times New Roman"/>
                          <a:cs typeface="Times New Roman"/>
                          <a:sym typeface="Times New Roman"/>
                        </a:rPr>
                        <a:t>Ensemble outperforms all classifiers.</a:t>
                      </a:r>
                      <a:endParaRPr sz="13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625625">
                <a:tc>
                  <a:txBody>
                    <a:bodyPr/>
                    <a:lstStyle/>
                    <a:p>
                      <a:pPr marL="0" marR="0" lvl="0" indent="0" algn="ctr" rtl="0">
                        <a:spcBef>
                          <a:spcPts val="0"/>
                        </a:spcBef>
                        <a:spcAft>
                          <a:spcPts val="0"/>
                        </a:spcAft>
                        <a:buNone/>
                      </a:pPr>
                      <a:endParaRPr sz="1500">
                        <a:latin typeface="Times New Roman"/>
                        <a:ea typeface="Times New Roman"/>
                        <a:cs typeface="Times New Roman"/>
                        <a:sym typeface="Times New Roman"/>
                      </a:endParaRPr>
                    </a:p>
                    <a:p>
                      <a:pPr marL="0" marR="0" lvl="0" indent="0" algn="ctr" rtl="0">
                        <a:spcBef>
                          <a:spcPts val="0"/>
                        </a:spcBef>
                        <a:spcAft>
                          <a:spcPts val="0"/>
                        </a:spcAft>
                        <a:buNone/>
                      </a:pPr>
                      <a:r>
                        <a:rPr lang="en-US" sz="1500">
                          <a:latin typeface="Times New Roman"/>
                          <a:ea typeface="Times New Roman"/>
                          <a:cs typeface="Times New Roman"/>
                          <a:sym typeface="Times New Roman"/>
                        </a:rPr>
                        <a:t>2</a:t>
                      </a:r>
                      <a:endParaRPr/>
                    </a:p>
                  </a:txBody>
                  <a:tcPr marL="91450" marR="91450" marT="45725" marB="45725"/>
                </a:tc>
                <a:tc>
                  <a:txBody>
                    <a:bodyPr/>
                    <a:lstStyle/>
                    <a:p>
                      <a:pPr marL="0" marR="0" lvl="0" indent="0" algn="l" rtl="0">
                        <a:spcBef>
                          <a:spcPts val="0"/>
                        </a:spcBef>
                        <a:spcAft>
                          <a:spcPts val="0"/>
                        </a:spcAft>
                        <a:buNone/>
                      </a:pPr>
                      <a:r>
                        <a:rPr lang="en-US" sz="1300" b="0" i="0" u="none" strike="noStrike">
                          <a:solidFill>
                            <a:srgbClr val="000000"/>
                          </a:solidFill>
                          <a:latin typeface="Times New Roman"/>
                          <a:ea typeface="Times New Roman"/>
                          <a:cs typeface="Times New Roman"/>
                          <a:sym typeface="Times New Roman"/>
                        </a:rPr>
                        <a:t>A Study on Early Prediction of Lung Cancer Using</a:t>
                      </a:r>
                      <a:endParaRPr/>
                    </a:p>
                    <a:p>
                      <a:pPr marL="0" marR="0" lvl="0" indent="0" algn="l" rtl="0">
                        <a:spcBef>
                          <a:spcPts val="0"/>
                        </a:spcBef>
                        <a:spcAft>
                          <a:spcPts val="0"/>
                        </a:spcAft>
                        <a:buNone/>
                      </a:pPr>
                      <a:r>
                        <a:rPr lang="en-US" sz="1300" b="0" i="0" u="none" strike="noStrike">
                          <a:solidFill>
                            <a:srgbClr val="000000"/>
                          </a:solidFill>
                          <a:latin typeface="Times New Roman"/>
                          <a:ea typeface="Times New Roman"/>
                          <a:cs typeface="Times New Roman"/>
                          <a:sym typeface="Times New Roman"/>
                        </a:rPr>
                        <a:t>Machine Learning Techniques </a:t>
                      </a:r>
                      <a:endParaRPr/>
                    </a:p>
                    <a:p>
                      <a:pPr marL="0" marR="0" lvl="0" indent="0" algn="l" rtl="0">
                        <a:spcBef>
                          <a:spcPts val="0"/>
                        </a:spcBef>
                        <a:spcAft>
                          <a:spcPts val="0"/>
                        </a:spcAft>
                        <a:buNone/>
                      </a:pPr>
                      <a:r>
                        <a:rPr lang="en-US" sz="1300" b="0" i="0" u="none" strike="noStrike">
                          <a:solidFill>
                            <a:srgbClr val="000000"/>
                          </a:solidFill>
                          <a:latin typeface="Times New Roman"/>
                          <a:ea typeface="Times New Roman"/>
                          <a:cs typeface="Times New Roman"/>
                          <a:sym typeface="Times New Roman"/>
                        </a:rPr>
                        <a:t>ICISS 2020</a:t>
                      </a:r>
                      <a:endParaRPr sz="13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300">
                          <a:latin typeface="Times New Roman"/>
                          <a:ea typeface="Times New Roman"/>
                          <a:cs typeface="Times New Roman"/>
                          <a:sym typeface="Times New Roman"/>
                        </a:rPr>
                        <a:t>Kaggle dataset</a:t>
                      </a:r>
                      <a:endParaRPr/>
                    </a:p>
                  </a:txBody>
                  <a:tcPr marL="91450" marR="91450" marT="45725" marB="45725"/>
                </a:tc>
                <a:tc>
                  <a:txBody>
                    <a:bodyPr/>
                    <a:lstStyle/>
                    <a:p>
                      <a:pPr marL="0" marR="0" lvl="0" indent="0" algn="l" rtl="0">
                        <a:spcBef>
                          <a:spcPts val="0"/>
                        </a:spcBef>
                        <a:spcAft>
                          <a:spcPts val="0"/>
                        </a:spcAft>
                        <a:buNone/>
                      </a:pPr>
                      <a:r>
                        <a:rPr lang="en-US" sz="1300">
                          <a:latin typeface="Times New Roman"/>
                          <a:ea typeface="Times New Roman"/>
                          <a:cs typeface="Times New Roman"/>
                          <a:sym typeface="Times New Roman"/>
                        </a:rPr>
                        <a:t>Random forest, SVM, ANN, Naïve bayes</a:t>
                      </a:r>
                      <a:endParaRPr/>
                    </a:p>
                  </a:txBody>
                  <a:tcPr marL="91450" marR="91450" marT="45725" marB="45725"/>
                </a:tc>
                <a:tc>
                  <a:txBody>
                    <a:bodyPr/>
                    <a:lstStyle/>
                    <a:p>
                      <a:pPr marL="0" marR="0" lvl="0" indent="0" algn="l" rtl="0">
                        <a:spcBef>
                          <a:spcPts val="0"/>
                        </a:spcBef>
                        <a:spcAft>
                          <a:spcPts val="0"/>
                        </a:spcAft>
                        <a:buNone/>
                      </a:pPr>
                      <a:r>
                        <a:rPr lang="en-US" sz="1300">
                          <a:latin typeface="Times New Roman"/>
                          <a:ea typeface="Times New Roman"/>
                          <a:cs typeface="Times New Roman"/>
                          <a:sym typeface="Times New Roman"/>
                        </a:rPr>
                        <a:t>SVM has highest accuracy of 99.6%.</a:t>
                      </a:r>
                      <a:endParaRPr/>
                    </a:p>
                  </a:txBody>
                  <a:tcPr marL="91450" marR="91450" marT="45725" marB="45725"/>
                </a:tc>
                <a:extLst>
                  <a:ext uri="{0D108BD9-81ED-4DB2-BD59-A6C34878D82A}">
                    <a16:rowId xmlns:a16="http://schemas.microsoft.com/office/drawing/2014/main" val="10002"/>
                  </a:ext>
                </a:extLst>
              </a:tr>
              <a:tr h="789675">
                <a:tc>
                  <a:txBody>
                    <a:bodyPr/>
                    <a:lstStyle/>
                    <a:p>
                      <a:pPr marL="0" marR="0" lvl="0" indent="0" algn="ctr" rtl="0">
                        <a:spcBef>
                          <a:spcPts val="0"/>
                        </a:spcBef>
                        <a:spcAft>
                          <a:spcPts val="0"/>
                        </a:spcAft>
                        <a:buNone/>
                      </a:pPr>
                      <a:endParaRPr sz="1500" b="1">
                        <a:latin typeface="Times New Roman"/>
                        <a:ea typeface="Times New Roman"/>
                        <a:cs typeface="Times New Roman"/>
                        <a:sym typeface="Times New Roman"/>
                      </a:endParaRPr>
                    </a:p>
                    <a:p>
                      <a:pPr marL="0" marR="0" lvl="0" indent="0" algn="ctr" rtl="0">
                        <a:spcBef>
                          <a:spcPts val="0"/>
                        </a:spcBef>
                        <a:spcAft>
                          <a:spcPts val="0"/>
                        </a:spcAft>
                        <a:buNone/>
                      </a:pPr>
                      <a:r>
                        <a:rPr lang="en-US" sz="1500" b="1">
                          <a:latin typeface="Times New Roman"/>
                          <a:ea typeface="Times New Roman"/>
                          <a:cs typeface="Times New Roman"/>
                          <a:sym typeface="Times New Roman"/>
                        </a:rPr>
                        <a:t>3</a:t>
                      </a:r>
                      <a:endParaRPr/>
                    </a:p>
                  </a:txBody>
                  <a:tcPr marL="91450" marR="91450" marT="45725" marB="45725"/>
                </a:tc>
                <a:tc>
                  <a:txBody>
                    <a:bodyPr/>
                    <a:lstStyle/>
                    <a:p>
                      <a:pPr marL="0" marR="0" lvl="0" indent="0" algn="l" rtl="0">
                        <a:spcBef>
                          <a:spcPts val="0"/>
                        </a:spcBef>
                        <a:spcAft>
                          <a:spcPts val="0"/>
                        </a:spcAft>
                        <a:buNone/>
                      </a:pPr>
                      <a:r>
                        <a:rPr lang="en-US" sz="1300" b="1" i="0" u="none" strike="noStrike">
                          <a:solidFill>
                            <a:srgbClr val="000000"/>
                          </a:solidFill>
                          <a:latin typeface="Times New Roman"/>
                          <a:ea typeface="Times New Roman"/>
                          <a:cs typeface="Times New Roman"/>
                          <a:sym typeface="Times New Roman"/>
                        </a:rPr>
                        <a:t>Early Stage Lung Cancer Prediction Using Various</a:t>
                      </a:r>
                      <a:endParaRPr/>
                    </a:p>
                    <a:p>
                      <a:pPr marL="0" marR="0" lvl="0" indent="0" algn="l" rtl="0">
                        <a:spcBef>
                          <a:spcPts val="0"/>
                        </a:spcBef>
                        <a:spcAft>
                          <a:spcPts val="0"/>
                        </a:spcAft>
                        <a:buNone/>
                      </a:pPr>
                      <a:r>
                        <a:rPr lang="en-US" sz="1300" b="1" i="0" u="none" strike="noStrike">
                          <a:solidFill>
                            <a:srgbClr val="000000"/>
                          </a:solidFill>
                          <a:latin typeface="Times New Roman"/>
                          <a:ea typeface="Times New Roman"/>
                          <a:cs typeface="Times New Roman"/>
                          <a:sym typeface="Times New Roman"/>
                        </a:rPr>
                        <a:t>Machine Learning Techniques</a:t>
                      </a:r>
                      <a:endParaRPr/>
                    </a:p>
                    <a:p>
                      <a:pPr marL="0" marR="0" lvl="0" indent="0" algn="l" rtl="0">
                        <a:spcBef>
                          <a:spcPts val="0"/>
                        </a:spcBef>
                        <a:spcAft>
                          <a:spcPts val="0"/>
                        </a:spcAft>
                        <a:buNone/>
                      </a:pPr>
                      <a:r>
                        <a:rPr lang="en-US" sz="1300" b="1" i="0" u="none" strike="noStrike">
                          <a:solidFill>
                            <a:srgbClr val="000000"/>
                          </a:solidFill>
                          <a:latin typeface="Times New Roman"/>
                          <a:ea typeface="Times New Roman"/>
                          <a:cs typeface="Times New Roman"/>
                          <a:sym typeface="Times New Roman"/>
                        </a:rPr>
                        <a:t>ICECA-2020</a:t>
                      </a:r>
                      <a:endParaRPr sz="1300" b="1" i="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300" b="1" i="0" u="none" strike="noStrike">
                          <a:solidFill>
                            <a:srgbClr val="000000"/>
                          </a:solidFill>
                          <a:latin typeface="Times New Roman"/>
                          <a:ea typeface="Times New Roman"/>
                          <a:cs typeface="Times New Roman"/>
                          <a:sym typeface="Times New Roman"/>
                        </a:rPr>
                        <a:t>The Lung Image Database</a:t>
                      </a:r>
                      <a:endParaRPr/>
                    </a:p>
                    <a:p>
                      <a:pPr marL="0" marR="0" lvl="0" indent="0" algn="l" rtl="0">
                        <a:spcBef>
                          <a:spcPts val="0"/>
                        </a:spcBef>
                        <a:spcAft>
                          <a:spcPts val="0"/>
                        </a:spcAft>
                        <a:buNone/>
                      </a:pPr>
                      <a:r>
                        <a:rPr lang="en-US" sz="1300" b="1" i="0" u="none" strike="noStrike">
                          <a:solidFill>
                            <a:srgbClr val="000000"/>
                          </a:solidFill>
                          <a:latin typeface="Times New Roman"/>
                          <a:ea typeface="Times New Roman"/>
                          <a:cs typeface="Times New Roman"/>
                          <a:sym typeface="Times New Roman"/>
                        </a:rPr>
                        <a:t>Consortium (LIDC-IDRI), data.world</a:t>
                      </a:r>
                      <a:endParaRPr sz="1300" b="1">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300" b="1">
                          <a:latin typeface="Times New Roman"/>
                          <a:ea typeface="Times New Roman"/>
                          <a:cs typeface="Times New Roman"/>
                          <a:sym typeface="Times New Roman"/>
                        </a:rPr>
                        <a:t>SVM, K-nearest neighbor, random forest, ANN, Voting classifier</a:t>
                      </a:r>
                      <a:endParaRPr/>
                    </a:p>
                  </a:txBody>
                  <a:tcPr marL="91450" marR="91450" marT="45725" marB="45725"/>
                </a:tc>
                <a:tc>
                  <a:txBody>
                    <a:bodyPr/>
                    <a:lstStyle/>
                    <a:p>
                      <a:pPr marL="0" marR="0" lvl="0" indent="0" algn="l" rtl="0">
                        <a:spcBef>
                          <a:spcPts val="0"/>
                        </a:spcBef>
                        <a:spcAft>
                          <a:spcPts val="0"/>
                        </a:spcAft>
                        <a:buNone/>
                      </a:pPr>
                      <a:r>
                        <a:rPr lang="en-US" sz="1300" b="1" i="0" u="none" strike="noStrike">
                          <a:solidFill>
                            <a:srgbClr val="000000"/>
                          </a:solidFill>
                          <a:latin typeface="Times New Roman"/>
                          <a:ea typeface="Times New Roman"/>
                          <a:cs typeface="Times New Roman"/>
                          <a:sym typeface="Times New Roman"/>
                        </a:rPr>
                        <a:t>SVM is not suitable for large and noiseful datasets.</a:t>
                      </a:r>
                      <a:endParaRPr sz="1300" b="1">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1276500">
                <a:tc>
                  <a:txBody>
                    <a:bodyPr/>
                    <a:lstStyle/>
                    <a:p>
                      <a:pPr marL="0" marR="0" lvl="0" indent="0" algn="ctr" rtl="0">
                        <a:spcBef>
                          <a:spcPts val="0"/>
                        </a:spcBef>
                        <a:spcAft>
                          <a:spcPts val="0"/>
                        </a:spcAft>
                        <a:buNone/>
                      </a:pPr>
                      <a:endParaRPr sz="1500">
                        <a:latin typeface="Times New Roman"/>
                        <a:ea typeface="Times New Roman"/>
                        <a:cs typeface="Times New Roman"/>
                        <a:sym typeface="Times New Roman"/>
                      </a:endParaRPr>
                    </a:p>
                    <a:p>
                      <a:pPr marL="0" marR="0" lvl="0" indent="0" algn="ctr" rtl="0">
                        <a:spcBef>
                          <a:spcPts val="0"/>
                        </a:spcBef>
                        <a:spcAft>
                          <a:spcPts val="0"/>
                        </a:spcAft>
                        <a:buNone/>
                      </a:pPr>
                      <a:r>
                        <a:rPr lang="en-US" sz="1500">
                          <a:latin typeface="Times New Roman"/>
                          <a:ea typeface="Times New Roman"/>
                          <a:cs typeface="Times New Roman"/>
                          <a:sym typeface="Times New Roman"/>
                        </a:rPr>
                        <a:t>4</a:t>
                      </a:r>
                      <a:endParaRPr/>
                    </a:p>
                  </a:txBody>
                  <a:tcPr marL="91450" marR="91450" marT="45725" marB="45725"/>
                </a:tc>
                <a:tc>
                  <a:txBody>
                    <a:bodyPr/>
                    <a:lstStyle/>
                    <a:p>
                      <a:pPr marL="0" marR="0" lvl="0" indent="0" algn="l" rtl="0">
                        <a:spcBef>
                          <a:spcPts val="0"/>
                        </a:spcBef>
                        <a:spcAft>
                          <a:spcPts val="0"/>
                        </a:spcAft>
                        <a:buNone/>
                      </a:pPr>
                      <a:r>
                        <a:rPr lang="en-US" sz="1300" b="0" i="0" u="none" strike="noStrike">
                          <a:solidFill>
                            <a:srgbClr val="000000"/>
                          </a:solidFill>
                          <a:latin typeface="Times New Roman"/>
                          <a:ea typeface="Times New Roman"/>
                          <a:cs typeface="Times New Roman"/>
                          <a:sym typeface="Times New Roman"/>
                        </a:rPr>
                        <a:t>Lung Cancer Detection System Using Image Processing and Machine Learning</a:t>
                      </a:r>
                      <a:endParaRPr/>
                    </a:p>
                    <a:p>
                      <a:pPr marL="0" marR="0" lvl="0" indent="0" algn="l" rtl="0">
                        <a:spcBef>
                          <a:spcPts val="0"/>
                        </a:spcBef>
                        <a:spcAft>
                          <a:spcPts val="0"/>
                        </a:spcAft>
                        <a:buNone/>
                      </a:pPr>
                      <a:r>
                        <a:rPr lang="en-US" sz="1300" b="0" i="0" u="none" strike="noStrike">
                          <a:solidFill>
                            <a:srgbClr val="000000"/>
                          </a:solidFill>
                          <a:latin typeface="Times New Roman"/>
                          <a:ea typeface="Times New Roman"/>
                          <a:cs typeface="Times New Roman"/>
                          <a:sym typeface="Times New Roman"/>
                        </a:rPr>
                        <a:t>Techniques</a:t>
                      </a:r>
                      <a:endParaRPr/>
                    </a:p>
                    <a:p>
                      <a:pPr marL="0" marR="0" lvl="0" indent="0" algn="l" rtl="0">
                        <a:spcBef>
                          <a:spcPts val="0"/>
                        </a:spcBef>
                        <a:spcAft>
                          <a:spcPts val="0"/>
                        </a:spcAft>
                        <a:buNone/>
                      </a:pPr>
                      <a:r>
                        <a:rPr lang="en-US" sz="1300" b="0" i="0" u="none" strike="noStrike">
                          <a:solidFill>
                            <a:srgbClr val="000000"/>
                          </a:solidFill>
                          <a:latin typeface="Times New Roman"/>
                          <a:ea typeface="Times New Roman"/>
                          <a:cs typeface="Times New Roman"/>
                          <a:sym typeface="Times New Roman"/>
                        </a:rPr>
                        <a:t>Advanced Trends in Computer Science and Engineering · August 2020</a:t>
                      </a:r>
                      <a:endParaRPr sz="13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300" b="0" i="0" u="none" strike="noStrike">
                          <a:solidFill>
                            <a:srgbClr val="000000"/>
                          </a:solidFill>
                          <a:latin typeface="Times New Roman"/>
                          <a:ea typeface="Times New Roman"/>
                          <a:cs typeface="Times New Roman"/>
                          <a:sym typeface="Times New Roman"/>
                        </a:rPr>
                        <a:t>LIDC-IDRI dataset</a:t>
                      </a:r>
                      <a:endParaRPr sz="13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300">
                          <a:latin typeface="Times New Roman"/>
                          <a:ea typeface="Times New Roman"/>
                          <a:cs typeface="Times New Roman"/>
                          <a:sym typeface="Times New Roman"/>
                        </a:rPr>
                        <a:t>Autoencoder system, OTSU algorithm, Decision tree and CNN</a:t>
                      </a:r>
                      <a:endParaRPr/>
                    </a:p>
                  </a:txBody>
                  <a:tcPr marL="91450" marR="91450" marT="45725" marB="45725"/>
                </a:tc>
                <a:tc>
                  <a:txBody>
                    <a:bodyPr/>
                    <a:lstStyle/>
                    <a:p>
                      <a:pPr marL="0" marR="0" lvl="0" indent="0" algn="l" rtl="0">
                        <a:spcBef>
                          <a:spcPts val="0"/>
                        </a:spcBef>
                        <a:spcAft>
                          <a:spcPts val="0"/>
                        </a:spcAft>
                        <a:buNone/>
                      </a:pPr>
                      <a:r>
                        <a:rPr lang="en-US" sz="1300" b="0" i="0" u="none" strike="noStrike">
                          <a:solidFill>
                            <a:srgbClr val="000000"/>
                          </a:solidFill>
                          <a:latin typeface="Times New Roman"/>
                          <a:ea typeface="Times New Roman"/>
                          <a:cs typeface="Times New Roman"/>
                          <a:sym typeface="Times New Roman"/>
                        </a:rPr>
                        <a:t>A robust detection system.</a:t>
                      </a:r>
                      <a:endParaRPr sz="13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624750">
                <a:tc>
                  <a:txBody>
                    <a:bodyPr/>
                    <a:lstStyle/>
                    <a:p>
                      <a:pPr marL="0" marR="0" lvl="0" indent="0" algn="ctr" rtl="0">
                        <a:spcBef>
                          <a:spcPts val="0"/>
                        </a:spcBef>
                        <a:spcAft>
                          <a:spcPts val="0"/>
                        </a:spcAft>
                        <a:buNone/>
                      </a:pPr>
                      <a:endParaRPr sz="1500">
                        <a:latin typeface="Times New Roman"/>
                        <a:ea typeface="Times New Roman"/>
                        <a:cs typeface="Times New Roman"/>
                        <a:sym typeface="Times New Roman"/>
                      </a:endParaRPr>
                    </a:p>
                    <a:p>
                      <a:pPr marL="0" marR="0" lvl="0" indent="0" algn="ctr" rtl="0">
                        <a:spcBef>
                          <a:spcPts val="0"/>
                        </a:spcBef>
                        <a:spcAft>
                          <a:spcPts val="0"/>
                        </a:spcAft>
                        <a:buNone/>
                      </a:pPr>
                      <a:r>
                        <a:rPr lang="en-US" sz="1500">
                          <a:latin typeface="Times New Roman"/>
                          <a:ea typeface="Times New Roman"/>
                          <a:cs typeface="Times New Roman"/>
                          <a:sym typeface="Times New Roman"/>
                        </a:rPr>
                        <a:t>5</a:t>
                      </a:r>
                      <a:endParaRPr/>
                    </a:p>
                  </a:txBody>
                  <a:tcPr marL="91450" marR="91450" marT="45725" marB="45725"/>
                </a:tc>
                <a:tc>
                  <a:txBody>
                    <a:bodyPr/>
                    <a:lstStyle/>
                    <a:p>
                      <a:pPr marL="0" marR="0" lvl="0" indent="0" algn="l" rtl="0">
                        <a:spcBef>
                          <a:spcPts val="0"/>
                        </a:spcBef>
                        <a:spcAft>
                          <a:spcPts val="0"/>
                        </a:spcAft>
                        <a:buNone/>
                      </a:pPr>
                      <a:r>
                        <a:rPr lang="en-US" sz="1300" b="0" i="0" u="none" strike="noStrike">
                          <a:solidFill>
                            <a:srgbClr val="000000"/>
                          </a:solidFill>
                          <a:latin typeface="Times New Roman"/>
                          <a:ea typeface="Times New Roman"/>
                          <a:cs typeface="Times New Roman"/>
                          <a:sym typeface="Times New Roman"/>
                        </a:rPr>
                        <a:t>Lung cancer prediction using machine</a:t>
                      </a:r>
                      <a:endParaRPr/>
                    </a:p>
                    <a:p>
                      <a:pPr marL="0" marR="0" lvl="0" indent="0" algn="l" rtl="0">
                        <a:spcBef>
                          <a:spcPts val="0"/>
                        </a:spcBef>
                        <a:spcAft>
                          <a:spcPts val="0"/>
                        </a:spcAft>
                        <a:buNone/>
                      </a:pPr>
                      <a:r>
                        <a:rPr lang="en-US" sz="1300" b="0" i="0" u="none" strike="noStrike">
                          <a:solidFill>
                            <a:srgbClr val="000000"/>
                          </a:solidFill>
                          <a:latin typeface="Times New Roman"/>
                          <a:ea typeface="Times New Roman"/>
                          <a:cs typeface="Times New Roman"/>
                          <a:sym typeface="Times New Roman"/>
                        </a:rPr>
                        <a:t>learning on data from a symptom equestionnaire</a:t>
                      </a:r>
                      <a:endParaRPr sz="1300" b="0" i="0" u="none" strike="noStrike">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1300" b="0" i="0" u="none" strike="noStrike">
                          <a:solidFill>
                            <a:srgbClr val="000000"/>
                          </a:solidFill>
                          <a:latin typeface="Times New Roman"/>
                          <a:ea typeface="Times New Roman"/>
                          <a:cs typeface="Times New Roman"/>
                          <a:sym typeface="Times New Roman"/>
                        </a:rPr>
                        <a:t>for never smokers, formers</a:t>
                      </a:r>
                      <a:endParaRPr/>
                    </a:p>
                    <a:p>
                      <a:pPr marL="0" marR="0" lvl="0" indent="0" algn="l" rtl="0">
                        <a:spcBef>
                          <a:spcPts val="0"/>
                        </a:spcBef>
                        <a:spcAft>
                          <a:spcPts val="0"/>
                        </a:spcAft>
                        <a:buNone/>
                      </a:pPr>
                      <a:r>
                        <a:rPr lang="en-US" sz="1300" b="0" i="0" u="none" strike="noStrike">
                          <a:solidFill>
                            <a:srgbClr val="000000"/>
                          </a:solidFill>
                          <a:latin typeface="Times New Roman"/>
                          <a:ea typeface="Times New Roman"/>
                          <a:cs typeface="Times New Roman"/>
                          <a:sym typeface="Times New Roman"/>
                        </a:rPr>
                        <a:t>smokers and current smokers – year 2022</a:t>
                      </a:r>
                      <a:endParaRPr sz="13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300">
                          <a:latin typeface="Times New Roman"/>
                          <a:ea typeface="Times New Roman"/>
                          <a:cs typeface="Times New Roman"/>
                          <a:sym typeface="Times New Roman"/>
                        </a:rPr>
                        <a:t>Data from prefekt@nvs.ki.se</a:t>
                      </a:r>
                      <a:endParaRPr/>
                    </a:p>
                  </a:txBody>
                  <a:tcPr marL="91450" marR="91450" marT="45725" marB="45725"/>
                </a:tc>
                <a:tc>
                  <a:txBody>
                    <a:bodyPr/>
                    <a:lstStyle/>
                    <a:p>
                      <a:pPr marL="0" marR="0" lvl="0" indent="0" algn="l" rtl="0">
                        <a:spcBef>
                          <a:spcPts val="0"/>
                        </a:spcBef>
                        <a:spcAft>
                          <a:spcPts val="0"/>
                        </a:spcAft>
                        <a:buNone/>
                      </a:pPr>
                      <a:r>
                        <a:rPr lang="en-US" sz="1300">
                          <a:latin typeface="Times New Roman"/>
                          <a:ea typeface="Times New Roman"/>
                          <a:cs typeface="Times New Roman"/>
                          <a:sym typeface="Times New Roman"/>
                        </a:rPr>
                        <a:t>SGB model</a:t>
                      </a:r>
                      <a:endParaRPr/>
                    </a:p>
                  </a:txBody>
                  <a:tcPr marL="91450" marR="91450" marT="45725" marB="45725"/>
                </a:tc>
                <a:tc>
                  <a:txBody>
                    <a:bodyPr/>
                    <a:lstStyle/>
                    <a:p>
                      <a:pPr marL="0" marR="0" lvl="0" indent="0" algn="l" rtl="0">
                        <a:spcBef>
                          <a:spcPts val="0"/>
                        </a:spcBef>
                        <a:spcAft>
                          <a:spcPts val="0"/>
                        </a:spcAft>
                        <a:buNone/>
                      </a:pPr>
                      <a:r>
                        <a:rPr lang="en-US" sz="1300">
                          <a:latin typeface="Times New Roman"/>
                          <a:ea typeface="Times New Roman"/>
                          <a:cs typeface="Times New Roman"/>
                          <a:sym typeface="Times New Roman"/>
                        </a:rPr>
                        <a:t>A risk assessment model</a:t>
                      </a:r>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6"/>
          <p:cNvSpPr txBox="1">
            <a:spLocks noGrp="1"/>
          </p:cNvSpPr>
          <p:nvPr>
            <p:ph type="title"/>
          </p:nvPr>
        </p:nvSpPr>
        <p:spPr>
          <a:xfrm>
            <a:off x="1196049" y="-249219"/>
            <a:ext cx="7704667" cy="193390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800" b="1"/>
              <a:t>Literature Survey</a:t>
            </a:r>
            <a:endParaRPr sz="2800" b="1"/>
          </a:p>
        </p:txBody>
      </p:sp>
      <p:sp>
        <p:nvSpPr>
          <p:cNvPr id="214" name="Google Shape;214;p6"/>
          <p:cNvSpPr txBox="1">
            <a:spLocks noGrp="1"/>
          </p:cNvSpPr>
          <p:nvPr>
            <p:ph type="body" idx="1"/>
          </p:nvPr>
        </p:nvSpPr>
        <p:spPr>
          <a:xfrm>
            <a:off x="1473790" y="1933907"/>
            <a:ext cx="6196500" cy="36039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000"/>
              </a:spcBef>
              <a:spcAft>
                <a:spcPts val="0"/>
              </a:spcAft>
              <a:buSzPts val="2320"/>
              <a:buNone/>
            </a:pPr>
            <a:endParaRPr sz="1600">
              <a:latin typeface="Times New Roman"/>
              <a:ea typeface="Times New Roman"/>
              <a:cs typeface="Times New Roman"/>
              <a:sym typeface="Times New Roman"/>
            </a:endParaRPr>
          </a:p>
          <a:p>
            <a:pPr marL="0" lvl="0" indent="0" algn="l" rtl="0">
              <a:lnSpc>
                <a:spcPct val="115000"/>
              </a:lnSpc>
              <a:spcBef>
                <a:spcPts val="1000"/>
              </a:spcBef>
              <a:spcAft>
                <a:spcPts val="1000"/>
              </a:spcAft>
              <a:buSzPts val="2320"/>
              <a:buNone/>
            </a:pPr>
            <a:endParaRPr sz="1600">
              <a:latin typeface="Times New Roman"/>
              <a:ea typeface="Times New Roman"/>
              <a:cs typeface="Times New Roman"/>
              <a:sym typeface="Times New Roman"/>
            </a:endParaRPr>
          </a:p>
        </p:txBody>
      </p:sp>
      <p:sp>
        <p:nvSpPr>
          <p:cNvPr id="215" name="Google Shape;215;p6"/>
          <p:cNvSpPr txBox="1">
            <a:spLocks noGrp="1"/>
          </p:cNvSpPr>
          <p:nvPr>
            <p:ph type="sldNum" idx="12"/>
          </p:nvPr>
        </p:nvSpPr>
        <p:spPr>
          <a:xfrm>
            <a:off x="8472883" y="6291971"/>
            <a:ext cx="427833" cy="56602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Corbel"/>
              <a:buNone/>
            </a:pPr>
            <a:fld id="{00000000-1234-1234-1234-123412341234}" type="slidenum">
              <a:rPr lang="en-US">
                <a:solidFill>
                  <a:srgbClr val="000000"/>
                </a:solidFill>
              </a:rPr>
              <a:t>6</a:t>
            </a:fld>
            <a:endParaRPr>
              <a:solidFill>
                <a:srgbClr val="000000"/>
              </a:solidFill>
            </a:endParaRPr>
          </a:p>
        </p:txBody>
      </p:sp>
      <p:pic>
        <p:nvPicPr>
          <p:cNvPr id="216" name="Google Shape;216;p6"/>
          <p:cNvPicPr preferRelativeResize="0"/>
          <p:nvPr/>
        </p:nvPicPr>
        <p:blipFill rotWithShape="1">
          <a:blip r:embed="rId3">
            <a:alphaModFix/>
          </a:blip>
          <a:srcRect/>
          <a:stretch/>
        </p:blipFill>
        <p:spPr>
          <a:xfrm>
            <a:off x="7840244" y="183798"/>
            <a:ext cx="851975" cy="779370"/>
          </a:xfrm>
          <a:prstGeom prst="rect">
            <a:avLst/>
          </a:prstGeom>
          <a:noFill/>
          <a:ln>
            <a:noFill/>
          </a:ln>
        </p:spPr>
      </p:pic>
      <p:sp>
        <p:nvSpPr>
          <p:cNvPr id="217" name="Google Shape;217;p6"/>
          <p:cNvSpPr txBox="1"/>
          <p:nvPr/>
        </p:nvSpPr>
        <p:spPr>
          <a:xfrm>
            <a:off x="1473790" y="1933907"/>
            <a:ext cx="6196500" cy="3603900"/>
          </a:xfrm>
          <a:prstGeom prst="rect">
            <a:avLst/>
          </a:prstGeom>
          <a:noFill/>
          <a:ln>
            <a:noFill/>
          </a:ln>
        </p:spPr>
        <p:txBody>
          <a:bodyPr spcFirstLastPara="1" wrap="square" lIns="91425" tIns="45700" rIns="91425" bIns="45700" anchor="t" anchorCtr="0">
            <a:normAutofit/>
          </a:bodyPr>
          <a:lstStyle/>
          <a:p>
            <a:pPr marL="0" marR="0" lvl="0" indent="0" algn="l" rtl="0">
              <a:lnSpc>
                <a:spcPct val="115000"/>
              </a:lnSpc>
              <a:spcBef>
                <a:spcPts val="1000"/>
              </a:spcBef>
              <a:spcAft>
                <a:spcPts val="0"/>
              </a:spcAft>
              <a:buClr>
                <a:srgbClr val="1186C3"/>
              </a:buClr>
              <a:buSzPts val="2320"/>
              <a:buFont typeface="Arial"/>
              <a:buNone/>
            </a:pP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15000"/>
              </a:lnSpc>
              <a:spcBef>
                <a:spcPts val="1000"/>
              </a:spcBef>
              <a:spcAft>
                <a:spcPts val="1000"/>
              </a:spcAft>
              <a:buClr>
                <a:srgbClr val="1186C3"/>
              </a:buClr>
              <a:buSzPts val="2320"/>
              <a:buFont typeface="Arial"/>
              <a:buNone/>
            </a:pPr>
            <a:endParaRPr sz="1600" b="0" i="0" u="none" strike="noStrike" cap="none">
              <a:solidFill>
                <a:schemeClr val="dk1"/>
              </a:solidFill>
              <a:latin typeface="Times New Roman"/>
              <a:ea typeface="Times New Roman"/>
              <a:cs typeface="Times New Roman"/>
              <a:sym typeface="Times New Roman"/>
            </a:endParaRPr>
          </a:p>
        </p:txBody>
      </p:sp>
      <p:graphicFrame>
        <p:nvGraphicFramePr>
          <p:cNvPr id="218" name="Google Shape;218;p6"/>
          <p:cNvGraphicFramePr/>
          <p:nvPr/>
        </p:nvGraphicFramePr>
        <p:xfrm>
          <a:off x="1027136" y="1091969"/>
          <a:ext cx="8111575" cy="5287795"/>
        </p:xfrm>
        <a:graphic>
          <a:graphicData uri="http://schemas.openxmlformats.org/drawingml/2006/table">
            <a:tbl>
              <a:tblPr firstRow="1" bandRow="1">
                <a:noFill/>
                <a:tableStyleId>{3BA3DCFC-FDDB-4A45-AE01-EEFBC58923D8}</a:tableStyleId>
              </a:tblPr>
              <a:tblGrid>
                <a:gridCol w="766825">
                  <a:extLst>
                    <a:ext uri="{9D8B030D-6E8A-4147-A177-3AD203B41FA5}">
                      <a16:colId xmlns:a16="http://schemas.microsoft.com/office/drawing/2014/main" val="20000"/>
                    </a:ext>
                  </a:extLst>
                </a:gridCol>
                <a:gridCol w="2333750">
                  <a:extLst>
                    <a:ext uri="{9D8B030D-6E8A-4147-A177-3AD203B41FA5}">
                      <a16:colId xmlns:a16="http://schemas.microsoft.com/office/drawing/2014/main" val="20001"/>
                    </a:ext>
                  </a:extLst>
                </a:gridCol>
                <a:gridCol w="1921925">
                  <a:extLst>
                    <a:ext uri="{9D8B030D-6E8A-4147-A177-3AD203B41FA5}">
                      <a16:colId xmlns:a16="http://schemas.microsoft.com/office/drawing/2014/main" val="20002"/>
                    </a:ext>
                  </a:extLst>
                </a:gridCol>
                <a:gridCol w="1664300">
                  <a:extLst>
                    <a:ext uri="{9D8B030D-6E8A-4147-A177-3AD203B41FA5}">
                      <a16:colId xmlns:a16="http://schemas.microsoft.com/office/drawing/2014/main" val="20003"/>
                    </a:ext>
                  </a:extLst>
                </a:gridCol>
                <a:gridCol w="1424775">
                  <a:extLst>
                    <a:ext uri="{9D8B030D-6E8A-4147-A177-3AD203B41FA5}">
                      <a16:colId xmlns:a16="http://schemas.microsoft.com/office/drawing/2014/main" val="20004"/>
                    </a:ext>
                  </a:extLst>
                </a:gridCol>
              </a:tblGrid>
              <a:tr h="607025">
                <a:tc>
                  <a:txBody>
                    <a:bodyPr/>
                    <a:lstStyle/>
                    <a:p>
                      <a:pPr marL="0" marR="0" lvl="0" indent="0" algn="l" rtl="0">
                        <a:spcBef>
                          <a:spcPts val="0"/>
                        </a:spcBef>
                        <a:spcAft>
                          <a:spcPts val="0"/>
                        </a:spcAft>
                        <a:buNone/>
                      </a:pPr>
                      <a:r>
                        <a:rPr lang="en-US" sz="1600" b="1">
                          <a:latin typeface="Times New Roman"/>
                          <a:ea typeface="Times New Roman"/>
                          <a:cs typeface="Times New Roman"/>
                          <a:sym typeface="Times New Roman"/>
                        </a:rPr>
                        <a:t>Sl.no</a:t>
                      </a:r>
                      <a:endParaRPr/>
                    </a:p>
                  </a:txBody>
                  <a:tcPr marL="91450" marR="91450" marT="45725" marB="45725"/>
                </a:tc>
                <a:tc>
                  <a:txBody>
                    <a:bodyPr/>
                    <a:lstStyle/>
                    <a:p>
                      <a:pPr marL="0" marR="0" lvl="0" indent="0" algn="l" rtl="0">
                        <a:spcBef>
                          <a:spcPts val="0"/>
                        </a:spcBef>
                        <a:spcAft>
                          <a:spcPts val="0"/>
                        </a:spcAft>
                        <a:buNone/>
                      </a:pPr>
                      <a:r>
                        <a:rPr lang="en-US" sz="1600" b="1">
                          <a:latin typeface="Times New Roman"/>
                          <a:ea typeface="Times New Roman"/>
                          <a:cs typeface="Times New Roman"/>
                          <a:sym typeface="Times New Roman"/>
                        </a:rPr>
                        <a:t>Paper details</a:t>
                      </a:r>
                      <a:endParaRPr/>
                    </a:p>
                  </a:txBody>
                  <a:tcPr marL="91450" marR="91450" marT="45725" marB="45725"/>
                </a:tc>
                <a:tc>
                  <a:txBody>
                    <a:bodyPr/>
                    <a:lstStyle/>
                    <a:p>
                      <a:pPr marL="0" marR="0" lvl="0" indent="0" algn="l" rtl="0">
                        <a:spcBef>
                          <a:spcPts val="0"/>
                        </a:spcBef>
                        <a:spcAft>
                          <a:spcPts val="0"/>
                        </a:spcAft>
                        <a:buNone/>
                      </a:pPr>
                      <a:r>
                        <a:rPr lang="en-US" sz="1600" b="1">
                          <a:latin typeface="Times New Roman"/>
                          <a:ea typeface="Times New Roman"/>
                          <a:cs typeface="Times New Roman"/>
                          <a:sym typeface="Times New Roman"/>
                        </a:rPr>
                        <a:t>Dataset</a:t>
                      </a:r>
                      <a:endParaRPr/>
                    </a:p>
                  </a:txBody>
                  <a:tcPr marL="91450" marR="91450" marT="45725" marB="45725"/>
                </a:tc>
                <a:tc>
                  <a:txBody>
                    <a:bodyPr/>
                    <a:lstStyle/>
                    <a:p>
                      <a:pPr marL="0" marR="0" lvl="0" indent="0" algn="l" rtl="0">
                        <a:spcBef>
                          <a:spcPts val="0"/>
                        </a:spcBef>
                        <a:spcAft>
                          <a:spcPts val="0"/>
                        </a:spcAft>
                        <a:buNone/>
                      </a:pPr>
                      <a:r>
                        <a:rPr lang="en-US" sz="1600" b="1">
                          <a:latin typeface="Times New Roman"/>
                          <a:ea typeface="Times New Roman"/>
                          <a:cs typeface="Times New Roman"/>
                          <a:sym typeface="Times New Roman"/>
                        </a:rPr>
                        <a:t>Algorithms/</a:t>
                      </a:r>
                      <a:endParaRPr/>
                    </a:p>
                    <a:p>
                      <a:pPr marL="0" marR="0" lvl="0" indent="0" algn="l" rtl="0">
                        <a:spcBef>
                          <a:spcPts val="0"/>
                        </a:spcBef>
                        <a:spcAft>
                          <a:spcPts val="0"/>
                        </a:spcAft>
                        <a:buNone/>
                      </a:pPr>
                      <a:r>
                        <a:rPr lang="en-US" sz="1600" b="1">
                          <a:latin typeface="Times New Roman"/>
                          <a:ea typeface="Times New Roman"/>
                          <a:cs typeface="Times New Roman"/>
                          <a:sym typeface="Times New Roman"/>
                        </a:rPr>
                        <a:t>Techniques</a:t>
                      </a:r>
                      <a:endParaRPr/>
                    </a:p>
                  </a:txBody>
                  <a:tcPr marL="91450" marR="91450" marT="45725" marB="45725"/>
                </a:tc>
                <a:tc>
                  <a:txBody>
                    <a:bodyPr/>
                    <a:lstStyle/>
                    <a:p>
                      <a:pPr marL="0" marR="0" lvl="0" indent="0" algn="l" rtl="0">
                        <a:spcBef>
                          <a:spcPts val="0"/>
                        </a:spcBef>
                        <a:spcAft>
                          <a:spcPts val="0"/>
                        </a:spcAft>
                        <a:buNone/>
                      </a:pPr>
                      <a:r>
                        <a:rPr lang="en-US" sz="1600" b="1">
                          <a:latin typeface="Times New Roman"/>
                          <a:ea typeface="Times New Roman"/>
                          <a:cs typeface="Times New Roman"/>
                          <a:sym typeface="Times New Roman"/>
                        </a:rPr>
                        <a:t>Result</a:t>
                      </a:r>
                      <a:endParaRPr/>
                    </a:p>
                  </a:txBody>
                  <a:tcPr marL="91450" marR="91450" marT="45725" marB="45725"/>
                </a:tc>
                <a:extLst>
                  <a:ext uri="{0D108BD9-81ED-4DB2-BD59-A6C34878D82A}">
                    <a16:rowId xmlns:a16="http://schemas.microsoft.com/office/drawing/2014/main" val="10000"/>
                  </a:ext>
                </a:extLst>
              </a:tr>
              <a:tr h="1098450">
                <a:tc>
                  <a:txBody>
                    <a:bodyPr/>
                    <a:lstStyle/>
                    <a:p>
                      <a:pPr marL="0" marR="0" lvl="0" indent="0" algn="ctr" rtl="0">
                        <a:spcBef>
                          <a:spcPts val="0"/>
                        </a:spcBef>
                        <a:spcAft>
                          <a:spcPts val="0"/>
                        </a:spcAft>
                        <a:buNone/>
                      </a:pPr>
                      <a:endParaRPr sz="1400">
                        <a:latin typeface="Times New Roman"/>
                        <a:ea typeface="Times New Roman"/>
                        <a:cs typeface="Times New Roman"/>
                        <a:sym typeface="Times New Roman"/>
                      </a:endParaRPr>
                    </a:p>
                    <a:p>
                      <a:pPr marL="0" marR="0" lvl="0" indent="0" algn="ctr" rtl="0">
                        <a:spcBef>
                          <a:spcPts val="0"/>
                        </a:spcBef>
                        <a:spcAft>
                          <a:spcPts val="0"/>
                        </a:spcAft>
                        <a:buNone/>
                      </a:pPr>
                      <a:r>
                        <a:rPr lang="en-US" sz="1400">
                          <a:latin typeface="Times New Roman"/>
                          <a:ea typeface="Times New Roman"/>
                          <a:cs typeface="Times New Roman"/>
                          <a:sym typeface="Times New Roman"/>
                        </a:rPr>
                        <a:t>1</a:t>
                      </a:r>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Lung Cancer Incidence Prediction using Machine Learning Algorithms.</a:t>
                      </a:r>
                      <a:endParaRPr/>
                    </a:p>
                    <a:p>
                      <a:pPr marL="0" marR="0" lvl="0" indent="0" algn="l" rtl="0">
                        <a:spcBef>
                          <a:spcPts val="0"/>
                        </a:spcBef>
                        <a:spcAft>
                          <a:spcPts val="0"/>
                        </a:spcAft>
                        <a:buNone/>
                      </a:pPr>
                      <a:r>
                        <a:rPr lang="en-US" sz="1400">
                          <a:latin typeface="Times New Roman"/>
                          <a:ea typeface="Times New Roman"/>
                          <a:cs typeface="Times New Roman"/>
                          <a:sym typeface="Times New Roman"/>
                        </a:rPr>
                        <a:t>Year-2020.</a:t>
                      </a:r>
                      <a:endParaRPr sz="14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Data of 10 European Countries of 42 years.</a:t>
                      </a:r>
                      <a:endParaRPr sz="14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SVR, Long-Short Term Memory, Backpropogation Learning Algorithm.</a:t>
                      </a:r>
                      <a:endParaRPr sz="14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SVR performed the best in all experiments.</a:t>
                      </a:r>
                      <a:endParaRPr sz="1400"/>
                    </a:p>
                  </a:txBody>
                  <a:tcPr marL="91450" marR="91450" marT="45725" marB="45725"/>
                </a:tc>
                <a:extLst>
                  <a:ext uri="{0D108BD9-81ED-4DB2-BD59-A6C34878D82A}">
                    <a16:rowId xmlns:a16="http://schemas.microsoft.com/office/drawing/2014/main" val="10001"/>
                  </a:ext>
                </a:extLst>
              </a:tr>
              <a:tr h="680025">
                <a:tc>
                  <a:txBody>
                    <a:bodyPr/>
                    <a:lstStyle/>
                    <a:p>
                      <a:pPr marL="0" marR="0" lvl="0" indent="0" algn="ctr" rtl="0">
                        <a:spcBef>
                          <a:spcPts val="0"/>
                        </a:spcBef>
                        <a:spcAft>
                          <a:spcPts val="0"/>
                        </a:spcAft>
                        <a:buNone/>
                      </a:pPr>
                      <a:endParaRPr sz="1400" b="1">
                        <a:latin typeface="Times New Roman"/>
                        <a:ea typeface="Times New Roman"/>
                        <a:cs typeface="Times New Roman"/>
                        <a:sym typeface="Times New Roman"/>
                      </a:endParaRPr>
                    </a:p>
                    <a:p>
                      <a:pPr marL="0" marR="0" lvl="0" indent="0" algn="ctr" rtl="0">
                        <a:spcBef>
                          <a:spcPts val="0"/>
                        </a:spcBef>
                        <a:spcAft>
                          <a:spcPts val="0"/>
                        </a:spcAft>
                        <a:buNone/>
                      </a:pPr>
                      <a:r>
                        <a:rPr lang="en-US" sz="1400" b="1">
                          <a:latin typeface="Times New Roman"/>
                          <a:ea typeface="Times New Roman"/>
                          <a:cs typeface="Times New Roman"/>
                          <a:sym typeface="Times New Roman"/>
                        </a:rPr>
                        <a:t>2</a:t>
                      </a:r>
                      <a:endParaRPr/>
                    </a:p>
                  </a:txBody>
                  <a:tcPr marL="91450" marR="91450" marT="45725" marB="45725"/>
                </a:tc>
                <a:tc>
                  <a:txBody>
                    <a:bodyPr/>
                    <a:lstStyle/>
                    <a:p>
                      <a:pPr marL="0" marR="0" lvl="0" indent="0" algn="l" rtl="0">
                        <a:spcBef>
                          <a:spcPts val="0"/>
                        </a:spcBef>
                        <a:spcAft>
                          <a:spcPts val="0"/>
                        </a:spcAft>
                        <a:buNone/>
                      </a:pPr>
                      <a:r>
                        <a:rPr lang="en-US" sz="1400" b="1">
                          <a:latin typeface="Times New Roman"/>
                          <a:ea typeface="Times New Roman"/>
                          <a:cs typeface="Times New Roman"/>
                          <a:sym typeface="Times New Roman"/>
                        </a:rPr>
                        <a:t>Lung Cancer Prediction using Machine Learning based Feature Selection: A comparative Study.</a:t>
                      </a:r>
                      <a:endParaRPr/>
                    </a:p>
                    <a:p>
                      <a:pPr marL="0" marR="0" lvl="0" indent="0" algn="l" rtl="0">
                        <a:spcBef>
                          <a:spcPts val="0"/>
                        </a:spcBef>
                        <a:spcAft>
                          <a:spcPts val="0"/>
                        </a:spcAft>
                        <a:buNone/>
                      </a:pPr>
                      <a:r>
                        <a:rPr lang="en-US" sz="1400" b="1">
                          <a:latin typeface="Times New Roman"/>
                          <a:ea typeface="Times New Roman"/>
                          <a:cs typeface="Times New Roman"/>
                          <a:sym typeface="Times New Roman"/>
                        </a:rPr>
                        <a:t>Year-2023.</a:t>
                      </a:r>
                      <a:endParaRPr sz="1400" b="1">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b="1">
                          <a:latin typeface="Times New Roman"/>
                          <a:ea typeface="Times New Roman"/>
                          <a:cs typeface="Times New Roman"/>
                          <a:sym typeface="Times New Roman"/>
                        </a:rPr>
                        <a:t>Lung Cancer Dataset by staceyinrobert,</a:t>
                      </a:r>
                      <a:endParaRPr/>
                    </a:p>
                    <a:p>
                      <a:pPr marL="0" marR="0" lvl="0" indent="0" algn="l" rtl="0">
                        <a:spcBef>
                          <a:spcPts val="0"/>
                        </a:spcBef>
                        <a:spcAft>
                          <a:spcPts val="0"/>
                        </a:spcAft>
                        <a:buNone/>
                      </a:pPr>
                      <a:r>
                        <a:rPr lang="en-US" sz="1400" b="1">
                          <a:latin typeface="Times New Roman"/>
                          <a:ea typeface="Times New Roman"/>
                          <a:cs typeface="Times New Roman"/>
                          <a:sym typeface="Times New Roman"/>
                        </a:rPr>
                        <a:t>Kaggle.</a:t>
                      </a:r>
                      <a:endParaRPr sz="1400" b="1">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b="1">
                          <a:latin typeface="Times New Roman"/>
                          <a:ea typeface="Times New Roman"/>
                          <a:cs typeface="Times New Roman"/>
                          <a:sym typeface="Times New Roman"/>
                        </a:rPr>
                        <a:t>SVM, KNN, Multilayer Perceptron, Radial Basis Function</a:t>
                      </a:r>
                      <a:endParaRPr/>
                    </a:p>
                  </a:txBody>
                  <a:tcPr marL="91450" marR="91450" marT="45725" marB="45725"/>
                </a:tc>
                <a:tc>
                  <a:txBody>
                    <a:bodyPr/>
                    <a:lstStyle/>
                    <a:p>
                      <a:pPr marL="0" marR="0" lvl="0" indent="0" algn="l" rtl="0">
                        <a:spcBef>
                          <a:spcPts val="0"/>
                        </a:spcBef>
                        <a:spcAft>
                          <a:spcPts val="0"/>
                        </a:spcAft>
                        <a:buNone/>
                      </a:pPr>
                      <a:r>
                        <a:rPr lang="en-US" sz="1400" b="1">
                          <a:latin typeface="Times New Roman"/>
                          <a:ea typeface="Times New Roman"/>
                          <a:cs typeface="Times New Roman"/>
                          <a:sym typeface="Times New Roman"/>
                        </a:rPr>
                        <a:t>MLP performed best with 90%  accuracy.</a:t>
                      </a:r>
                      <a:endParaRPr/>
                    </a:p>
                  </a:txBody>
                  <a:tcPr marL="91450" marR="91450" marT="45725" marB="45725"/>
                </a:tc>
                <a:extLst>
                  <a:ext uri="{0D108BD9-81ED-4DB2-BD59-A6C34878D82A}">
                    <a16:rowId xmlns:a16="http://schemas.microsoft.com/office/drawing/2014/main" val="10002"/>
                  </a:ext>
                </a:extLst>
              </a:tr>
              <a:tr h="747650">
                <a:tc>
                  <a:txBody>
                    <a:bodyPr/>
                    <a:lstStyle/>
                    <a:p>
                      <a:pPr marL="0" marR="0" lvl="0" indent="0" algn="ctr" rtl="0">
                        <a:spcBef>
                          <a:spcPts val="0"/>
                        </a:spcBef>
                        <a:spcAft>
                          <a:spcPts val="0"/>
                        </a:spcAft>
                        <a:buNone/>
                      </a:pPr>
                      <a:endParaRPr sz="1400">
                        <a:latin typeface="Times New Roman"/>
                        <a:ea typeface="Times New Roman"/>
                        <a:cs typeface="Times New Roman"/>
                        <a:sym typeface="Times New Roman"/>
                      </a:endParaRPr>
                    </a:p>
                    <a:p>
                      <a:pPr marL="0" marR="0" lvl="0" indent="0" algn="ctr" rtl="0">
                        <a:spcBef>
                          <a:spcPts val="0"/>
                        </a:spcBef>
                        <a:spcAft>
                          <a:spcPts val="0"/>
                        </a:spcAft>
                        <a:buNone/>
                      </a:pPr>
                      <a:r>
                        <a:rPr lang="en-US" sz="1400">
                          <a:latin typeface="Times New Roman"/>
                          <a:ea typeface="Times New Roman"/>
                          <a:cs typeface="Times New Roman"/>
                          <a:sym typeface="Times New Roman"/>
                        </a:rPr>
                        <a:t>3</a:t>
                      </a:r>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Lung Cancer Detection using Machine Learning.</a:t>
                      </a:r>
                      <a:endParaRPr/>
                    </a:p>
                    <a:p>
                      <a:pPr marL="0" marR="0" lvl="0" indent="0" algn="l" rtl="0">
                        <a:spcBef>
                          <a:spcPts val="0"/>
                        </a:spcBef>
                        <a:spcAft>
                          <a:spcPts val="0"/>
                        </a:spcAft>
                        <a:buNone/>
                      </a:pPr>
                      <a:r>
                        <a:rPr lang="en-US" sz="1400">
                          <a:latin typeface="Times New Roman"/>
                          <a:ea typeface="Times New Roman"/>
                          <a:cs typeface="Times New Roman"/>
                          <a:sym typeface="Times New Roman"/>
                        </a:rPr>
                        <a:t>Year-2022.</a:t>
                      </a:r>
                      <a:endParaRPr sz="14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Kaggle Dataset.</a:t>
                      </a:r>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RF, KNN, Decision Tree, LR, Naïve Bayes.</a:t>
                      </a:r>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RF performed best with 88.5% accuracy</a:t>
                      </a:r>
                      <a:r>
                        <a:rPr lang="en-US" sz="1400"/>
                        <a:t>.</a:t>
                      </a:r>
                      <a:endParaRPr/>
                    </a:p>
                  </a:txBody>
                  <a:tcPr marL="91450" marR="91450" marT="45725" marB="45725"/>
                </a:tc>
                <a:extLst>
                  <a:ext uri="{0D108BD9-81ED-4DB2-BD59-A6C34878D82A}">
                    <a16:rowId xmlns:a16="http://schemas.microsoft.com/office/drawing/2014/main" val="10003"/>
                  </a:ext>
                </a:extLst>
              </a:tr>
              <a:tr h="920100">
                <a:tc>
                  <a:txBody>
                    <a:bodyPr/>
                    <a:lstStyle/>
                    <a:p>
                      <a:pPr marL="0" marR="0" lvl="0" indent="0" algn="ctr" rtl="0">
                        <a:spcBef>
                          <a:spcPts val="0"/>
                        </a:spcBef>
                        <a:spcAft>
                          <a:spcPts val="0"/>
                        </a:spcAft>
                        <a:buNone/>
                      </a:pPr>
                      <a:endParaRPr sz="1400">
                        <a:latin typeface="Times New Roman"/>
                        <a:ea typeface="Times New Roman"/>
                        <a:cs typeface="Times New Roman"/>
                        <a:sym typeface="Times New Roman"/>
                      </a:endParaRPr>
                    </a:p>
                    <a:p>
                      <a:pPr marL="0" marR="0" lvl="0" indent="0" algn="ctr" rtl="0">
                        <a:spcBef>
                          <a:spcPts val="0"/>
                        </a:spcBef>
                        <a:spcAft>
                          <a:spcPts val="0"/>
                        </a:spcAft>
                        <a:buNone/>
                      </a:pPr>
                      <a:r>
                        <a:rPr lang="en-US" sz="1400">
                          <a:latin typeface="Times New Roman"/>
                          <a:ea typeface="Times New Roman"/>
                          <a:cs typeface="Times New Roman"/>
                          <a:sym typeface="Times New Roman"/>
                        </a:rPr>
                        <a:t>4</a:t>
                      </a:r>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Lung Cancer Prediction Using Machine Learning Algorithms on Big Data: Survey .Year-2020.</a:t>
                      </a:r>
                      <a:endParaRPr sz="14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endParaRPr sz="1400">
                        <a:latin typeface="Times New Roman"/>
                        <a:ea typeface="Times New Roman"/>
                        <a:cs typeface="Times New Roman"/>
                        <a:sym typeface="Times New Roman"/>
                      </a:endParaRPr>
                    </a:p>
                    <a:p>
                      <a:pPr marL="0" marR="0" lvl="0" indent="0" algn="l" rtl="0">
                        <a:spcBef>
                          <a:spcPts val="0"/>
                        </a:spcBef>
                        <a:spcAft>
                          <a:spcPts val="0"/>
                        </a:spcAft>
                        <a:buNone/>
                      </a:pPr>
                      <a:r>
                        <a:rPr lang="en-US" sz="1400">
                          <a:latin typeface="Times New Roman"/>
                          <a:ea typeface="Times New Roman"/>
                          <a:cs typeface="Times New Roman"/>
                          <a:sym typeface="Times New Roman"/>
                        </a:rPr>
                        <a:t>Image data.</a:t>
                      </a:r>
                      <a:endParaRPr sz="14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Support vector machine, ANN, Naïve Bayes, LR.</a:t>
                      </a:r>
                      <a:endParaRPr sz="14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A predictive model for diagnosis.</a:t>
                      </a:r>
                      <a:endParaRPr sz="14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701950">
                <a:tc>
                  <a:txBody>
                    <a:bodyPr/>
                    <a:lstStyle/>
                    <a:p>
                      <a:pPr marL="0" marR="0" lvl="0" indent="0" algn="ctr" rtl="0">
                        <a:spcBef>
                          <a:spcPts val="0"/>
                        </a:spcBef>
                        <a:spcAft>
                          <a:spcPts val="0"/>
                        </a:spcAft>
                        <a:buNone/>
                      </a:pPr>
                      <a:endParaRPr sz="1400">
                        <a:latin typeface="Times New Roman"/>
                        <a:ea typeface="Times New Roman"/>
                        <a:cs typeface="Times New Roman"/>
                        <a:sym typeface="Times New Roman"/>
                      </a:endParaRPr>
                    </a:p>
                    <a:p>
                      <a:pPr marL="0" marR="0" lvl="0" indent="0" algn="ctr" rtl="0">
                        <a:spcBef>
                          <a:spcPts val="0"/>
                        </a:spcBef>
                        <a:spcAft>
                          <a:spcPts val="0"/>
                        </a:spcAft>
                        <a:buNone/>
                      </a:pPr>
                      <a:r>
                        <a:rPr lang="en-US" sz="1400">
                          <a:latin typeface="Times New Roman"/>
                          <a:ea typeface="Times New Roman"/>
                          <a:cs typeface="Times New Roman"/>
                          <a:sym typeface="Times New Roman"/>
                        </a:rPr>
                        <a:t>5</a:t>
                      </a:r>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Prediction Lung Cancer– In Machine Learning Perspective. Year-2020.</a:t>
                      </a:r>
                      <a:endParaRPr sz="14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Image data from LIDC-LDRI.</a:t>
                      </a:r>
                      <a:endParaRPr sz="14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SVM, ANN, Random Forest.</a:t>
                      </a:r>
                      <a:endParaRPr sz="14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ANN performed best with 92% accuracy </a:t>
                      </a:r>
                      <a:endParaRPr sz="14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7"/>
          <p:cNvSpPr txBox="1">
            <a:spLocks noGrp="1"/>
          </p:cNvSpPr>
          <p:nvPr>
            <p:ph type="title"/>
          </p:nvPr>
        </p:nvSpPr>
        <p:spPr>
          <a:xfrm>
            <a:off x="776377" y="-686621"/>
            <a:ext cx="7704667" cy="1981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800" b="1"/>
              <a:t>Literature Survey</a:t>
            </a:r>
            <a:endParaRPr sz="2800" b="1"/>
          </a:p>
        </p:txBody>
      </p:sp>
      <p:sp>
        <p:nvSpPr>
          <p:cNvPr id="228" name="Google Shape;228;p7"/>
          <p:cNvSpPr txBox="1">
            <a:spLocks noGrp="1"/>
          </p:cNvSpPr>
          <p:nvPr>
            <p:ph type="body" idx="1"/>
          </p:nvPr>
        </p:nvSpPr>
        <p:spPr>
          <a:xfrm>
            <a:off x="1473790" y="1933907"/>
            <a:ext cx="6196500" cy="36039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000"/>
              </a:spcBef>
              <a:spcAft>
                <a:spcPts val="0"/>
              </a:spcAft>
              <a:buSzPts val="2320"/>
              <a:buNone/>
            </a:pPr>
            <a:endParaRPr sz="1600">
              <a:latin typeface="Times New Roman"/>
              <a:ea typeface="Times New Roman"/>
              <a:cs typeface="Times New Roman"/>
              <a:sym typeface="Times New Roman"/>
            </a:endParaRPr>
          </a:p>
          <a:p>
            <a:pPr marL="0" lvl="0" indent="0" algn="l" rtl="0">
              <a:lnSpc>
                <a:spcPct val="115000"/>
              </a:lnSpc>
              <a:spcBef>
                <a:spcPts val="1000"/>
              </a:spcBef>
              <a:spcAft>
                <a:spcPts val="1000"/>
              </a:spcAft>
              <a:buSzPts val="2320"/>
              <a:buNone/>
            </a:pPr>
            <a:endParaRPr sz="1600">
              <a:latin typeface="Times New Roman"/>
              <a:ea typeface="Times New Roman"/>
              <a:cs typeface="Times New Roman"/>
              <a:sym typeface="Times New Roman"/>
            </a:endParaRPr>
          </a:p>
        </p:txBody>
      </p:sp>
      <p:sp>
        <p:nvSpPr>
          <p:cNvPr id="229" name="Google Shape;229;p7"/>
          <p:cNvSpPr txBox="1">
            <a:spLocks noGrp="1"/>
          </p:cNvSpPr>
          <p:nvPr>
            <p:ph type="sldNum" idx="12"/>
          </p:nvPr>
        </p:nvSpPr>
        <p:spPr>
          <a:xfrm>
            <a:off x="8686800" y="6485845"/>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Corbel"/>
              <a:buNone/>
            </a:pPr>
            <a:fld id="{00000000-1234-1234-1234-123412341234}" type="slidenum">
              <a:rPr lang="en-US">
                <a:solidFill>
                  <a:srgbClr val="000000"/>
                </a:solidFill>
              </a:rPr>
              <a:t>7</a:t>
            </a:fld>
            <a:endParaRPr>
              <a:solidFill>
                <a:srgbClr val="000000"/>
              </a:solidFill>
            </a:endParaRPr>
          </a:p>
        </p:txBody>
      </p:sp>
      <p:pic>
        <p:nvPicPr>
          <p:cNvPr id="230" name="Google Shape;230;p7"/>
          <p:cNvPicPr preferRelativeResize="0"/>
          <p:nvPr/>
        </p:nvPicPr>
        <p:blipFill rotWithShape="1">
          <a:blip r:embed="rId3">
            <a:alphaModFix/>
          </a:blip>
          <a:srcRect/>
          <a:stretch/>
        </p:blipFill>
        <p:spPr>
          <a:xfrm>
            <a:off x="7834825" y="73552"/>
            <a:ext cx="851975" cy="622300"/>
          </a:xfrm>
          <a:prstGeom prst="rect">
            <a:avLst/>
          </a:prstGeom>
          <a:noFill/>
          <a:ln>
            <a:noFill/>
          </a:ln>
        </p:spPr>
      </p:pic>
      <p:sp>
        <p:nvSpPr>
          <p:cNvPr id="231" name="Google Shape;231;p7"/>
          <p:cNvSpPr txBox="1"/>
          <p:nvPr/>
        </p:nvSpPr>
        <p:spPr>
          <a:xfrm>
            <a:off x="1473790" y="1933907"/>
            <a:ext cx="6196500" cy="3603900"/>
          </a:xfrm>
          <a:prstGeom prst="rect">
            <a:avLst/>
          </a:prstGeom>
          <a:noFill/>
          <a:ln>
            <a:noFill/>
          </a:ln>
        </p:spPr>
        <p:txBody>
          <a:bodyPr spcFirstLastPara="1" wrap="square" lIns="91425" tIns="45700" rIns="91425" bIns="45700" anchor="t" anchorCtr="0">
            <a:normAutofit/>
          </a:bodyPr>
          <a:lstStyle/>
          <a:p>
            <a:pPr marL="0" marR="0" lvl="0" indent="0" algn="l" rtl="0">
              <a:lnSpc>
                <a:spcPct val="115000"/>
              </a:lnSpc>
              <a:spcBef>
                <a:spcPts val="1000"/>
              </a:spcBef>
              <a:spcAft>
                <a:spcPts val="0"/>
              </a:spcAft>
              <a:buClr>
                <a:srgbClr val="1186C3"/>
              </a:buClr>
              <a:buSzPts val="2320"/>
              <a:buFont typeface="Arial"/>
              <a:buNone/>
            </a:pP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15000"/>
              </a:lnSpc>
              <a:spcBef>
                <a:spcPts val="1000"/>
              </a:spcBef>
              <a:spcAft>
                <a:spcPts val="1000"/>
              </a:spcAft>
              <a:buClr>
                <a:srgbClr val="1186C3"/>
              </a:buClr>
              <a:buSzPts val="2320"/>
              <a:buFont typeface="Arial"/>
              <a:buNone/>
            </a:pPr>
            <a:endParaRPr sz="1600" b="0" i="0" u="none" strike="noStrike" cap="none">
              <a:solidFill>
                <a:schemeClr val="dk1"/>
              </a:solidFill>
              <a:latin typeface="Times New Roman"/>
              <a:ea typeface="Times New Roman"/>
              <a:cs typeface="Times New Roman"/>
              <a:sym typeface="Times New Roman"/>
            </a:endParaRPr>
          </a:p>
        </p:txBody>
      </p:sp>
      <p:graphicFrame>
        <p:nvGraphicFramePr>
          <p:cNvPr id="232" name="Google Shape;232;p7"/>
          <p:cNvGraphicFramePr/>
          <p:nvPr/>
        </p:nvGraphicFramePr>
        <p:xfrm>
          <a:off x="747010" y="695852"/>
          <a:ext cx="8367625" cy="6118920"/>
        </p:xfrm>
        <a:graphic>
          <a:graphicData uri="http://schemas.openxmlformats.org/drawingml/2006/table">
            <a:tbl>
              <a:tblPr firstRow="1" bandRow="1">
                <a:noFill/>
                <a:tableStyleId>{3BA3DCFC-FDDB-4A45-AE01-EEFBC58923D8}</a:tableStyleId>
              </a:tblPr>
              <a:tblGrid>
                <a:gridCol w="612475">
                  <a:extLst>
                    <a:ext uri="{9D8B030D-6E8A-4147-A177-3AD203B41FA5}">
                      <a16:colId xmlns:a16="http://schemas.microsoft.com/office/drawing/2014/main" val="20000"/>
                    </a:ext>
                  </a:extLst>
                </a:gridCol>
                <a:gridCol w="2724175">
                  <a:extLst>
                    <a:ext uri="{9D8B030D-6E8A-4147-A177-3AD203B41FA5}">
                      <a16:colId xmlns:a16="http://schemas.microsoft.com/office/drawing/2014/main" val="20001"/>
                    </a:ext>
                  </a:extLst>
                </a:gridCol>
                <a:gridCol w="1787450">
                  <a:extLst>
                    <a:ext uri="{9D8B030D-6E8A-4147-A177-3AD203B41FA5}">
                      <a16:colId xmlns:a16="http://schemas.microsoft.com/office/drawing/2014/main" val="20002"/>
                    </a:ext>
                  </a:extLst>
                </a:gridCol>
                <a:gridCol w="1941275">
                  <a:extLst>
                    <a:ext uri="{9D8B030D-6E8A-4147-A177-3AD203B41FA5}">
                      <a16:colId xmlns:a16="http://schemas.microsoft.com/office/drawing/2014/main" val="20003"/>
                    </a:ext>
                  </a:extLst>
                </a:gridCol>
                <a:gridCol w="1302250">
                  <a:extLst>
                    <a:ext uri="{9D8B030D-6E8A-4147-A177-3AD203B41FA5}">
                      <a16:colId xmlns:a16="http://schemas.microsoft.com/office/drawing/2014/main" val="20004"/>
                    </a:ext>
                  </a:extLst>
                </a:gridCol>
              </a:tblGrid>
              <a:tr h="548950">
                <a:tc>
                  <a:txBody>
                    <a:bodyPr/>
                    <a:lstStyle/>
                    <a:p>
                      <a:pPr marL="0" marR="0" lvl="0" indent="0" algn="ctr" rtl="0">
                        <a:spcBef>
                          <a:spcPts val="0"/>
                        </a:spcBef>
                        <a:spcAft>
                          <a:spcPts val="0"/>
                        </a:spcAft>
                        <a:buNone/>
                      </a:pPr>
                      <a:r>
                        <a:rPr lang="en-US" sz="1600" b="1">
                          <a:latin typeface="Times New Roman"/>
                          <a:ea typeface="Times New Roman"/>
                          <a:cs typeface="Times New Roman"/>
                          <a:sym typeface="Times New Roman"/>
                        </a:rPr>
                        <a:t>Sl.no</a:t>
                      </a:r>
                      <a:endParaRPr/>
                    </a:p>
                  </a:txBody>
                  <a:tcPr marL="91450" marR="91450" marT="45725" marB="45725"/>
                </a:tc>
                <a:tc>
                  <a:txBody>
                    <a:bodyPr/>
                    <a:lstStyle/>
                    <a:p>
                      <a:pPr marL="0" marR="0" lvl="0" indent="0" algn="ctr" rtl="0">
                        <a:spcBef>
                          <a:spcPts val="0"/>
                        </a:spcBef>
                        <a:spcAft>
                          <a:spcPts val="0"/>
                        </a:spcAft>
                        <a:buNone/>
                      </a:pPr>
                      <a:r>
                        <a:rPr lang="en-US" sz="1600" b="1"/>
                        <a:t>Paper details</a:t>
                      </a:r>
                      <a:endParaRPr/>
                    </a:p>
                  </a:txBody>
                  <a:tcPr marL="91450" marR="91450" marT="45725" marB="45725"/>
                </a:tc>
                <a:tc>
                  <a:txBody>
                    <a:bodyPr/>
                    <a:lstStyle/>
                    <a:p>
                      <a:pPr marL="0" marR="0" lvl="0" indent="0" algn="ctr" rtl="0">
                        <a:spcBef>
                          <a:spcPts val="0"/>
                        </a:spcBef>
                        <a:spcAft>
                          <a:spcPts val="0"/>
                        </a:spcAft>
                        <a:buNone/>
                      </a:pPr>
                      <a:r>
                        <a:rPr lang="en-US" sz="1600" b="1"/>
                        <a:t>Dataset</a:t>
                      </a:r>
                      <a:endParaRPr/>
                    </a:p>
                  </a:txBody>
                  <a:tcPr marL="91450" marR="91450" marT="45725" marB="45725"/>
                </a:tc>
                <a:tc>
                  <a:txBody>
                    <a:bodyPr/>
                    <a:lstStyle/>
                    <a:p>
                      <a:pPr marL="0" marR="0" lvl="0" indent="0" algn="ctr" rtl="0">
                        <a:spcBef>
                          <a:spcPts val="0"/>
                        </a:spcBef>
                        <a:spcAft>
                          <a:spcPts val="0"/>
                        </a:spcAft>
                        <a:buNone/>
                      </a:pPr>
                      <a:r>
                        <a:rPr lang="en-US" sz="1600" b="1"/>
                        <a:t>Algorithms/</a:t>
                      </a:r>
                      <a:endParaRPr/>
                    </a:p>
                    <a:p>
                      <a:pPr marL="0" marR="0" lvl="0" indent="0" algn="ctr" rtl="0">
                        <a:spcBef>
                          <a:spcPts val="0"/>
                        </a:spcBef>
                        <a:spcAft>
                          <a:spcPts val="0"/>
                        </a:spcAft>
                        <a:buNone/>
                      </a:pPr>
                      <a:r>
                        <a:rPr lang="en-US" sz="1600" b="1"/>
                        <a:t>Techniques</a:t>
                      </a:r>
                      <a:endParaRPr/>
                    </a:p>
                  </a:txBody>
                  <a:tcPr marL="91450" marR="91450" marT="45725" marB="45725"/>
                </a:tc>
                <a:tc>
                  <a:txBody>
                    <a:bodyPr/>
                    <a:lstStyle/>
                    <a:p>
                      <a:pPr marL="0" marR="0" lvl="0" indent="0" algn="ctr" rtl="0">
                        <a:spcBef>
                          <a:spcPts val="0"/>
                        </a:spcBef>
                        <a:spcAft>
                          <a:spcPts val="0"/>
                        </a:spcAft>
                        <a:buNone/>
                      </a:pPr>
                      <a:r>
                        <a:rPr lang="en-US" sz="1600" b="1"/>
                        <a:t>Result</a:t>
                      </a:r>
                      <a:endParaRPr/>
                    </a:p>
                  </a:txBody>
                  <a:tcPr marL="91450" marR="91450" marT="45725" marB="45725"/>
                </a:tc>
                <a:extLst>
                  <a:ext uri="{0D108BD9-81ED-4DB2-BD59-A6C34878D82A}">
                    <a16:rowId xmlns:a16="http://schemas.microsoft.com/office/drawing/2014/main" val="10000"/>
                  </a:ext>
                </a:extLst>
              </a:tr>
              <a:tr h="1155825">
                <a:tc>
                  <a:txBody>
                    <a:bodyPr/>
                    <a:lstStyle/>
                    <a:p>
                      <a:pPr marL="0" marR="0" lvl="0" indent="0" algn="ctr" rtl="0">
                        <a:spcBef>
                          <a:spcPts val="0"/>
                        </a:spcBef>
                        <a:spcAft>
                          <a:spcPts val="0"/>
                        </a:spcAft>
                        <a:buNone/>
                      </a:pPr>
                      <a:endParaRPr sz="1450">
                        <a:latin typeface="Times New Roman"/>
                        <a:ea typeface="Times New Roman"/>
                        <a:cs typeface="Times New Roman"/>
                        <a:sym typeface="Times New Roman"/>
                      </a:endParaRPr>
                    </a:p>
                    <a:p>
                      <a:pPr marL="0" marR="0" lvl="0" indent="0" algn="ctr" rtl="0">
                        <a:spcBef>
                          <a:spcPts val="0"/>
                        </a:spcBef>
                        <a:spcAft>
                          <a:spcPts val="0"/>
                        </a:spcAft>
                        <a:buNone/>
                      </a:pPr>
                      <a:r>
                        <a:rPr lang="en-US" sz="1450">
                          <a:latin typeface="Times New Roman"/>
                          <a:ea typeface="Times New Roman"/>
                          <a:cs typeface="Times New Roman"/>
                          <a:sym typeface="Times New Roman"/>
                        </a:rPr>
                        <a:t>1</a:t>
                      </a:r>
                      <a:endParaRPr/>
                    </a:p>
                  </a:txBody>
                  <a:tcPr marL="91450" marR="91450" marT="45725" marB="45725"/>
                </a:tc>
                <a:tc>
                  <a:txBody>
                    <a:bodyPr/>
                    <a:lstStyle/>
                    <a:p>
                      <a:pPr marL="0" marR="0" lvl="0" indent="0" algn="l" rtl="0">
                        <a:spcBef>
                          <a:spcPts val="0"/>
                        </a:spcBef>
                        <a:spcAft>
                          <a:spcPts val="0"/>
                        </a:spcAft>
                        <a:buNone/>
                      </a:pPr>
                      <a:r>
                        <a:rPr lang="en-US" sz="1450">
                          <a:latin typeface="Times New Roman"/>
                          <a:ea typeface="Times New Roman"/>
                          <a:cs typeface="Times New Roman"/>
                          <a:sym typeface="Times New Roman"/>
                        </a:rPr>
                        <a:t>Lung Cancer Prediction Using Stochastic Diffusion Search (SDS) Based Feature Selection and Machine Learning Methods year 2020.</a:t>
                      </a:r>
                      <a:endParaRPr sz="145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50">
                          <a:latin typeface="Times New Roman"/>
                          <a:ea typeface="Times New Roman"/>
                          <a:cs typeface="Times New Roman"/>
                          <a:sym typeface="Times New Roman"/>
                        </a:rPr>
                        <a:t>140 normal &amp; 130 abnormal images were used from the cancer genome atlas (TCGA).</a:t>
                      </a:r>
                      <a:endParaRPr sz="145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50">
                          <a:latin typeface="Times New Roman"/>
                          <a:ea typeface="Times New Roman"/>
                          <a:cs typeface="Times New Roman"/>
                          <a:sym typeface="Times New Roman"/>
                        </a:rPr>
                        <a:t>MRMR decision tree SDS decision, CFS naïve bayes, CFS neural network, SDS naive bayes</a:t>
                      </a:r>
                      <a:endParaRPr/>
                    </a:p>
                  </a:txBody>
                  <a:tcPr marL="91450" marR="91450" marT="45725" marB="45725"/>
                </a:tc>
                <a:tc>
                  <a:txBody>
                    <a:bodyPr/>
                    <a:lstStyle/>
                    <a:p>
                      <a:pPr marL="0" marR="0" lvl="0" indent="0" algn="l" rtl="0">
                        <a:spcBef>
                          <a:spcPts val="0"/>
                        </a:spcBef>
                        <a:spcAft>
                          <a:spcPts val="0"/>
                        </a:spcAft>
                        <a:buNone/>
                      </a:pPr>
                      <a:r>
                        <a:rPr lang="en-US" sz="1450">
                          <a:latin typeface="Times New Roman"/>
                          <a:ea typeface="Times New Roman"/>
                          <a:cs typeface="Times New Roman"/>
                          <a:sym typeface="Times New Roman"/>
                        </a:rPr>
                        <a:t>SDS-NN had best accuracy.</a:t>
                      </a:r>
                      <a:endParaRPr/>
                    </a:p>
                  </a:txBody>
                  <a:tcPr marL="91450" marR="91450" marT="45725" marB="45725"/>
                </a:tc>
                <a:extLst>
                  <a:ext uri="{0D108BD9-81ED-4DB2-BD59-A6C34878D82A}">
                    <a16:rowId xmlns:a16="http://schemas.microsoft.com/office/drawing/2014/main" val="10001"/>
                  </a:ext>
                </a:extLst>
              </a:tr>
              <a:tr h="1368750">
                <a:tc>
                  <a:txBody>
                    <a:bodyPr/>
                    <a:lstStyle/>
                    <a:p>
                      <a:pPr marL="0" marR="0" lvl="0" indent="0" algn="ctr" rtl="0">
                        <a:spcBef>
                          <a:spcPts val="0"/>
                        </a:spcBef>
                        <a:spcAft>
                          <a:spcPts val="0"/>
                        </a:spcAft>
                        <a:buNone/>
                      </a:pPr>
                      <a:endParaRPr sz="1450">
                        <a:latin typeface="Times New Roman"/>
                        <a:ea typeface="Times New Roman"/>
                        <a:cs typeface="Times New Roman"/>
                        <a:sym typeface="Times New Roman"/>
                      </a:endParaRPr>
                    </a:p>
                    <a:p>
                      <a:pPr marL="0" marR="0" lvl="0" indent="0" algn="ctr" rtl="0">
                        <a:spcBef>
                          <a:spcPts val="0"/>
                        </a:spcBef>
                        <a:spcAft>
                          <a:spcPts val="0"/>
                        </a:spcAft>
                        <a:buNone/>
                      </a:pPr>
                      <a:r>
                        <a:rPr lang="en-US" sz="1450">
                          <a:latin typeface="Times New Roman"/>
                          <a:ea typeface="Times New Roman"/>
                          <a:cs typeface="Times New Roman"/>
                          <a:sym typeface="Times New Roman"/>
                        </a:rPr>
                        <a:t>2</a:t>
                      </a:r>
                      <a:endParaRPr/>
                    </a:p>
                  </a:txBody>
                  <a:tcPr marL="91450" marR="91450" marT="45725" marB="45725"/>
                </a:tc>
                <a:tc>
                  <a:txBody>
                    <a:bodyPr/>
                    <a:lstStyle/>
                    <a:p>
                      <a:pPr marL="0" marR="0" lvl="0" indent="0" algn="l" rtl="0">
                        <a:spcBef>
                          <a:spcPts val="0"/>
                        </a:spcBef>
                        <a:spcAft>
                          <a:spcPts val="0"/>
                        </a:spcAft>
                        <a:buNone/>
                      </a:pPr>
                      <a:r>
                        <a:rPr lang="en-US" sz="1450">
                          <a:latin typeface="Times New Roman"/>
                          <a:ea typeface="Times New Roman"/>
                          <a:cs typeface="Times New Roman"/>
                          <a:sym typeface="Times New Roman"/>
                        </a:rPr>
                        <a:t>Machine Learning for Early Lung Cancer Identification Using Routine Clinical and Laboratory Data year 2021.</a:t>
                      </a:r>
                      <a:endParaRPr sz="145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50">
                          <a:latin typeface="Times New Roman"/>
                          <a:ea typeface="Times New Roman"/>
                          <a:cs typeface="Times New Roman"/>
                          <a:sym typeface="Times New Roman"/>
                        </a:rPr>
                        <a:t>6,505 case patients with non–small cell lung cancer (NSCLC) &amp; 189,597 contemporaneous control subjects</a:t>
                      </a:r>
                      <a:endParaRPr sz="145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50">
                          <a:latin typeface="Times New Roman"/>
                          <a:ea typeface="Times New Roman"/>
                          <a:cs typeface="Times New Roman"/>
                          <a:sym typeface="Times New Roman"/>
                        </a:rPr>
                        <a:t>area under receiver operating characteristic curve (AUC), sensitivity, diagnostic odds ratio (OR)</a:t>
                      </a:r>
                      <a:endParaRPr sz="145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50">
                          <a:latin typeface="Times New Roman"/>
                          <a:ea typeface="Times New Roman"/>
                          <a:cs typeface="Times New Roman"/>
                          <a:sym typeface="Times New Roman"/>
                        </a:rPr>
                        <a:t>AUC curve has best validation and accuracy.</a:t>
                      </a:r>
                      <a:endParaRPr/>
                    </a:p>
                  </a:txBody>
                  <a:tcPr marL="91450" marR="91450" marT="45725" marB="45725"/>
                </a:tc>
                <a:extLst>
                  <a:ext uri="{0D108BD9-81ED-4DB2-BD59-A6C34878D82A}">
                    <a16:rowId xmlns:a16="http://schemas.microsoft.com/office/drawing/2014/main" val="10002"/>
                  </a:ext>
                </a:extLst>
              </a:tr>
              <a:tr h="1155825">
                <a:tc>
                  <a:txBody>
                    <a:bodyPr/>
                    <a:lstStyle/>
                    <a:p>
                      <a:pPr marL="0" marR="0" lvl="0" indent="0" algn="ctr" rtl="0">
                        <a:spcBef>
                          <a:spcPts val="0"/>
                        </a:spcBef>
                        <a:spcAft>
                          <a:spcPts val="0"/>
                        </a:spcAft>
                        <a:buNone/>
                      </a:pPr>
                      <a:endParaRPr sz="1450" b="1">
                        <a:latin typeface="Times New Roman"/>
                        <a:ea typeface="Times New Roman"/>
                        <a:cs typeface="Times New Roman"/>
                        <a:sym typeface="Times New Roman"/>
                      </a:endParaRPr>
                    </a:p>
                    <a:p>
                      <a:pPr marL="0" marR="0" lvl="0" indent="0" algn="ctr" rtl="0">
                        <a:spcBef>
                          <a:spcPts val="0"/>
                        </a:spcBef>
                        <a:spcAft>
                          <a:spcPts val="0"/>
                        </a:spcAft>
                        <a:buNone/>
                      </a:pPr>
                      <a:r>
                        <a:rPr lang="en-US" sz="1450" b="1">
                          <a:latin typeface="Times New Roman"/>
                          <a:ea typeface="Times New Roman"/>
                          <a:cs typeface="Times New Roman"/>
                          <a:sym typeface="Times New Roman"/>
                        </a:rPr>
                        <a:t>3</a:t>
                      </a:r>
                      <a:endParaRPr/>
                    </a:p>
                  </a:txBody>
                  <a:tcPr marL="91450" marR="91450" marT="45725" marB="45725"/>
                </a:tc>
                <a:tc>
                  <a:txBody>
                    <a:bodyPr/>
                    <a:lstStyle/>
                    <a:p>
                      <a:pPr marL="0" marR="0" lvl="0" indent="0" algn="l" rtl="0">
                        <a:spcBef>
                          <a:spcPts val="0"/>
                        </a:spcBef>
                        <a:spcAft>
                          <a:spcPts val="0"/>
                        </a:spcAft>
                        <a:buNone/>
                      </a:pPr>
                      <a:r>
                        <a:rPr lang="en-US" sz="1450" b="1">
                          <a:latin typeface="Times New Roman"/>
                          <a:ea typeface="Times New Roman"/>
                          <a:cs typeface="Times New Roman"/>
                          <a:sym typeface="Times New Roman"/>
                        </a:rPr>
                        <a:t>Lung Cancer Risk Prediction with Machine Learning Models</a:t>
                      </a:r>
                      <a:endParaRPr sz="1450" b="1">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50" b="1">
                          <a:latin typeface="Times New Roman"/>
                          <a:ea typeface="Times New Roman"/>
                          <a:cs typeface="Times New Roman"/>
                          <a:sym typeface="Times New Roman"/>
                        </a:rPr>
                        <a:t>The present work relied on a public dataset. The number of participants is 309</a:t>
                      </a:r>
                      <a:endParaRPr sz="1450" b="1">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50" b="1">
                          <a:latin typeface="Times New Roman"/>
                          <a:ea typeface="Times New Roman"/>
                          <a:cs typeface="Times New Roman"/>
                          <a:sym typeface="Times New Roman"/>
                        </a:rPr>
                        <a:t>NB, BayesNet, SGD, SVM, LR, ANN, KNN, J48, LMT, RF, RT, RepTree, RotF, and AdaBoostM1</a:t>
                      </a:r>
                      <a:endParaRPr/>
                    </a:p>
                  </a:txBody>
                  <a:tcPr marL="91450" marR="91450" marT="45725" marB="45725"/>
                </a:tc>
                <a:tc>
                  <a:txBody>
                    <a:bodyPr/>
                    <a:lstStyle/>
                    <a:p>
                      <a:pPr marL="0" marR="0" lvl="0" indent="0" algn="l" rtl="0">
                        <a:spcBef>
                          <a:spcPts val="0"/>
                        </a:spcBef>
                        <a:spcAft>
                          <a:spcPts val="0"/>
                        </a:spcAft>
                        <a:buNone/>
                      </a:pPr>
                      <a:r>
                        <a:rPr lang="en-US" sz="1450" b="1">
                          <a:latin typeface="Times New Roman"/>
                          <a:ea typeface="Times New Roman"/>
                          <a:cs typeface="Times New Roman"/>
                          <a:sym typeface="Times New Roman"/>
                        </a:rPr>
                        <a:t>RotF  wih precision, recall equal to 97.1%</a:t>
                      </a:r>
                      <a:endParaRPr sz="1450" b="1">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730000">
                <a:tc>
                  <a:txBody>
                    <a:bodyPr/>
                    <a:lstStyle/>
                    <a:p>
                      <a:pPr marL="0" marR="0" lvl="0" indent="0" algn="ctr" rtl="0">
                        <a:spcBef>
                          <a:spcPts val="0"/>
                        </a:spcBef>
                        <a:spcAft>
                          <a:spcPts val="0"/>
                        </a:spcAft>
                        <a:buNone/>
                      </a:pPr>
                      <a:endParaRPr sz="1450">
                        <a:latin typeface="Times New Roman"/>
                        <a:ea typeface="Times New Roman"/>
                        <a:cs typeface="Times New Roman"/>
                        <a:sym typeface="Times New Roman"/>
                      </a:endParaRPr>
                    </a:p>
                    <a:p>
                      <a:pPr marL="0" marR="0" lvl="0" indent="0" algn="ctr" rtl="0">
                        <a:spcBef>
                          <a:spcPts val="0"/>
                        </a:spcBef>
                        <a:spcAft>
                          <a:spcPts val="0"/>
                        </a:spcAft>
                        <a:buNone/>
                      </a:pPr>
                      <a:r>
                        <a:rPr lang="en-US" sz="1450">
                          <a:latin typeface="Times New Roman"/>
                          <a:ea typeface="Times New Roman"/>
                          <a:cs typeface="Times New Roman"/>
                          <a:sym typeface="Times New Roman"/>
                        </a:rPr>
                        <a:t>4</a:t>
                      </a:r>
                      <a:endParaRPr/>
                    </a:p>
                  </a:txBody>
                  <a:tcPr marL="91450" marR="91450" marT="45725" marB="45725"/>
                </a:tc>
                <a:tc>
                  <a:txBody>
                    <a:bodyPr/>
                    <a:lstStyle/>
                    <a:p>
                      <a:pPr marL="0" marR="0" lvl="0" indent="0" algn="l" rtl="0">
                        <a:spcBef>
                          <a:spcPts val="0"/>
                        </a:spcBef>
                        <a:spcAft>
                          <a:spcPts val="0"/>
                        </a:spcAft>
                        <a:buNone/>
                      </a:pPr>
                      <a:r>
                        <a:rPr lang="en-US" sz="1450">
                          <a:latin typeface="Times New Roman"/>
                          <a:ea typeface="Times New Roman"/>
                          <a:cs typeface="Times New Roman"/>
                          <a:sym typeface="Times New Roman"/>
                        </a:rPr>
                        <a:t>Lung cancer prediction by Deep Learning to identify benign lung nodules </a:t>
                      </a:r>
                      <a:endParaRPr sz="145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50">
                          <a:latin typeface="Times New Roman"/>
                          <a:ea typeface="Times New Roman"/>
                          <a:cs typeface="Times New Roman"/>
                          <a:sym typeface="Times New Roman"/>
                        </a:rPr>
                        <a:t>using NLST(National Screening List Trail) dataset</a:t>
                      </a:r>
                      <a:endParaRPr/>
                    </a:p>
                  </a:txBody>
                  <a:tcPr marL="91450" marR="91450" marT="45725" marB="45725"/>
                </a:tc>
                <a:tc>
                  <a:txBody>
                    <a:bodyPr/>
                    <a:lstStyle/>
                    <a:p>
                      <a:pPr marL="0" marR="0" lvl="0" indent="0" algn="l" rtl="0">
                        <a:spcBef>
                          <a:spcPts val="0"/>
                        </a:spcBef>
                        <a:spcAft>
                          <a:spcPts val="0"/>
                        </a:spcAft>
                        <a:buNone/>
                      </a:pPr>
                      <a:r>
                        <a:rPr lang="en-US" sz="1450">
                          <a:latin typeface="Times New Roman"/>
                          <a:ea typeface="Times New Roman"/>
                          <a:cs typeface="Times New Roman"/>
                          <a:sym typeface="Times New Roman"/>
                        </a:rPr>
                        <a:t>LCP-CNN technique Area under the ROC curve(AUC)</a:t>
                      </a:r>
                      <a:endParaRPr/>
                    </a:p>
                  </a:txBody>
                  <a:tcPr marL="91450" marR="91450" marT="45725" marB="45725"/>
                </a:tc>
                <a:tc>
                  <a:txBody>
                    <a:bodyPr/>
                    <a:lstStyle/>
                    <a:p>
                      <a:pPr marL="0" marR="0" lvl="0" indent="0" algn="l" rtl="0">
                        <a:spcBef>
                          <a:spcPts val="0"/>
                        </a:spcBef>
                        <a:spcAft>
                          <a:spcPts val="0"/>
                        </a:spcAft>
                        <a:buNone/>
                      </a:pPr>
                      <a:r>
                        <a:rPr lang="en-US" sz="1450">
                          <a:latin typeface="Times New Roman"/>
                          <a:ea typeface="Times New Roman"/>
                          <a:cs typeface="Times New Roman"/>
                          <a:sym typeface="Times New Roman"/>
                        </a:rPr>
                        <a:t>excellent performance </a:t>
                      </a:r>
                      <a:endParaRPr/>
                    </a:p>
                    <a:p>
                      <a:pPr marL="0" marR="0" lvl="0" indent="0" algn="l" rtl="0">
                        <a:spcBef>
                          <a:spcPts val="0"/>
                        </a:spcBef>
                        <a:spcAft>
                          <a:spcPts val="0"/>
                        </a:spcAft>
                        <a:buNone/>
                      </a:pPr>
                      <a:r>
                        <a:rPr lang="en-US" sz="1450">
                          <a:latin typeface="Times New Roman"/>
                          <a:ea typeface="Times New Roman"/>
                          <a:cs typeface="Times New Roman"/>
                          <a:sym typeface="Times New Roman"/>
                        </a:rPr>
                        <a:t>Identification.</a:t>
                      </a:r>
                      <a:endParaRPr sz="145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942925">
                <a:tc>
                  <a:txBody>
                    <a:bodyPr/>
                    <a:lstStyle/>
                    <a:p>
                      <a:pPr marL="0" marR="0" lvl="0" indent="0" algn="ctr" rtl="0">
                        <a:spcBef>
                          <a:spcPts val="0"/>
                        </a:spcBef>
                        <a:spcAft>
                          <a:spcPts val="0"/>
                        </a:spcAft>
                        <a:buNone/>
                      </a:pPr>
                      <a:endParaRPr sz="1450">
                        <a:latin typeface="Times New Roman"/>
                        <a:ea typeface="Times New Roman"/>
                        <a:cs typeface="Times New Roman"/>
                        <a:sym typeface="Times New Roman"/>
                      </a:endParaRPr>
                    </a:p>
                    <a:p>
                      <a:pPr marL="0" marR="0" lvl="0" indent="0" algn="ctr" rtl="0">
                        <a:spcBef>
                          <a:spcPts val="0"/>
                        </a:spcBef>
                        <a:spcAft>
                          <a:spcPts val="0"/>
                        </a:spcAft>
                        <a:buNone/>
                      </a:pPr>
                      <a:r>
                        <a:rPr lang="en-US" sz="1450">
                          <a:latin typeface="Times New Roman"/>
                          <a:ea typeface="Times New Roman"/>
                          <a:cs typeface="Times New Roman"/>
                          <a:sym typeface="Times New Roman"/>
                        </a:rPr>
                        <a:t>5</a:t>
                      </a:r>
                      <a:endParaRPr/>
                    </a:p>
                  </a:txBody>
                  <a:tcPr marL="91450" marR="91450" marT="45725" marB="45725"/>
                </a:tc>
                <a:tc>
                  <a:txBody>
                    <a:bodyPr/>
                    <a:lstStyle/>
                    <a:p>
                      <a:pPr marL="0" marR="0" lvl="0" indent="0" algn="l" rtl="0">
                        <a:spcBef>
                          <a:spcPts val="0"/>
                        </a:spcBef>
                        <a:spcAft>
                          <a:spcPts val="0"/>
                        </a:spcAft>
                        <a:buNone/>
                      </a:pPr>
                      <a:r>
                        <a:rPr lang="en-US" sz="1450">
                          <a:latin typeface="Times New Roman"/>
                          <a:ea typeface="Times New Roman"/>
                          <a:cs typeface="Times New Roman"/>
                          <a:sym typeface="Times New Roman"/>
                        </a:rPr>
                        <a:t>Lung cancer Prediction and Classification based on Correlation Selection method Using ML Techniques.</a:t>
                      </a:r>
                      <a:endParaRPr sz="145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50">
                          <a:latin typeface="Times New Roman"/>
                          <a:ea typeface="Times New Roman"/>
                          <a:cs typeface="Times New Roman"/>
                          <a:sym typeface="Times New Roman"/>
                        </a:rPr>
                        <a:t>"Lung Cancer Data set"</a:t>
                      </a:r>
                      <a:endParaRPr/>
                    </a:p>
                  </a:txBody>
                  <a:tcPr marL="91450" marR="91450" marT="45725" marB="45725"/>
                </a:tc>
                <a:tc>
                  <a:txBody>
                    <a:bodyPr/>
                    <a:lstStyle/>
                    <a:p>
                      <a:pPr marL="0" marR="0" lvl="0" indent="0" algn="l" rtl="0">
                        <a:spcBef>
                          <a:spcPts val="0"/>
                        </a:spcBef>
                        <a:spcAft>
                          <a:spcPts val="0"/>
                        </a:spcAft>
                        <a:buNone/>
                      </a:pPr>
                      <a:r>
                        <a:rPr lang="en-US" sz="1450">
                          <a:latin typeface="Times New Roman"/>
                          <a:ea typeface="Times New Roman"/>
                          <a:cs typeface="Times New Roman"/>
                          <a:sym typeface="Times New Roman"/>
                        </a:rPr>
                        <a:t>Support Vector Machine</a:t>
                      </a:r>
                      <a:endParaRPr/>
                    </a:p>
                    <a:p>
                      <a:pPr marL="0" marR="0" lvl="0" indent="0" algn="l" rtl="0">
                        <a:spcBef>
                          <a:spcPts val="0"/>
                        </a:spcBef>
                        <a:spcAft>
                          <a:spcPts val="0"/>
                        </a:spcAft>
                        <a:buNone/>
                      </a:pPr>
                      <a:r>
                        <a:rPr lang="en-US" sz="1450">
                          <a:latin typeface="Times New Roman"/>
                          <a:ea typeface="Times New Roman"/>
                          <a:cs typeface="Times New Roman"/>
                          <a:sym typeface="Times New Roman"/>
                        </a:rPr>
                        <a:t>,K-Nearest Neighbor Classifier,CNN</a:t>
                      </a:r>
                      <a:endParaRPr sz="145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50">
                          <a:latin typeface="Times New Roman"/>
                          <a:ea typeface="Times New Roman"/>
                          <a:cs typeface="Times New Roman"/>
                          <a:sym typeface="Times New Roman"/>
                        </a:rPr>
                        <a:t>SVM give the best accuracy 95.56%</a:t>
                      </a:r>
                      <a:endParaRPr sz="145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8"/>
          <p:cNvSpPr txBox="1">
            <a:spLocks noGrp="1"/>
          </p:cNvSpPr>
          <p:nvPr>
            <p:ph type="title"/>
          </p:nvPr>
        </p:nvSpPr>
        <p:spPr>
          <a:xfrm>
            <a:off x="982133" y="-686621"/>
            <a:ext cx="7704667" cy="1981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sz="2800" b="1"/>
              <a:t>Literature Survey</a:t>
            </a:r>
            <a:endParaRPr sz="2800" b="1"/>
          </a:p>
        </p:txBody>
      </p:sp>
      <p:sp>
        <p:nvSpPr>
          <p:cNvPr id="242" name="Google Shape;242;p8"/>
          <p:cNvSpPr txBox="1">
            <a:spLocks noGrp="1"/>
          </p:cNvSpPr>
          <p:nvPr>
            <p:ph type="body" idx="1"/>
          </p:nvPr>
        </p:nvSpPr>
        <p:spPr>
          <a:xfrm>
            <a:off x="1473790" y="1933907"/>
            <a:ext cx="6196500" cy="36039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000"/>
              </a:spcBef>
              <a:spcAft>
                <a:spcPts val="0"/>
              </a:spcAft>
              <a:buSzPts val="2320"/>
              <a:buNone/>
            </a:pPr>
            <a:endParaRPr sz="1600">
              <a:latin typeface="Times New Roman"/>
              <a:ea typeface="Times New Roman"/>
              <a:cs typeface="Times New Roman"/>
              <a:sym typeface="Times New Roman"/>
            </a:endParaRPr>
          </a:p>
          <a:p>
            <a:pPr marL="0" lvl="0" indent="0" algn="l" rtl="0">
              <a:lnSpc>
                <a:spcPct val="115000"/>
              </a:lnSpc>
              <a:spcBef>
                <a:spcPts val="1000"/>
              </a:spcBef>
              <a:spcAft>
                <a:spcPts val="1000"/>
              </a:spcAft>
              <a:buSzPts val="2320"/>
              <a:buNone/>
            </a:pPr>
            <a:endParaRPr sz="1600">
              <a:latin typeface="Times New Roman"/>
              <a:ea typeface="Times New Roman"/>
              <a:cs typeface="Times New Roman"/>
              <a:sym typeface="Times New Roman"/>
            </a:endParaRPr>
          </a:p>
        </p:txBody>
      </p:sp>
      <p:sp>
        <p:nvSpPr>
          <p:cNvPr id="243" name="Google Shape;243;p8"/>
          <p:cNvSpPr txBox="1">
            <a:spLocks noGrp="1"/>
          </p:cNvSpPr>
          <p:nvPr>
            <p:ph type="sldNum" idx="12"/>
          </p:nvPr>
        </p:nvSpPr>
        <p:spPr>
          <a:xfrm>
            <a:off x="8686800" y="6464600"/>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Corbel"/>
              <a:buNone/>
            </a:pPr>
            <a:fld id="{00000000-1234-1234-1234-123412341234}" type="slidenum">
              <a:rPr lang="en-US">
                <a:solidFill>
                  <a:srgbClr val="000000"/>
                </a:solidFill>
              </a:rPr>
              <a:t>8</a:t>
            </a:fld>
            <a:endParaRPr>
              <a:solidFill>
                <a:srgbClr val="000000"/>
              </a:solidFill>
            </a:endParaRPr>
          </a:p>
        </p:txBody>
      </p:sp>
      <p:pic>
        <p:nvPicPr>
          <p:cNvPr id="244" name="Google Shape;244;p8"/>
          <p:cNvPicPr preferRelativeResize="0"/>
          <p:nvPr/>
        </p:nvPicPr>
        <p:blipFill rotWithShape="1">
          <a:blip r:embed="rId3">
            <a:alphaModFix/>
          </a:blip>
          <a:srcRect/>
          <a:stretch/>
        </p:blipFill>
        <p:spPr>
          <a:xfrm>
            <a:off x="8260812" y="-7171"/>
            <a:ext cx="851975" cy="622300"/>
          </a:xfrm>
          <a:prstGeom prst="rect">
            <a:avLst/>
          </a:prstGeom>
          <a:noFill/>
          <a:ln>
            <a:noFill/>
          </a:ln>
        </p:spPr>
      </p:pic>
      <p:sp>
        <p:nvSpPr>
          <p:cNvPr id="245" name="Google Shape;245;p8"/>
          <p:cNvSpPr txBox="1"/>
          <p:nvPr/>
        </p:nvSpPr>
        <p:spPr>
          <a:xfrm>
            <a:off x="1473790" y="1933907"/>
            <a:ext cx="6196500" cy="3603900"/>
          </a:xfrm>
          <a:prstGeom prst="rect">
            <a:avLst/>
          </a:prstGeom>
          <a:noFill/>
          <a:ln>
            <a:noFill/>
          </a:ln>
        </p:spPr>
        <p:txBody>
          <a:bodyPr spcFirstLastPara="1" wrap="square" lIns="91425" tIns="45700" rIns="91425" bIns="45700" anchor="t" anchorCtr="0">
            <a:normAutofit/>
          </a:bodyPr>
          <a:lstStyle/>
          <a:p>
            <a:pPr marL="0" marR="0" lvl="0" indent="0" algn="l" rtl="0">
              <a:lnSpc>
                <a:spcPct val="115000"/>
              </a:lnSpc>
              <a:spcBef>
                <a:spcPts val="1000"/>
              </a:spcBef>
              <a:spcAft>
                <a:spcPts val="0"/>
              </a:spcAft>
              <a:buClr>
                <a:srgbClr val="1186C3"/>
              </a:buClr>
              <a:buSzPts val="2320"/>
              <a:buFont typeface="Arial"/>
              <a:buNone/>
            </a:pP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15000"/>
              </a:lnSpc>
              <a:spcBef>
                <a:spcPts val="1000"/>
              </a:spcBef>
              <a:spcAft>
                <a:spcPts val="1000"/>
              </a:spcAft>
              <a:buClr>
                <a:srgbClr val="1186C3"/>
              </a:buClr>
              <a:buSzPts val="2320"/>
              <a:buFont typeface="Arial"/>
              <a:buNone/>
            </a:pPr>
            <a:endParaRPr sz="1600" b="0" i="0" u="none" strike="noStrike" cap="none">
              <a:solidFill>
                <a:schemeClr val="dk1"/>
              </a:solidFill>
              <a:latin typeface="Times New Roman"/>
              <a:ea typeface="Times New Roman"/>
              <a:cs typeface="Times New Roman"/>
              <a:sym typeface="Times New Roman"/>
            </a:endParaRPr>
          </a:p>
        </p:txBody>
      </p:sp>
      <p:graphicFrame>
        <p:nvGraphicFramePr>
          <p:cNvPr id="246" name="Google Shape;246;p8"/>
          <p:cNvGraphicFramePr/>
          <p:nvPr/>
        </p:nvGraphicFramePr>
        <p:xfrm>
          <a:off x="486567" y="717225"/>
          <a:ext cx="8657450" cy="6112510"/>
        </p:xfrm>
        <a:graphic>
          <a:graphicData uri="http://schemas.openxmlformats.org/drawingml/2006/table">
            <a:tbl>
              <a:tblPr firstRow="1" bandRow="1">
                <a:noFill/>
                <a:tableStyleId>{3BA3DCFC-FDDB-4A45-AE01-EEFBC58923D8}</a:tableStyleId>
              </a:tblPr>
              <a:tblGrid>
                <a:gridCol w="633700">
                  <a:extLst>
                    <a:ext uri="{9D8B030D-6E8A-4147-A177-3AD203B41FA5}">
                      <a16:colId xmlns:a16="http://schemas.microsoft.com/office/drawing/2014/main" val="20000"/>
                    </a:ext>
                  </a:extLst>
                </a:gridCol>
                <a:gridCol w="2818525">
                  <a:extLst>
                    <a:ext uri="{9D8B030D-6E8A-4147-A177-3AD203B41FA5}">
                      <a16:colId xmlns:a16="http://schemas.microsoft.com/office/drawing/2014/main" val="20001"/>
                    </a:ext>
                  </a:extLst>
                </a:gridCol>
                <a:gridCol w="1849350">
                  <a:extLst>
                    <a:ext uri="{9D8B030D-6E8A-4147-A177-3AD203B41FA5}">
                      <a16:colId xmlns:a16="http://schemas.microsoft.com/office/drawing/2014/main" val="20002"/>
                    </a:ext>
                  </a:extLst>
                </a:gridCol>
                <a:gridCol w="2008525">
                  <a:extLst>
                    <a:ext uri="{9D8B030D-6E8A-4147-A177-3AD203B41FA5}">
                      <a16:colId xmlns:a16="http://schemas.microsoft.com/office/drawing/2014/main" val="20003"/>
                    </a:ext>
                  </a:extLst>
                </a:gridCol>
                <a:gridCol w="1347350">
                  <a:extLst>
                    <a:ext uri="{9D8B030D-6E8A-4147-A177-3AD203B41FA5}">
                      <a16:colId xmlns:a16="http://schemas.microsoft.com/office/drawing/2014/main" val="20004"/>
                    </a:ext>
                  </a:extLst>
                </a:gridCol>
              </a:tblGrid>
              <a:tr h="597000">
                <a:tc>
                  <a:txBody>
                    <a:bodyPr/>
                    <a:lstStyle/>
                    <a:p>
                      <a:pPr marL="0" marR="0" lvl="0" indent="0" algn="l" rtl="0">
                        <a:spcBef>
                          <a:spcPts val="0"/>
                        </a:spcBef>
                        <a:spcAft>
                          <a:spcPts val="0"/>
                        </a:spcAft>
                        <a:buNone/>
                      </a:pPr>
                      <a:r>
                        <a:rPr lang="en-US" sz="1400" b="1">
                          <a:latin typeface="Times New Roman"/>
                          <a:ea typeface="Times New Roman"/>
                          <a:cs typeface="Times New Roman"/>
                          <a:sym typeface="Times New Roman"/>
                        </a:rPr>
                        <a:t>Sl.no</a:t>
                      </a:r>
                      <a:endParaRPr/>
                    </a:p>
                  </a:txBody>
                  <a:tcPr marL="91450" marR="91450" marT="45725" marB="45725"/>
                </a:tc>
                <a:tc>
                  <a:txBody>
                    <a:bodyPr/>
                    <a:lstStyle/>
                    <a:p>
                      <a:pPr marL="0" marR="0" lvl="0" indent="0" algn="l" rtl="0">
                        <a:spcBef>
                          <a:spcPts val="0"/>
                        </a:spcBef>
                        <a:spcAft>
                          <a:spcPts val="0"/>
                        </a:spcAft>
                        <a:buNone/>
                      </a:pPr>
                      <a:r>
                        <a:rPr lang="en-US" sz="1400" b="1">
                          <a:latin typeface="Times New Roman"/>
                          <a:ea typeface="Times New Roman"/>
                          <a:cs typeface="Times New Roman"/>
                          <a:sym typeface="Times New Roman"/>
                        </a:rPr>
                        <a:t>Paper details</a:t>
                      </a:r>
                      <a:endParaRPr/>
                    </a:p>
                  </a:txBody>
                  <a:tcPr marL="91450" marR="91450" marT="45725" marB="45725"/>
                </a:tc>
                <a:tc>
                  <a:txBody>
                    <a:bodyPr/>
                    <a:lstStyle/>
                    <a:p>
                      <a:pPr marL="0" marR="0" lvl="0" indent="0" algn="l" rtl="0">
                        <a:spcBef>
                          <a:spcPts val="0"/>
                        </a:spcBef>
                        <a:spcAft>
                          <a:spcPts val="0"/>
                        </a:spcAft>
                        <a:buNone/>
                      </a:pPr>
                      <a:r>
                        <a:rPr lang="en-US" sz="1400" b="1">
                          <a:latin typeface="Times New Roman"/>
                          <a:ea typeface="Times New Roman"/>
                          <a:cs typeface="Times New Roman"/>
                          <a:sym typeface="Times New Roman"/>
                        </a:rPr>
                        <a:t>Dataset</a:t>
                      </a:r>
                      <a:endParaRPr/>
                    </a:p>
                  </a:txBody>
                  <a:tcPr marL="91450" marR="91450" marT="45725" marB="45725"/>
                </a:tc>
                <a:tc>
                  <a:txBody>
                    <a:bodyPr/>
                    <a:lstStyle/>
                    <a:p>
                      <a:pPr marL="0" marR="0" lvl="0" indent="0" algn="l" rtl="0">
                        <a:spcBef>
                          <a:spcPts val="0"/>
                        </a:spcBef>
                        <a:spcAft>
                          <a:spcPts val="0"/>
                        </a:spcAft>
                        <a:buNone/>
                      </a:pPr>
                      <a:r>
                        <a:rPr lang="en-US" sz="1400" b="1">
                          <a:latin typeface="Times New Roman"/>
                          <a:ea typeface="Times New Roman"/>
                          <a:cs typeface="Times New Roman"/>
                          <a:sym typeface="Times New Roman"/>
                        </a:rPr>
                        <a:t>Algorithms/</a:t>
                      </a:r>
                      <a:endParaRPr/>
                    </a:p>
                    <a:p>
                      <a:pPr marL="0" marR="0" lvl="0" indent="0" algn="l" rtl="0">
                        <a:spcBef>
                          <a:spcPts val="0"/>
                        </a:spcBef>
                        <a:spcAft>
                          <a:spcPts val="0"/>
                        </a:spcAft>
                        <a:buNone/>
                      </a:pPr>
                      <a:r>
                        <a:rPr lang="en-US" sz="1400" b="1">
                          <a:latin typeface="Times New Roman"/>
                          <a:ea typeface="Times New Roman"/>
                          <a:cs typeface="Times New Roman"/>
                          <a:sym typeface="Times New Roman"/>
                        </a:rPr>
                        <a:t>Techniques</a:t>
                      </a:r>
                      <a:endParaRPr/>
                    </a:p>
                  </a:txBody>
                  <a:tcPr marL="91450" marR="91450" marT="45725" marB="45725"/>
                </a:tc>
                <a:tc>
                  <a:txBody>
                    <a:bodyPr/>
                    <a:lstStyle/>
                    <a:p>
                      <a:pPr marL="0" marR="0" lvl="0" indent="0" algn="l" rtl="0">
                        <a:spcBef>
                          <a:spcPts val="0"/>
                        </a:spcBef>
                        <a:spcAft>
                          <a:spcPts val="0"/>
                        </a:spcAft>
                        <a:buNone/>
                      </a:pPr>
                      <a:r>
                        <a:rPr lang="en-US" sz="1400" b="1">
                          <a:latin typeface="Times New Roman"/>
                          <a:ea typeface="Times New Roman"/>
                          <a:cs typeface="Times New Roman"/>
                          <a:sym typeface="Times New Roman"/>
                        </a:rPr>
                        <a:t>Result</a:t>
                      </a:r>
                      <a:endParaRPr/>
                    </a:p>
                  </a:txBody>
                  <a:tcPr marL="91450" marR="91450" marT="45725" marB="45725"/>
                </a:tc>
                <a:extLst>
                  <a:ext uri="{0D108BD9-81ED-4DB2-BD59-A6C34878D82A}">
                    <a16:rowId xmlns:a16="http://schemas.microsoft.com/office/drawing/2014/main" val="10000"/>
                  </a:ext>
                </a:extLst>
              </a:tr>
              <a:tr h="923850">
                <a:tc>
                  <a:txBody>
                    <a:bodyPr/>
                    <a:lstStyle/>
                    <a:p>
                      <a:pPr marL="0" marR="0" lvl="0" indent="0" algn="ctr" rtl="0">
                        <a:spcBef>
                          <a:spcPts val="0"/>
                        </a:spcBef>
                        <a:spcAft>
                          <a:spcPts val="0"/>
                        </a:spcAft>
                        <a:buNone/>
                      </a:pPr>
                      <a:endParaRPr sz="1400">
                        <a:latin typeface="Times New Roman"/>
                        <a:ea typeface="Times New Roman"/>
                        <a:cs typeface="Times New Roman"/>
                        <a:sym typeface="Times New Roman"/>
                      </a:endParaRPr>
                    </a:p>
                    <a:p>
                      <a:pPr marL="0" marR="0" lvl="0" indent="0" algn="ctr" rtl="0">
                        <a:spcBef>
                          <a:spcPts val="0"/>
                        </a:spcBef>
                        <a:spcAft>
                          <a:spcPts val="0"/>
                        </a:spcAft>
                        <a:buNone/>
                      </a:pPr>
                      <a:r>
                        <a:rPr lang="en-US" sz="1400">
                          <a:latin typeface="Times New Roman"/>
                          <a:ea typeface="Times New Roman"/>
                          <a:cs typeface="Times New Roman"/>
                          <a:sym typeface="Times New Roman"/>
                        </a:rPr>
                        <a:t>1</a:t>
                      </a:r>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Lung Cancer Detection from CT Images Using Image Processing and Machine Learning Techniques. Year- 2023</a:t>
                      </a:r>
                      <a:endParaRPr sz="14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LIDC-IDRI dataset</a:t>
                      </a:r>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Logistic Regression (LR), LDA, CART, KNN, SVM, CNN.</a:t>
                      </a:r>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CNN performed best with 94% accuracy</a:t>
                      </a:r>
                      <a:endParaRPr sz="14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342450">
                <a:tc>
                  <a:txBody>
                    <a:bodyPr/>
                    <a:lstStyle/>
                    <a:p>
                      <a:pPr marL="0" marR="0" lvl="0" indent="0" algn="ctr" rtl="0">
                        <a:spcBef>
                          <a:spcPts val="0"/>
                        </a:spcBef>
                        <a:spcAft>
                          <a:spcPts val="0"/>
                        </a:spcAft>
                        <a:buNone/>
                      </a:pPr>
                      <a:endParaRPr sz="1400">
                        <a:latin typeface="Times New Roman"/>
                        <a:ea typeface="Times New Roman"/>
                        <a:cs typeface="Times New Roman"/>
                        <a:sym typeface="Times New Roman"/>
                      </a:endParaRPr>
                    </a:p>
                    <a:p>
                      <a:pPr marL="0" marR="0" lvl="0" indent="0" algn="ctr" rtl="0">
                        <a:spcBef>
                          <a:spcPts val="0"/>
                        </a:spcBef>
                        <a:spcAft>
                          <a:spcPts val="0"/>
                        </a:spcAft>
                        <a:buNone/>
                      </a:pPr>
                      <a:r>
                        <a:rPr lang="en-US" sz="1400">
                          <a:latin typeface="Times New Roman"/>
                          <a:ea typeface="Times New Roman"/>
                          <a:cs typeface="Times New Roman"/>
                          <a:sym typeface="Times New Roman"/>
                        </a:rPr>
                        <a:t>2</a:t>
                      </a:r>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Analysis Machine learning based Human Health Lung Cancer Detection. Year-2023</a:t>
                      </a:r>
                      <a:endParaRPr sz="14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A CT-Lung dataset of roughly 155,000 participants in the PLCO experiment</a:t>
                      </a:r>
                      <a:endParaRPr sz="14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Cutting edge ML and DL techniques, Convolutional Neural Network (CNN)</a:t>
                      </a:r>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The lung cancer database was trained using the VGG-16, a CNN model</a:t>
                      </a:r>
                      <a:endParaRPr sz="14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714525">
                <a:tc>
                  <a:txBody>
                    <a:bodyPr/>
                    <a:lstStyle/>
                    <a:p>
                      <a:pPr marL="0" marR="0" lvl="0" indent="0" algn="ctr" rtl="0">
                        <a:spcBef>
                          <a:spcPts val="0"/>
                        </a:spcBef>
                        <a:spcAft>
                          <a:spcPts val="0"/>
                        </a:spcAft>
                        <a:buNone/>
                      </a:pPr>
                      <a:endParaRPr sz="1400">
                        <a:latin typeface="Times New Roman"/>
                        <a:ea typeface="Times New Roman"/>
                        <a:cs typeface="Times New Roman"/>
                        <a:sym typeface="Times New Roman"/>
                      </a:endParaRPr>
                    </a:p>
                    <a:p>
                      <a:pPr marL="0" marR="0" lvl="0" indent="0" algn="ctr" rtl="0">
                        <a:spcBef>
                          <a:spcPts val="0"/>
                        </a:spcBef>
                        <a:spcAft>
                          <a:spcPts val="0"/>
                        </a:spcAft>
                        <a:buNone/>
                      </a:pPr>
                      <a:r>
                        <a:rPr lang="en-US" sz="1400">
                          <a:latin typeface="Times New Roman"/>
                          <a:ea typeface="Times New Roman"/>
                          <a:cs typeface="Times New Roman"/>
                          <a:sym typeface="Times New Roman"/>
                        </a:rPr>
                        <a:t>3</a:t>
                      </a:r>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Machine Learning Techniques for Lung Cancer Risk Prediction using Text Dataset. Year-2023</a:t>
                      </a:r>
                      <a:endParaRPr sz="14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Text Datasets (Lung Cancer Dataset)</a:t>
                      </a:r>
                      <a:endParaRPr sz="14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LR, DT, RF, SVM, KNN, NB</a:t>
                      </a:r>
                      <a:endParaRPr sz="14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RF performed best with 90% accuracy.</a:t>
                      </a:r>
                      <a:endParaRPr sz="14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1551750">
                <a:tc>
                  <a:txBody>
                    <a:bodyPr/>
                    <a:lstStyle/>
                    <a:p>
                      <a:pPr marL="0" marR="0" lvl="0" indent="0" algn="ctr" rtl="0">
                        <a:spcBef>
                          <a:spcPts val="0"/>
                        </a:spcBef>
                        <a:spcAft>
                          <a:spcPts val="0"/>
                        </a:spcAft>
                        <a:buNone/>
                      </a:pPr>
                      <a:endParaRPr sz="1400">
                        <a:latin typeface="Times New Roman"/>
                        <a:ea typeface="Times New Roman"/>
                        <a:cs typeface="Times New Roman"/>
                        <a:sym typeface="Times New Roman"/>
                      </a:endParaRPr>
                    </a:p>
                    <a:p>
                      <a:pPr marL="0" marR="0" lvl="0" indent="0" algn="ctr" rtl="0">
                        <a:spcBef>
                          <a:spcPts val="0"/>
                        </a:spcBef>
                        <a:spcAft>
                          <a:spcPts val="0"/>
                        </a:spcAft>
                        <a:buNone/>
                      </a:pPr>
                      <a:r>
                        <a:rPr lang="en-US" sz="1400">
                          <a:latin typeface="Times New Roman"/>
                          <a:ea typeface="Times New Roman"/>
                          <a:cs typeface="Times New Roman"/>
                          <a:sym typeface="Times New Roman"/>
                        </a:rPr>
                        <a:t>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400" b="0" i="0">
                          <a:solidFill>
                            <a:srgbClr val="000000"/>
                          </a:solidFill>
                          <a:latin typeface="Times New Roman"/>
                          <a:ea typeface="Times New Roman"/>
                          <a:cs typeface="Times New Roman"/>
                          <a:sym typeface="Times New Roman"/>
                        </a:rPr>
                        <a:t>An Extensive Review On Lung Cancer Detection Using Machine Learning Techniques. Year-2020</a:t>
                      </a:r>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BRATS Dataset, OASIS Dataset, NBTR Dataset</a:t>
                      </a:r>
                      <a:endParaRPr sz="14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Image Segmentation Technique , DT, LR, RF, SVM, ANN, NV, Ensemble Classifier, DF, LDA, Back Propagation Network ,K-Nearest </a:t>
                      </a:r>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Out of all the classifiers ensemble outperformed well with 88% accuracy</a:t>
                      </a:r>
                      <a:endParaRPr sz="14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923850">
                <a:tc>
                  <a:txBody>
                    <a:bodyPr/>
                    <a:lstStyle/>
                    <a:p>
                      <a:pPr marL="0" marR="0" lvl="0" indent="0" algn="ctr" rtl="0">
                        <a:spcBef>
                          <a:spcPts val="0"/>
                        </a:spcBef>
                        <a:spcAft>
                          <a:spcPts val="0"/>
                        </a:spcAft>
                        <a:buNone/>
                      </a:pPr>
                      <a:endParaRPr sz="1400">
                        <a:latin typeface="Times New Roman"/>
                        <a:ea typeface="Times New Roman"/>
                        <a:cs typeface="Times New Roman"/>
                        <a:sym typeface="Times New Roman"/>
                      </a:endParaRPr>
                    </a:p>
                    <a:p>
                      <a:pPr marL="0" marR="0" lvl="0" indent="0" algn="ctr" rtl="0">
                        <a:spcBef>
                          <a:spcPts val="0"/>
                        </a:spcBef>
                        <a:spcAft>
                          <a:spcPts val="0"/>
                        </a:spcAft>
                        <a:buNone/>
                      </a:pPr>
                      <a:r>
                        <a:rPr lang="en-US" sz="1400">
                          <a:latin typeface="Times New Roman"/>
                          <a:ea typeface="Times New Roman"/>
                          <a:cs typeface="Times New Roman"/>
                          <a:sym typeface="Times New Roman"/>
                        </a:rPr>
                        <a:t>5</a:t>
                      </a:r>
                      <a:endParaRPr/>
                    </a:p>
                  </a:txBody>
                  <a:tcPr marL="91450" marR="91450" marT="45725" marB="45725"/>
                </a:tc>
                <a:tc>
                  <a:txBody>
                    <a:bodyPr/>
                    <a:lstStyle/>
                    <a:p>
                      <a:pPr marL="0" marR="0" lvl="0" indent="0" algn="l" rtl="0">
                        <a:spcBef>
                          <a:spcPts val="0"/>
                        </a:spcBef>
                        <a:spcAft>
                          <a:spcPts val="0"/>
                        </a:spcAft>
                        <a:buNone/>
                      </a:pPr>
                      <a:r>
                        <a:rPr lang="en-US" sz="1400" b="1">
                          <a:latin typeface="Times New Roman"/>
                          <a:ea typeface="Times New Roman"/>
                          <a:cs typeface="Times New Roman"/>
                          <a:sym typeface="Times New Roman"/>
                        </a:rPr>
                        <a:t>Predictive Modelling for Lung Cancer Detection using Machine Learning Techniques. Year-2023.</a:t>
                      </a:r>
                      <a:endParaRPr sz="1400" b="1">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b="1">
                          <a:latin typeface="Times New Roman"/>
                          <a:ea typeface="Times New Roman"/>
                          <a:cs typeface="Times New Roman"/>
                          <a:sym typeface="Times New Roman"/>
                        </a:rPr>
                        <a:t>Lung cancer dataset obtained from public respiratory records</a:t>
                      </a:r>
                      <a:r>
                        <a:rPr lang="en-US"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b="1">
                          <a:latin typeface="Times New Roman"/>
                          <a:ea typeface="Times New Roman"/>
                          <a:cs typeface="Times New Roman"/>
                          <a:sym typeface="Times New Roman"/>
                        </a:rPr>
                        <a:t>LR, DT, RF SVM, XGB classifier, GB, and KNN.</a:t>
                      </a:r>
                      <a:endParaRPr/>
                    </a:p>
                  </a:txBody>
                  <a:tcPr marL="91450" marR="91450" marT="45725" marB="45725"/>
                </a:tc>
                <a:tc>
                  <a:txBody>
                    <a:bodyPr/>
                    <a:lstStyle/>
                    <a:p>
                      <a:pPr marL="0" marR="0" lvl="0" indent="0" algn="l" rtl="0">
                        <a:spcBef>
                          <a:spcPts val="0"/>
                        </a:spcBef>
                        <a:spcAft>
                          <a:spcPts val="0"/>
                        </a:spcAft>
                        <a:buNone/>
                      </a:pPr>
                      <a:r>
                        <a:rPr lang="en-US" sz="1400" b="1">
                          <a:latin typeface="Times New Roman"/>
                          <a:ea typeface="Times New Roman"/>
                          <a:cs typeface="Times New Roman"/>
                          <a:sym typeface="Times New Roman"/>
                        </a:rPr>
                        <a:t>XGB classifier archives best accuracy of 0.9907.</a:t>
                      </a:r>
                      <a:endParaRPr sz="1400" b="1">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9"/>
          <p:cNvSpPr txBox="1">
            <a:spLocks noGrp="1"/>
          </p:cNvSpPr>
          <p:nvPr>
            <p:ph type="title"/>
          </p:nvPr>
        </p:nvSpPr>
        <p:spPr>
          <a:xfrm>
            <a:off x="1251443" y="340910"/>
            <a:ext cx="7704667" cy="128689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rial"/>
              <a:buNone/>
            </a:pPr>
            <a:r>
              <a:rPr lang="en-US" sz="3600" b="1">
                <a:latin typeface="Arial"/>
                <a:ea typeface="Arial"/>
                <a:cs typeface="Arial"/>
                <a:sym typeface="Arial"/>
              </a:rPr>
              <a:t>Comparison of the existing methods</a:t>
            </a:r>
            <a:br>
              <a:rPr lang="en-US" b="1"/>
            </a:br>
            <a:endParaRPr b="1"/>
          </a:p>
        </p:txBody>
      </p:sp>
      <p:graphicFrame>
        <p:nvGraphicFramePr>
          <p:cNvPr id="252" name="Google Shape;252;p9"/>
          <p:cNvGraphicFramePr/>
          <p:nvPr/>
        </p:nvGraphicFramePr>
        <p:xfrm>
          <a:off x="1037526" y="1081081"/>
          <a:ext cx="7649275" cy="5503605"/>
        </p:xfrm>
        <a:graphic>
          <a:graphicData uri="http://schemas.openxmlformats.org/drawingml/2006/table">
            <a:tbl>
              <a:tblPr firstRow="1" bandRow="1">
                <a:noFill/>
                <a:tableStyleId>{3BA3DCFC-FDDB-4A45-AE01-EEFBC58923D8}</a:tableStyleId>
              </a:tblPr>
              <a:tblGrid>
                <a:gridCol w="748600">
                  <a:extLst>
                    <a:ext uri="{9D8B030D-6E8A-4147-A177-3AD203B41FA5}">
                      <a16:colId xmlns:a16="http://schemas.microsoft.com/office/drawing/2014/main" val="20000"/>
                    </a:ext>
                  </a:extLst>
                </a:gridCol>
                <a:gridCol w="2426200">
                  <a:extLst>
                    <a:ext uri="{9D8B030D-6E8A-4147-A177-3AD203B41FA5}">
                      <a16:colId xmlns:a16="http://schemas.microsoft.com/office/drawing/2014/main" val="20001"/>
                    </a:ext>
                  </a:extLst>
                </a:gridCol>
                <a:gridCol w="1365500">
                  <a:extLst>
                    <a:ext uri="{9D8B030D-6E8A-4147-A177-3AD203B41FA5}">
                      <a16:colId xmlns:a16="http://schemas.microsoft.com/office/drawing/2014/main" val="20002"/>
                    </a:ext>
                  </a:extLst>
                </a:gridCol>
                <a:gridCol w="1623000">
                  <a:extLst>
                    <a:ext uri="{9D8B030D-6E8A-4147-A177-3AD203B41FA5}">
                      <a16:colId xmlns:a16="http://schemas.microsoft.com/office/drawing/2014/main" val="20003"/>
                    </a:ext>
                  </a:extLst>
                </a:gridCol>
                <a:gridCol w="1485975">
                  <a:extLst>
                    <a:ext uri="{9D8B030D-6E8A-4147-A177-3AD203B41FA5}">
                      <a16:colId xmlns:a16="http://schemas.microsoft.com/office/drawing/2014/main" val="20004"/>
                    </a:ext>
                  </a:extLst>
                </a:gridCol>
              </a:tblGrid>
              <a:tr h="763925">
                <a:tc>
                  <a:txBody>
                    <a:bodyPr/>
                    <a:lstStyle/>
                    <a:p>
                      <a:pPr marL="0" marR="0" lvl="0" indent="0" algn="l" rtl="0">
                        <a:spcBef>
                          <a:spcPts val="0"/>
                        </a:spcBef>
                        <a:spcAft>
                          <a:spcPts val="0"/>
                        </a:spcAft>
                        <a:buNone/>
                      </a:pPr>
                      <a:r>
                        <a:rPr lang="en-US" sz="1800" b="1"/>
                        <a:t>Sl.no</a:t>
                      </a:r>
                      <a:endParaRPr/>
                    </a:p>
                  </a:txBody>
                  <a:tcPr marL="91450" marR="91450" marT="45725" marB="45725"/>
                </a:tc>
                <a:tc>
                  <a:txBody>
                    <a:bodyPr/>
                    <a:lstStyle/>
                    <a:p>
                      <a:pPr marL="0" marR="0" lvl="0" indent="0" algn="l" rtl="0">
                        <a:spcBef>
                          <a:spcPts val="0"/>
                        </a:spcBef>
                        <a:spcAft>
                          <a:spcPts val="0"/>
                        </a:spcAft>
                        <a:buNone/>
                      </a:pPr>
                      <a:r>
                        <a:rPr lang="en-US" sz="1800" b="1"/>
                        <a:t>Paper details</a:t>
                      </a:r>
                      <a:endParaRPr/>
                    </a:p>
                  </a:txBody>
                  <a:tcPr marL="91450" marR="91450" marT="45725" marB="45725"/>
                </a:tc>
                <a:tc>
                  <a:txBody>
                    <a:bodyPr/>
                    <a:lstStyle/>
                    <a:p>
                      <a:pPr marL="0" marR="0" lvl="0" indent="0" algn="l" rtl="0">
                        <a:spcBef>
                          <a:spcPts val="0"/>
                        </a:spcBef>
                        <a:spcAft>
                          <a:spcPts val="0"/>
                        </a:spcAft>
                        <a:buNone/>
                      </a:pPr>
                      <a:r>
                        <a:rPr lang="en-US" sz="1800" b="1"/>
                        <a:t>Dataset</a:t>
                      </a:r>
                      <a:endParaRPr/>
                    </a:p>
                  </a:txBody>
                  <a:tcPr marL="91450" marR="91450" marT="45725" marB="45725"/>
                </a:tc>
                <a:tc>
                  <a:txBody>
                    <a:bodyPr/>
                    <a:lstStyle/>
                    <a:p>
                      <a:pPr marL="0" marR="0" lvl="0" indent="0" algn="l" rtl="0">
                        <a:spcBef>
                          <a:spcPts val="0"/>
                        </a:spcBef>
                        <a:spcAft>
                          <a:spcPts val="0"/>
                        </a:spcAft>
                        <a:buNone/>
                      </a:pPr>
                      <a:r>
                        <a:rPr lang="en-US" sz="1800" b="1"/>
                        <a:t>Algorithms/</a:t>
                      </a:r>
                      <a:endParaRPr/>
                    </a:p>
                    <a:p>
                      <a:pPr marL="0" marR="0" lvl="0" indent="0" algn="l" rtl="0">
                        <a:spcBef>
                          <a:spcPts val="0"/>
                        </a:spcBef>
                        <a:spcAft>
                          <a:spcPts val="0"/>
                        </a:spcAft>
                        <a:buNone/>
                      </a:pPr>
                      <a:r>
                        <a:rPr lang="en-US" sz="1800" b="1"/>
                        <a:t>Techniques</a:t>
                      </a:r>
                      <a:endParaRPr/>
                    </a:p>
                  </a:txBody>
                  <a:tcPr marL="91450" marR="91450" marT="45725" marB="45725"/>
                </a:tc>
                <a:tc>
                  <a:txBody>
                    <a:bodyPr/>
                    <a:lstStyle/>
                    <a:p>
                      <a:pPr marL="0" marR="0" lvl="0" indent="0" algn="l" rtl="0">
                        <a:spcBef>
                          <a:spcPts val="0"/>
                        </a:spcBef>
                        <a:spcAft>
                          <a:spcPts val="0"/>
                        </a:spcAft>
                        <a:buNone/>
                      </a:pPr>
                      <a:r>
                        <a:rPr lang="en-US" sz="1800" b="1"/>
                        <a:t>Result</a:t>
                      </a:r>
                      <a:endParaRPr/>
                    </a:p>
                  </a:txBody>
                  <a:tcPr marL="91450" marR="91450" marT="45725" marB="45725"/>
                </a:tc>
                <a:extLst>
                  <a:ext uri="{0D108BD9-81ED-4DB2-BD59-A6C34878D82A}">
                    <a16:rowId xmlns:a16="http://schemas.microsoft.com/office/drawing/2014/main" val="10000"/>
                  </a:ext>
                </a:extLst>
              </a:tr>
              <a:tr h="727600">
                <a:tc>
                  <a:txBody>
                    <a:bodyPr/>
                    <a:lstStyle/>
                    <a:p>
                      <a:pPr marL="0" marR="0" lvl="0" indent="0" algn="ctr" rtl="0">
                        <a:lnSpc>
                          <a:spcPct val="200000"/>
                        </a:lnSpc>
                        <a:spcBef>
                          <a:spcPts val="0"/>
                        </a:spcBef>
                        <a:spcAft>
                          <a:spcPts val="0"/>
                        </a:spcAft>
                        <a:buNone/>
                      </a:pPr>
                      <a:r>
                        <a:rPr lang="en-US" sz="1500">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b="0" i="0" u="none" strike="noStrike">
                          <a:solidFill>
                            <a:srgbClr val="000000"/>
                          </a:solidFill>
                          <a:latin typeface="Times New Roman"/>
                          <a:ea typeface="Times New Roman"/>
                          <a:cs typeface="Times New Roman"/>
                          <a:sym typeface="Times New Roman"/>
                        </a:rPr>
                        <a:t>Early Stage Lung Cancer Prediction Using Various</a:t>
                      </a:r>
                      <a:endParaRPr/>
                    </a:p>
                    <a:p>
                      <a:pPr marL="0" marR="0" lvl="0" indent="0" algn="l" rtl="0">
                        <a:spcBef>
                          <a:spcPts val="0"/>
                        </a:spcBef>
                        <a:spcAft>
                          <a:spcPts val="0"/>
                        </a:spcAft>
                        <a:buNone/>
                      </a:pPr>
                      <a:r>
                        <a:rPr lang="en-US" sz="1400" b="0" i="0" u="none" strike="noStrike">
                          <a:solidFill>
                            <a:srgbClr val="000000"/>
                          </a:solidFill>
                          <a:latin typeface="Times New Roman"/>
                          <a:ea typeface="Times New Roman"/>
                          <a:cs typeface="Times New Roman"/>
                          <a:sym typeface="Times New Roman"/>
                        </a:rPr>
                        <a:t>Machine Learning Techniques</a:t>
                      </a:r>
                      <a:endParaRPr/>
                    </a:p>
                    <a:p>
                      <a:pPr marL="0" marR="0" lvl="0" indent="0" algn="l" rtl="0">
                        <a:spcBef>
                          <a:spcPts val="0"/>
                        </a:spcBef>
                        <a:spcAft>
                          <a:spcPts val="0"/>
                        </a:spcAft>
                        <a:buNone/>
                      </a:pPr>
                      <a:r>
                        <a:rPr lang="en-US" sz="1400" b="0" i="0" u="none" strike="noStrike">
                          <a:solidFill>
                            <a:srgbClr val="000000"/>
                          </a:solidFill>
                          <a:latin typeface="Times New Roman"/>
                          <a:ea typeface="Times New Roman"/>
                          <a:cs typeface="Times New Roman"/>
                          <a:sym typeface="Times New Roman"/>
                        </a:rPr>
                        <a:t>ICECA-2020</a:t>
                      </a:r>
                      <a:endParaRPr sz="1400" b="0" i="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b="0" i="0" u="none" strike="noStrike">
                          <a:solidFill>
                            <a:srgbClr val="000000"/>
                          </a:solidFill>
                          <a:latin typeface="Times New Roman"/>
                          <a:ea typeface="Times New Roman"/>
                          <a:cs typeface="Times New Roman"/>
                          <a:sym typeface="Times New Roman"/>
                        </a:rPr>
                        <a:t>The Lung Image Database</a:t>
                      </a:r>
                      <a:endParaRPr/>
                    </a:p>
                    <a:p>
                      <a:pPr marL="0" marR="0" lvl="0" indent="0" algn="l" rtl="0">
                        <a:spcBef>
                          <a:spcPts val="0"/>
                        </a:spcBef>
                        <a:spcAft>
                          <a:spcPts val="0"/>
                        </a:spcAft>
                        <a:buNone/>
                      </a:pPr>
                      <a:r>
                        <a:rPr lang="en-US" sz="1400" b="0" i="0" u="none" strike="noStrike">
                          <a:solidFill>
                            <a:srgbClr val="000000"/>
                          </a:solidFill>
                          <a:latin typeface="Times New Roman"/>
                          <a:ea typeface="Times New Roman"/>
                          <a:cs typeface="Times New Roman"/>
                          <a:sym typeface="Times New Roman"/>
                        </a:rPr>
                        <a:t>Consortium (LIDC-IDRI), data.world</a:t>
                      </a:r>
                      <a:endParaRPr sz="1400" b="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b="0">
                          <a:latin typeface="Times New Roman"/>
                          <a:ea typeface="Times New Roman"/>
                          <a:cs typeface="Times New Roman"/>
                          <a:sym typeface="Times New Roman"/>
                        </a:rPr>
                        <a:t>SVM, K-nearest neighbor, random forest, ANN, Voting classifier</a:t>
                      </a:r>
                      <a:endParaRPr/>
                    </a:p>
                  </a:txBody>
                  <a:tcPr marL="91450" marR="91450" marT="45725" marB="45725"/>
                </a:tc>
                <a:tc>
                  <a:txBody>
                    <a:bodyPr/>
                    <a:lstStyle/>
                    <a:p>
                      <a:pPr marL="0" marR="0" lvl="0" indent="0" algn="l" rtl="0">
                        <a:spcBef>
                          <a:spcPts val="0"/>
                        </a:spcBef>
                        <a:spcAft>
                          <a:spcPts val="0"/>
                        </a:spcAft>
                        <a:buNone/>
                      </a:pPr>
                      <a:r>
                        <a:rPr lang="en-US" sz="1400" b="0" i="0" u="none" strike="noStrike">
                          <a:solidFill>
                            <a:srgbClr val="000000"/>
                          </a:solidFill>
                          <a:latin typeface="Times New Roman"/>
                          <a:ea typeface="Times New Roman"/>
                          <a:cs typeface="Times New Roman"/>
                          <a:sym typeface="Times New Roman"/>
                        </a:rPr>
                        <a:t>SVM is not suitable for large and noiseful</a:t>
                      </a:r>
                      <a:endParaRPr sz="1400" b="0" i="0" u="none" strike="noStrike">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b="0" i="0" u="none" strike="noStrike">
                          <a:solidFill>
                            <a:srgbClr val="000000"/>
                          </a:solidFill>
                          <a:latin typeface="Times New Roman"/>
                          <a:ea typeface="Times New Roman"/>
                          <a:cs typeface="Times New Roman"/>
                          <a:sym typeface="Times New Roman"/>
                        </a:rPr>
                        <a:t>datasets.</a:t>
                      </a:r>
                      <a:endParaRPr sz="1400" b="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912975">
                <a:tc>
                  <a:txBody>
                    <a:bodyPr/>
                    <a:lstStyle/>
                    <a:p>
                      <a:pPr marL="0" marR="0" lvl="0" indent="0" algn="ctr" rtl="0">
                        <a:lnSpc>
                          <a:spcPct val="200000"/>
                        </a:lnSpc>
                        <a:spcBef>
                          <a:spcPts val="0"/>
                        </a:spcBef>
                        <a:spcAft>
                          <a:spcPts val="0"/>
                        </a:spcAft>
                        <a:buNone/>
                      </a:pPr>
                      <a:r>
                        <a:rPr lang="en-US"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Lung Cancer Prediction using Machine Learning based Feature Selection: A comparative Study.Year-2023.</a:t>
                      </a:r>
                      <a:endParaRPr sz="14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Lung Cancer Dataset by staceyinrobert,</a:t>
                      </a:r>
                      <a:endParaRPr/>
                    </a:p>
                    <a:p>
                      <a:pPr marL="0" marR="0" lvl="0" indent="0" algn="l" rtl="0">
                        <a:spcBef>
                          <a:spcPts val="0"/>
                        </a:spcBef>
                        <a:spcAft>
                          <a:spcPts val="0"/>
                        </a:spcAft>
                        <a:buNone/>
                      </a:pPr>
                      <a:r>
                        <a:rPr lang="en-US" sz="1400">
                          <a:latin typeface="Times New Roman"/>
                          <a:ea typeface="Times New Roman"/>
                          <a:cs typeface="Times New Roman"/>
                          <a:sym typeface="Times New Roman"/>
                        </a:rPr>
                        <a:t>Kaggle.</a:t>
                      </a:r>
                      <a:endParaRPr sz="14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SVM, KNN, Multilayer Perceptron, Radial Basis Function</a:t>
                      </a:r>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MLP performed best with 90%  accuracy.</a:t>
                      </a:r>
                      <a:endParaRPr/>
                    </a:p>
                  </a:txBody>
                  <a:tcPr marL="91450" marR="91450" marT="45725" marB="45725"/>
                </a:tc>
                <a:extLst>
                  <a:ext uri="{0D108BD9-81ED-4DB2-BD59-A6C34878D82A}">
                    <a16:rowId xmlns:a16="http://schemas.microsoft.com/office/drawing/2014/main" val="10002"/>
                  </a:ext>
                </a:extLst>
              </a:tr>
              <a:tr h="838075">
                <a:tc>
                  <a:txBody>
                    <a:bodyPr/>
                    <a:lstStyle/>
                    <a:p>
                      <a:pPr marL="0" marR="0" lvl="0" indent="0" algn="ctr" rtl="0">
                        <a:lnSpc>
                          <a:spcPct val="200000"/>
                        </a:lnSpc>
                        <a:spcBef>
                          <a:spcPts val="0"/>
                        </a:spcBef>
                        <a:spcAft>
                          <a:spcPts val="0"/>
                        </a:spcAft>
                        <a:buNone/>
                      </a:pPr>
                      <a:r>
                        <a:rPr lang="en-US" sz="1500">
                          <a:latin typeface="Times New Roman"/>
                          <a:ea typeface="Times New Roman"/>
                          <a:cs typeface="Times New Roman"/>
                          <a:sym typeface="Times New Roman"/>
                        </a:rPr>
                        <a:t>3</a:t>
                      </a:r>
                      <a:endParaRPr sz="15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50" b="0">
                          <a:latin typeface="Times New Roman"/>
                          <a:ea typeface="Times New Roman"/>
                          <a:cs typeface="Times New Roman"/>
                          <a:sym typeface="Times New Roman"/>
                        </a:rPr>
                        <a:t>Lung Cancer Risk Prediction with Machine Learning Models</a:t>
                      </a:r>
                      <a:endParaRPr sz="1450" b="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50" b="0">
                          <a:latin typeface="Times New Roman"/>
                          <a:ea typeface="Times New Roman"/>
                          <a:cs typeface="Times New Roman"/>
                          <a:sym typeface="Times New Roman"/>
                        </a:rPr>
                        <a:t>The present work relied on a public dataset. (309 rows)</a:t>
                      </a:r>
                      <a:endParaRPr sz="1450" b="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50" b="0">
                          <a:latin typeface="Times New Roman"/>
                          <a:ea typeface="Times New Roman"/>
                          <a:cs typeface="Times New Roman"/>
                          <a:sym typeface="Times New Roman"/>
                        </a:rPr>
                        <a:t>NB, BayesNet, SGD, SVM, LR, ANN, KNN, J48, LMT, RF, RT, RepTree, RotF, ABM1</a:t>
                      </a:r>
                      <a:endParaRPr/>
                    </a:p>
                  </a:txBody>
                  <a:tcPr marL="91450" marR="91450" marT="45725" marB="45725"/>
                </a:tc>
                <a:tc>
                  <a:txBody>
                    <a:bodyPr/>
                    <a:lstStyle/>
                    <a:p>
                      <a:pPr marL="0" marR="0" lvl="0" indent="0" algn="l" rtl="0">
                        <a:spcBef>
                          <a:spcPts val="0"/>
                        </a:spcBef>
                        <a:spcAft>
                          <a:spcPts val="0"/>
                        </a:spcAft>
                        <a:buNone/>
                      </a:pPr>
                      <a:r>
                        <a:rPr lang="en-US" sz="1450" b="0">
                          <a:latin typeface="Times New Roman"/>
                          <a:ea typeface="Times New Roman"/>
                          <a:cs typeface="Times New Roman"/>
                          <a:sym typeface="Times New Roman"/>
                        </a:rPr>
                        <a:t>RotF  with precision, recall equal to 97.1%</a:t>
                      </a:r>
                      <a:endParaRPr sz="1450" b="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1031450">
                <a:tc>
                  <a:txBody>
                    <a:bodyPr/>
                    <a:lstStyle/>
                    <a:p>
                      <a:pPr marL="0" marR="0" lvl="0" indent="0" algn="ctr" rtl="0">
                        <a:lnSpc>
                          <a:spcPct val="200000"/>
                        </a:lnSpc>
                        <a:spcBef>
                          <a:spcPts val="0"/>
                        </a:spcBef>
                        <a:spcAft>
                          <a:spcPts val="0"/>
                        </a:spcAft>
                        <a:buNone/>
                      </a:pPr>
                      <a:r>
                        <a:rPr lang="en-US"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a:latin typeface="Times New Roman"/>
                          <a:ea typeface="Times New Roman"/>
                          <a:cs typeface="Times New Roman"/>
                          <a:sym typeface="Times New Roman"/>
                        </a:rPr>
                        <a:t>Predictive Modelling for Lung Cancer Detection using Machine Learning Techniques .Year-2023. </a:t>
                      </a:r>
                      <a:endParaRPr sz="1400">
                        <a:latin typeface="Times New Roman"/>
                        <a:ea typeface="Times New Roman"/>
                        <a:cs typeface="Times New Roman"/>
                        <a:sym typeface="Times New Roman"/>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Lung cancer dataset obtained from public respiratory records</a:t>
                      </a:r>
                      <a:endParaRPr sz="1400"/>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a:latin typeface="Times New Roman"/>
                          <a:ea typeface="Times New Roman"/>
                          <a:cs typeface="Times New Roman"/>
                          <a:sym typeface="Times New Roman"/>
                        </a:rPr>
                        <a:t>LR, DT, RF SVM, XGB classifier, GB, and KNN.</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a:latin typeface="Times New Roman"/>
                          <a:ea typeface="Times New Roman"/>
                          <a:cs typeface="Times New Roman"/>
                          <a:sym typeface="Times New Roman"/>
                        </a:rPr>
                        <a:t>XGB classifier archives greater accuracy of 0.9907.</a:t>
                      </a:r>
                      <a:endParaRPr sz="1400">
                        <a:latin typeface="Times New Roman"/>
                        <a:ea typeface="Times New Roman"/>
                        <a:cs typeface="Times New Roman"/>
                        <a:sym typeface="Times New Roman"/>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4"/>
                  </a:ext>
                </a:extLst>
              </a:tr>
            </a:tbl>
          </a:graphicData>
        </a:graphic>
      </p:graphicFrame>
      <p:sp>
        <p:nvSpPr>
          <p:cNvPr id="253" name="Google Shape;253;p9"/>
          <p:cNvSpPr txBox="1">
            <a:spLocks noGrp="1"/>
          </p:cNvSpPr>
          <p:nvPr>
            <p:ph type="sldNum" idx="12"/>
          </p:nvPr>
        </p:nvSpPr>
        <p:spPr>
          <a:xfrm>
            <a:off x="8472883" y="6401756"/>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2177</Words>
  <Application>Microsoft Office PowerPoint</Application>
  <PresentationFormat>On-screen Show (4:3)</PresentationFormat>
  <Paragraphs>346</Paragraphs>
  <Slides>22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Times New Roman</vt:lpstr>
      <vt:lpstr>Corbel</vt:lpstr>
      <vt:lpstr>Constantia</vt:lpstr>
      <vt:lpstr>Calibri</vt:lpstr>
      <vt:lpstr>Arial</vt:lpstr>
      <vt:lpstr>Parallax</vt:lpstr>
      <vt:lpstr>  Lung Cancer Prediction Using Machine Learning</vt:lpstr>
      <vt:lpstr>OUTLINE</vt:lpstr>
      <vt:lpstr>Introduction</vt:lpstr>
      <vt:lpstr>Problem Statement</vt:lpstr>
      <vt:lpstr>Literature Survey</vt:lpstr>
      <vt:lpstr>Literature Survey</vt:lpstr>
      <vt:lpstr>Literature Survey</vt:lpstr>
      <vt:lpstr>Literature Survey</vt:lpstr>
      <vt:lpstr>Comparison of the existing methods </vt:lpstr>
      <vt:lpstr>High Level Design</vt:lpstr>
      <vt:lpstr>Detailed Design</vt:lpstr>
      <vt:lpstr>Hardware and Software Requirements</vt:lpstr>
      <vt:lpstr>Functionalities of the modules</vt:lpstr>
      <vt:lpstr>Implementation</vt:lpstr>
      <vt:lpstr>PowerPoint Presentation</vt:lpstr>
      <vt:lpstr>PowerPoint Presentation</vt:lpstr>
      <vt:lpstr>PowerPoint Presentation</vt:lpstr>
      <vt:lpstr>Results</vt:lpstr>
      <vt:lpstr>PowerPoint Presentation</vt:lpstr>
      <vt:lpstr>Applications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Prediction Using Machine Learning</dc:title>
  <dc:creator>Namratha</dc:creator>
  <cp:lastModifiedBy>ADMIN</cp:lastModifiedBy>
  <cp:revision>20</cp:revision>
  <dcterms:modified xsi:type="dcterms:W3CDTF">2024-06-01T13:14:19Z</dcterms:modified>
</cp:coreProperties>
</file>