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Garet Light" charset="1" panose="00000000000000000000"/>
      <p:regular r:id="rId18"/>
    </p:embeddedFont>
    <p:embeddedFont>
      <p:font typeface="Canva Sans Bold" charset="1" panose="020B0803030501040103"/>
      <p:regular r:id="rId19"/>
    </p:embeddedFont>
    <p:embeddedFont>
      <p:font typeface="Poppins" charset="1" panose="00000500000000000000"/>
      <p:regular r:id="rId20"/>
    </p:embeddedFont>
    <p:embeddedFont>
      <p:font typeface="Now Light" charset="1" panose="000004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085042" y="1279848"/>
            <a:ext cx="5174258" cy="5091470"/>
          </a:xfrm>
          <a:custGeom>
            <a:avLst/>
            <a:gdLst/>
            <a:ahLst/>
            <a:cxnLst/>
            <a:rect r="r" b="b" t="t" l="l"/>
            <a:pathLst>
              <a:path h="5091470" w="5174258">
                <a:moveTo>
                  <a:pt x="0" y="0"/>
                </a:moveTo>
                <a:lnTo>
                  <a:pt x="5174258" y="0"/>
                </a:lnTo>
                <a:lnTo>
                  <a:pt x="5174258" y="5091470"/>
                </a:lnTo>
                <a:lnTo>
                  <a:pt x="0" y="5091470"/>
                </a:lnTo>
                <a:lnTo>
                  <a:pt x="0" y="0"/>
                </a:lnTo>
                <a:close/>
              </a:path>
            </a:pathLst>
          </a:custGeom>
          <a:blipFill>
            <a:blip r:embed="rId2"/>
            <a:stretch>
              <a:fillRect l="0" t="0" r="0" b="0"/>
            </a:stretch>
          </a:blipFill>
        </p:spPr>
      </p:sp>
      <p:sp>
        <p:nvSpPr>
          <p:cNvPr name="TextBox 3" id="3"/>
          <p:cNvSpPr txBox="true"/>
          <p:nvPr/>
        </p:nvSpPr>
        <p:spPr>
          <a:xfrm rot="0">
            <a:off x="1916278" y="7002476"/>
            <a:ext cx="7227722"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BUILD-IT</a:t>
            </a:r>
          </a:p>
        </p:txBody>
      </p:sp>
      <p:sp>
        <p:nvSpPr>
          <p:cNvPr name="TextBox 4" id="4"/>
          <p:cNvSpPr txBox="true"/>
          <p:nvPr/>
        </p:nvSpPr>
        <p:spPr>
          <a:xfrm rot="0">
            <a:off x="2158570" y="8401645"/>
            <a:ext cx="7041785" cy="396240"/>
          </a:xfrm>
          <a:prstGeom prst="rect">
            <a:avLst/>
          </a:prstGeom>
        </p:spPr>
        <p:txBody>
          <a:bodyPr anchor="t" rtlCol="false" tIns="0" lIns="0" bIns="0" rIns="0">
            <a:spAutoFit/>
          </a:bodyPr>
          <a:lstStyle/>
          <a:p>
            <a:pPr algn="l">
              <a:lnSpc>
                <a:spcPts val="3360"/>
              </a:lnSpc>
            </a:pPr>
            <a:r>
              <a:rPr lang="en-US" sz="2400">
                <a:solidFill>
                  <a:srgbClr val="000000"/>
                </a:solidFill>
                <a:latin typeface="Garet Light"/>
                <a:ea typeface="Garet Light"/>
                <a:cs typeface="Garet Light"/>
                <a:sym typeface="Garet Light"/>
              </a:rPr>
              <a:t>MODERN CLEAN CREATIVE DESIGN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729691" y="2177488"/>
            <a:ext cx="6936274" cy="742315"/>
          </a:xfrm>
          <a:prstGeom prst="rect">
            <a:avLst/>
          </a:prstGeom>
        </p:spPr>
        <p:txBody>
          <a:bodyPr anchor="t" rtlCol="false" tIns="0" lIns="0" bIns="0" rIns="0">
            <a:spAutoFit/>
          </a:bodyPr>
          <a:lstStyle/>
          <a:p>
            <a:pPr algn="l">
              <a:lnSpc>
                <a:spcPts val="5600"/>
              </a:lnSpc>
            </a:pPr>
            <a:r>
              <a:rPr lang="en-US" sz="5600" spc="1120">
                <a:solidFill>
                  <a:srgbClr val="000000"/>
                </a:solidFill>
                <a:latin typeface="Garet Light"/>
                <a:ea typeface="Garet Light"/>
                <a:cs typeface="Garet Light"/>
                <a:sym typeface="Garet Light"/>
              </a:rPr>
              <a:t>MOODBOARD</a:t>
            </a:r>
          </a:p>
        </p:txBody>
      </p:sp>
      <p:sp>
        <p:nvSpPr>
          <p:cNvPr name="Freeform 3" id="3"/>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
        <p:nvSpPr>
          <p:cNvPr name="TextBox 4" id="4"/>
          <p:cNvSpPr txBox="true"/>
          <p:nvPr/>
        </p:nvSpPr>
        <p:spPr>
          <a:xfrm rot="0">
            <a:off x="1028700" y="971550"/>
            <a:ext cx="13194955" cy="952500"/>
          </a:xfrm>
          <a:prstGeom prst="rect">
            <a:avLst/>
          </a:prstGeom>
        </p:spPr>
        <p:txBody>
          <a:bodyPr anchor="t" rtlCol="false" tIns="0" lIns="0" bIns="0" rIns="0">
            <a:spAutoFit/>
          </a:bodyPr>
          <a:lstStyle/>
          <a:p>
            <a:pPr algn="l">
              <a:lnSpc>
                <a:spcPts val="7080"/>
              </a:lnSpc>
            </a:pPr>
            <a:r>
              <a:rPr lang="en-US" b="true" sz="5900" spc="2360">
                <a:solidFill>
                  <a:srgbClr val="DBD5CA"/>
                </a:solidFill>
                <a:latin typeface="Poppins Bold"/>
                <a:ea typeface="Poppins Bold"/>
                <a:cs typeface="Poppins Bold"/>
                <a:sym typeface="Poppins Bold"/>
              </a:rPr>
              <a:t>PROBLEM STATEMENT</a:t>
            </a:r>
          </a:p>
        </p:txBody>
      </p:sp>
      <p:sp>
        <p:nvSpPr>
          <p:cNvPr name="TextBox 5" id="5"/>
          <p:cNvSpPr txBox="true"/>
          <p:nvPr/>
        </p:nvSpPr>
        <p:spPr>
          <a:xfrm rot="0">
            <a:off x="311004" y="3359615"/>
            <a:ext cx="17773650" cy="3491570"/>
          </a:xfrm>
          <a:prstGeom prst="rect">
            <a:avLst/>
          </a:prstGeom>
        </p:spPr>
        <p:txBody>
          <a:bodyPr anchor="t" rtlCol="false" tIns="0" lIns="0" bIns="0" rIns="0">
            <a:spAutoFit/>
          </a:bodyPr>
          <a:lstStyle/>
          <a:p>
            <a:pPr algn="l">
              <a:lnSpc>
                <a:spcPts val="5557"/>
              </a:lnSpc>
            </a:pPr>
            <a:r>
              <a:rPr lang="en-US" sz="3969" b="true">
                <a:solidFill>
                  <a:srgbClr val="DBD5CA"/>
                </a:solidFill>
                <a:latin typeface="Canva Sans Bold"/>
                <a:ea typeface="Canva Sans Bold"/>
                <a:cs typeface="Canva Sans Bold"/>
                <a:sym typeface="Canva Sans Bold"/>
              </a:rPr>
              <a:t>Students frequently encounter significant challenges during their study sessions, primarily characterized by distractions that hinder their focus and a lack of motivation that impedes their engagement with the material. These issues can significantly affect their ability to achieve academic success and maintain consistent study habits.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3194955"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LAUNCH</a:t>
            </a:r>
          </a:p>
        </p:txBody>
      </p:sp>
      <p:sp>
        <p:nvSpPr>
          <p:cNvPr name="TextBox 3" id="3"/>
          <p:cNvSpPr txBox="true"/>
          <p:nvPr/>
        </p:nvSpPr>
        <p:spPr>
          <a:xfrm rot="0">
            <a:off x="1028700" y="2646294"/>
            <a:ext cx="16642776" cy="7039298"/>
          </a:xfrm>
          <a:prstGeom prst="rect">
            <a:avLst/>
          </a:prstGeom>
        </p:spPr>
        <p:txBody>
          <a:bodyPr anchor="t" rtlCol="false" tIns="0" lIns="0" bIns="0" rIns="0">
            <a:spAutoFit/>
          </a:bodyPr>
          <a:lstStyle/>
          <a:p>
            <a:pPr algn="l">
              <a:lnSpc>
                <a:spcPts val="5582"/>
              </a:lnSpc>
            </a:pPr>
            <a:r>
              <a:rPr lang="en-US" sz="3987" b="true">
                <a:solidFill>
                  <a:srgbClr val="DBD5CA"/>
                </a:solidFill>
                <a:latin typeface="Canva Sans Bold"/>
                <a:ea typeface="Canva Sans Bold"/>
                <a:cs typeface="Canva Sans Bold"/>
                <a:sym typeface="Canva Sans Bold"/>
              </a:rPr>
              <a:t>The app will be primarily launched for the students of VIT as a pilot initiative to assess its functionality and determine how effectively it meets their needs. This initial phase will provide valuable insights into user engagement and overall utility. Following the collection and analysis of user reviews and feedback, if the responses are more favorable than anticipated, we will explore opportunities for expanding the app’s reach to a wider audience beyond the VIT community. This strategic approach will ensure that we refine the app based on real user experiences before considering broader deployment.</a:t>
            </a:r>
          </a:p>
        </p:txBody>
      </p:sp>
      <p:sp>
        <p:nvSpPr>
          <p:cNvPr name="Freeform 4" id="4"/>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3194955"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CORE FEATURES</a:t>
            </a:r>
          </a:p>
        </p:txBody>
      </p:sp>
      <p:sp>
        <p:nvSpPr>
          <p:cNvPr name="TextBox 3" id="3"/>
          <p:cNvSpPr txBox="true"/>
          <p:nvPr/>
        </p:nvSpPr>
        <p:spPr>
          <a:xfrm rot="0">
            <a:off x="1338911" y="3104469"/>
            <a:ext cx="5939433" cy="2397760"/>
          </a:xfrm>
          <a:prstGeom prst="rect">
            <a:avLst/>
          </a:prstGeom>
        </p:spPr>
        <p:txBody>
          <a:bodyPr anchor="t" rtlCol="false" tIns="0" lIns="0" bIns="0" rIns="0">
            <a:spAutoFit/>
          </a:bodyPr>
          <a:lstStyle/>
          <a:p>
            <a:pPr algn="l" marL="993141" indent="-496571" lvl="1">
              <a:lnSpc>
                <a:spcPts val="6440"/>
              </a:lnSpc>
              <a:buFont typeface="Arial"/>
              <a:buChar char="•"/>
            </a:pPr>
            <a:r>
              <a:rPr lang="en-US" b="true" sz="4600">
                <a:solidFill>
                  <a:srgbClr val="DBD5CA"/>
                </a:solidFill>
                <a:latin typeface="Canva Sans Bold"/>
                <a:ea typeface="Canva Sans Bold"/>
                <a:cs typeface="Canva Sans Bold"/>
                <a:sym typeface="Canva Sans Bold"/>
              </a:rPr>
              <a:t>Building floors</a:t>
            </a:r>
          </a:p>
          <a:p>
            <a:pPr algn="l" marL="993141" indent="-496571" lvl="1">
              <a:lnSpc>
                <a:spcPts val="6440"/>
              </a:lnSpc>
              <a:buFont typeface="Arial"/>
              <a:buChar char="•"/>
            </a:pPr>
            <a:r>
              <a:rPr lang="en-US" b="true" sz="4600">
                <a:solidFill>
                  <a:srgbClr val="DBD5CA"/>
                </a:solidFill>
                <a:latin typeface="Canva Sans Bold"/>
                <a:ea typeface="Canva Sans Bold"/>
                <a:cs typeface="Canva Sans Bold"/>
                <a:sym typeface="Canva Sans Bold"/>
              </a:rPr>
              <a:t>Social features</a:t>
            </a:r>
          </a:p>
          <a:p>
            <a:pPr algn="l" marL="993141" indent="-496571" lvl="1">
              <a:lnSpc>
                <a:spcPts val="6440"/>
              </a:lnSpc>
              <a:buFont typeface="Arial"/>
              <a:buChar char="•"/>
            </a:pPr>
            <a:r>
              <a:rPr lang="en-US" b="true" sz="4600">
                <a:solidFill>
                  <a:srgbClr val="DBD5CA"/>
                </a:solidFill>
                <a:latin typeface="Canva Sans Bold"/>
                <a:ea typeface="Canva Sans Bold"/>
                <a:cs typeface="Canva Sans Bold"/>
                <a:sym typeface="Canva Sans Bold"/>
              </a:rPr>
              <a:t>Time Mangement</a:t>
            </a:r>
          </a:p>
        </p:txBody>
      </p:sp>
      <p:sp>
        <p:nvSpPr>
          <p:cNvPr name="Freeform 4" id="4"/>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4329828"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BUILDING FLOORS</a:t>
            </a:r>
          </a:p>
        </p:txBody>
      </p:sp>
      <p:sp>
        <p:nvSpPr>
          <p:cNvPr name="Freeform 3" id="3"/>
          <p:cNvSpPr/>
          <p:nvPr/>
        </p:nvSpPr>
        <p:spPr>
          <a:xfrm flipH="false" flipV="false" rot="0">
            <a:off x="15358528" y="430281"/>
            <a:ext cx="2329486" cy="2292214"/>
          </a:xfrm>
          <a:custGeom>
            <a:avLst/>
            <a:gdLst/>
            <a:ahLst/>
            <a:cxnLst/>
            <a:rect r="r" b="b" t="t" l="l"/>
            <a:pathLst>
              <a:path h="2292214" w="2329486">
                <a:moveTo>
                  <a:pt x="0" y="0"/>
                </a:moveTo>
                <a:lnTo>
                  <a:pt x="2329485" y="0"/>
                </a:lnTo>
                <a:lnTo>
                  <a:pt x="2329485" y="2292213"/>
                </a:lnTo>
                <a:lnTo>
                  <a:pt x="0" y="2292213"/>
                </a:lnTo>
                <a:lnTo>
                  <a:pt x="0" y="0"/>
                </a:lnTo>
                <a:close/>
              </a:path>
            </a:pathLst>
          </a:custGeom>
          <a:blipFill>
            <a:blip r:embed="rId2"/>
            <a:stretch>
              <a:fillRect l="0" t="0" r="0" b="0"/>
            </a:stretch>
          </a:blipFill>
        </p:spPr>
      </p:sp>
      <p:sp>
        <p:nvSpPr>
          <p:cNvPr name="TextBox 4" id="4"/>
          <p:cNvSpPr txBox="true"/>
          <p:nvPr/>
        </p:nvSpPr>
        <p:spPr>
          <a:xfrm rot="0">
            <a:off x="1028700" y="3591451"/>
            <a:ext cx="17259300" cy="3027898"/>
          </a:xfrm>
          <a:prstGeom prst="rect">
            <a:avLst/>
          </a:prstGeom>
        </p:spPr>
        <p:txBody>
          <a:bodyPr anchor="t" rtlCol="false" tIns="0" lIns="0" bIns="0" rIns="0">
            <a:spAutoFit/>
          </a:bodyPr>
          <a:lstStyle/>
          <a:p>
            <a:pPr algn="l">
              <a:lnSpc>
                <a:spcPts val="6048"/>
              </a:lnSpc>
            </a:pPr>
            <a:r>
              <a:rPr lang="en-US" sz="4320" b="true">
                <a:solidFill>
                  <a:srgbClr val="DBD5CA"/>
                </a:solidFill>
                <a:latin typeface="Canva Sans Bold"/>
                <a:ea typeface="Canva Sans Bold"/>
                <a:cs typeface="Canva Sans Bold"/>
                <a:sym typeface="Canva Sans Bold"/>
              </a:rPr>
              <a:t>Our project introduces a unique feature where students can build floors and create their own city within the app. This encourages them to study harder and more efficiently while competing with others.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4329828"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SOCIAL FEATURES</a:t>
            </a:r>
          </a:p>
        </p:txBody>
      </p:sp>
      <p:sp>
        <p:nvSpPr>
          <p:cNvPr name="Freeform 3" id="3"/>
          <p:cNvSpPr/>
          <p:nvPr/>
        </p:nvSpPr>
        <p:spPr>
          <a:xfrm flipH="false" flipV="false" rot="0">
            <a:off x="15358528" y="430281"/>
            <a:ext cx="2329486" cy="2292214"/>
          </a:xfrm>
          <a:custGeom>
            <a:avLst/>
            <a:gdLst/>
            <a:ahLst/>
            <a:cxnLst/>
            <a:rect r="r" b="b" t="t" l="l"/>
            <a:pathLst>
              <a:path h="2292214" w="2329486">
                <a:moveTo>
                  <a:pt x="0" y="0"/>
                </a:moveTo>
                <a:lnTo>
                  <a:pt x="2329485" y="0"/>
                </a:lnTo>
                <a:lnTo>
                  <a:pt x="2329485" y="2292213"/>
                </a:lnTo>
                <a:lnTo>
                  <a:pt x="0" y="2292213"/>
                </a:lnTo>
                <a:lnTo>
                  <a:pt x="0" y="0"/>
                </a:lnTo>
                <a:close/>
              </a:path>
            </a:pathLst>
          </a:custGeom>
          <a:blipFill>
            <a:blip r:embed="rId2"/>
            <a:stretch>
              <a:fillRect l="0" t="0" r="0" b="0"/>
            </a:stretch>
          </a:blipFill>
        </p:spPr>
      </p:sp>
      <p:sp>
        <p:nvSpPr>
          <p:cNvPr name="TextBox 4" id="4"/>
          <p:cNvSpPr txBox="true"/>
          <p:nvPr/>
        </p:nvSpPr>
        <p:spPr>
          <a:xfrm rot="0">
            <a:off x="1028700" y="2646294"/>
            <a:ext cx="17259300" cy="5300471"/>
          </a:xfrm>
          <a:prstGeom prst="rect">
            <a:avLst/>
          </a:prstGeom>
        </p:spPr>
        <p:txBody>
          <a:bodyPr anchor="t" rtlCol="false" tIns="0" lIns="0" bIns="0" rIns="0">
            <a:spAutoFit/>
          </a:bodyPr>
          <a:lstStyle/>
          <a:p>
            <a:pPr algn="l">
              <a:lnSpc>
                <a:spcPts val="6048"/>
              </a:lnSpc>
            </a:pPr>
          </a:p>
          <a:p>
            <a:pPr algn="l">
              <a:lnSpc>
                <a:spcPts val="6048"/>
              </a:lnSpc>
            </a:pPr>
            <a:r>
              <a:rPr lang="en-US" sz="4320">
                <a:solidFill>
                  <a:srgbClr val="DBD5CA"/>
                </a:solidFill>
                <a:latin typeface="Poppins"/>
                <a:ea typeface="Poppins"/>
                <a:cs typeface="Poppins"/>
                <a:sym typeface="Poppins"/>
              </a:rPr>
              <a:t>Recognizing the influence of social media on today's students, we’ve integrated it into our app to boost motivation. Students can share their study progress with peers and see what their friends are working on, creating a more engaging and connected learning experience.</a:t>
            </a:r>
          </a:p>
          <a:p>
            <a:pPr algn="l">
              <a:lnSpc>
                <a:spcPts val="60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4695916"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TIME MANAGEMENT</a:t>
            </a:r>
          </a:p>
        </p:txBody>
      </p:sp>
      <p:sp>
        <p:nvSpPr>
          <p:cNvPr name="Freeform 3" id="3"/>
          <p:cNvSpPr/>
          <p:nvPr/>
        </p:nvSpPr>
        <p:spPr>
          <a:xfrm flipH="false" flipV="false" rot="0">
            <a:off x="15724616" y="430281"/>
            <a:ext cx="2329486" cy="2292214"/>
          </a:xfrm>
          <a:custGeom>
            <a:avLst/>
            <a:gdLst/>
            <a:ahLst/>
            <a:cxnLst/>
            <a:rect r="r" b="b" t="t" l="l"/>
            <a:pathLst>
              <a:path h="2292214" w="2329486">
                <a:moveTo>
                  <a:pt x="0" y="0"/>
                </a:moveTo>
                <a:lnTo>
                  <a:pt x="2329485" y="0"/>
                </a:lnTo>
                <a:lnTo>
                  <a:pt x="2329485" y="2292213"/>
                </a:lnTo>
                <a:lnTo>
                  <a:pt x="0" y="2292213"/>
                </a:lnTo>
                <a:lnTo>
                  <a:pt x="0" y="0"/>
                </a:lnTo>
                <a:close/>
              </a:path>
            </a:pathLst>
          </a:custGeom>
          <a:blipFill>
            <a:blip r:embed="rId2"/>
            <a:stretch>
              <a:fillRect l="0" t="0" r="0" b="0"/>
            </a:stretch>
          </a:blipFill>
        </p:spPr>
      </p:sp>
      <p:sp>
        <p:nvSpPr>
          <p:cNvPr name="TextBox 4" id="4"/>
          <p:cNvSpPr txBox="true"/>
          <p:nvPr/>
        </p:nvSpPr>
        <p:spPr>
          <a:xfrm rot="0">
            <a:off x="1028700" y="2646294"/>
            <a:ext cx="17259300" cy="3776471"/>
          </a:xfrm>
          <a:prstGeom prst="rect">
            <a:avLst/>
          </a:prstGeom>
        </p:spPr>
        <p:txBody>
          <a:bodyPr anchor="t" rtlCol="false" tIns="0" lIns="0" bIns="0" rIns="0">
            <a:spAutoFit/>
          </a:bodyPr>
          <a:lstStyle/>
          <a:p>
            <a:pPr algn="l">
              <a:lnSpc>
                <a:spcPts val="6048"/>
              </a:lnSpc>
            </a:pPr>
          </a:p>
          <a:p>
            <a:pPr algn="l">
              <a:lnSpc>
                <a:spcPts val="6048"/>
              </a:lnSpc>
            </a:pPr>
            <a:r>
              <a:rPr lang="en-US" sz="4320" b="true">
                <a:solidFill>
                  <a:srgbClr val="DBD5CA"/>
                </a:solidFill>
                <a:latin typeface="Poppins Bold"/>
                <a:ea typeface="Poppins Bold"/>
                <a:cs typeface="Poppins Bold"/>
                <a:sym typeface="Poppins Bold"/>
              </a:rPr>
              <a:t>One of the main challenges students face is time management. Our app addresses this by utilizing AI to create an ideal study plan for any topic, helping students stay organized and overcome procrastination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519061" y="6839371"/>
            <a:ext cx="4692015" cy="1447165"/>
          </a:xfrm>
          <a:prstGeom prst="rect">
            <a:avLst/>
          </a:prstGeom>
        </p:spPr>
        <p:txBody>
          <a:bodyPr anchor="t" rtlCol="false" tIns="0" lIns="0" bIns="0" rIns="0">
            <a:spAutoFit/>
          </a:bodyPr>
          <a:lstStyle/>
          <a:p>
            <a:pPr algn="l">
              <a:lnSpc>
                <a:spcPts val="5600"/>
              </a:lnSpc>
            </a:pPr>
            <a:r>
              <a:rPr lang="en-US" sz="5600" spc="1120">
                <a:solidFill>
                  <a:srgbClr val="000000"/>
                </a:solidFill>
                <a:latin typeface="Garet Light"/>
                <a:ea typeface="Garet Light"/>
                <a:cs typeface="Garet Light"/>
                <a:sym typeface="Garet Light"/>
              </a:rPr>
              <a:t>NEW FASHION</a:t>
            </a:r>
          </a:p>
        </p:txBody>
      </p:sp>
      <p:sp>
        <p:nvSpPr>
          <p:cNvPr name="TextBox 3" id="3"/>
          <p:cNvSpPr txBox="true"/>
          <p:nvPr/>
        </p:nvSpPr>
        <p:spPr>
          <a:xfrm rot="0">
            <a:off x="11551544" y="2095600"/>
            <a:ext cx="5333574" cy="714375"/>
          </a:xfrm>
          <a:prstGeom prst="rect">
            <a:avLst/>
          </a:prstGeom>
        </p:spPr>
        <p:txBody>
          <a:bodyPr anchor="t" rtlCol="false" tIns="0" lIns="0" bIns="0" rIns="0">
            <a:spAutoFit/>
          </a:bodyPr>
          <a:lstStyle/>
          <a:p>
            <a:pPr algn="l">
              <a:lnSpc>
                <a:spcPts val="2880"/>
              </a:lnSpc>
            </a:pPr>
            <a:r>
              <a:rPr lang="en-US" sz="2400">
                <a:solidFill>
                  <a:srgbClr val="000000"/>
                </a:solidFill>
                <a:latin typeface="Garet Light"/>
                <a:ea typeface="Garet Light"/>
                <a:cs typeface="Garet Light"/>
                <a:sym typeface="Garet Light"/>
              </a:rPr>
              <a:t>PRESENTATIONS TEMPLATES ARE COMMUNICATION TOOLS.</a:t>
            </a:r>
          </a:p>
        </p:txBody>
      </p:sp>
      <p:sp>
        <p:nvSpPr>
          <p:cNvPr name="TextBox 4" id="4"/>
          <p:cNvSpPr txBox="true"/>
          <p:nvPr/>
        </p:nvSpPr>
        <p:spPr>
          <a:xfrm rot="0">
            <a:off x="11551544" y="3535888"/>
            <a:ext cx="5333574" cy="143891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Presentations are tools that can be used as demonstrations, lectures, speeches, reports, and more. It is mostly presented before an audience.</a:t>
            </a:r>
          </a:p>
        </p:txBody>
      </p:sp>
      <p:sp>
        <p:nvSpPr>
          <p:cNvPr name="TextBox 5" id="5"/>
          <p:cNvSpPr txBox="true"/>
          <p:nvPr/>
        </p:nvSpPr>
        <p:spPr>
          <a:xfrm rot="0">
            <a:off x="1028700" y="962025"/>
            <a:ext cx="13194955"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EMBODIES</a:t>
            </a:r>
          </a:p>
        </p:txBody>
      </p:sp>
      <p:sp>
        <p:nvSpPr>
          <p:cNvPr name="Freeform 6" id="6"/>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
        <p:nvSpPr>
          <p:cNvPr name="TextBox 7" id="7"/>
          <p:cNvSpPr txBox="true"/>
          <p:nvPr/>
        </p:nvSpPr>
        <p:spPr>
          <a:xfrm rot="0">
            <a:off x="514350" y="3359615"/>
            <a:ext cx="17773650" cy="3491570"/>
          </a:xfrm>
          <a:prstGeom prst="rect">
            <a:avLst/>
          </a:prstGeom>
        </p:spPr>
        <p:txBody>
          <a:bodyPr anchor="t" rtlCol="false" tIns="0" lIns="0" bIns="0" rIns="0">
            <a:spAutoFit/>
          </a:bodyPr>
          <a:lstStyle/>
          <a:p>
            <a:pPr algn="l">
              <a:lnSpc>
                <a:spcPts val="5557"/>
              </a:lnSpc>
            </a:pPr>
            <a:r>
              <a:rPr lang="en-US" sz="3969" b="true">
                <a:solidFill>
                  <a:srgbClr val="DBD5CA"/>
                </a:solidFill>
                <a:latin typeface="Canva Sans Bold"/>
                <a:ea typeface="Canva Sans Bold"/>
                <a:cs typeface="Canva Sans Bold"/>
                <a:sym typeface="Canva Sans Bold"/>
              </a:rPr>
              <a:t>The app can be embodied into a student’s daily life as a vital tool for enhancing their educational experience. By fostering motivation and providing a focused framework, it helps students maintain clarity and direction toward their specific educational goals within a defined time frame.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913898" y="2820353"/>
            <a:ext cx="3514440" cy="71501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It is mostly presented before an audience.</a:t>
            </a:r>
          </a:p>
        </p:txBody>
      </p:sp>
      <p:sp>
        <p:nvSpPr>
          <p:cNvPr name="TextBox 3" id="3"/>
          <p:cNvSpPr txBox="true"/>
          <p:nvPr/>
        </p:nvSpPr>
        <p:spPr>
          <a:xfrm rot="0">
            <a:off x="11913898" y="2255838"/>
            <a:ext cx="3514440" cy="35306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Mila Donas</a:t>
            </a:r>
          </a:p>
        </p:txBody>
      </p:sp>
      <p:sp>
        <p:nvSpPr>
          <p:cNvPr name="TextBox 4" id="4"/>
          <p:cNvSpPr txBox="true"/>
          <p:nvPr/>
        </p:nvSpPr>
        <p:spPr>
          <a:xfrm rot="0">
            <a:off x="11913898" y="7062216"/>
            <a:ext cx="3514440" cy="71501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It is mostly presented before an audience.</a:t>
            </a:r>
          </a:p>
        </p:txBody>
      </p:sp>
      <p:sp>
        <p:nvSpPr>
          <p:cNvPr name="TextBox 5" id="5"/>
          <p:cNvSpPr txBox="true"/>
          <p:nvPr/>
        </p:nvSpPr>
        <p:spPr>
          <a:xfrm rot="0">
            <a:off x="11913898" y="6497701"/>
            <a:ext cx="3514440" cy="35306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Jona Darius</a:t>
            </a:r>
          </a:p>
        </p:txBody>
      </p:sp>
      <p:sp>
        <p:nvSpPr>
          <p:cNvPr name="TextBox 6" id="6"/>
          <p:cNvSpPr txBox="true"/>
          <p:nvPr/>
        </p:nvSpPr>
        <p:spPr>
          <a:xfrm rot="0">
            <a:off x="1028700" y="7106285"/>
            <a:ext cx="5046905" cy="2152015"/>
          </a:xfrm>
          <a:prstGeom prst="rect">
            <a:avLst/>
          </a:prstGeom>
        </p:spPr>
        <p:txBody>
          <a:bodyPr anchor="t" rtlCol="false" tIns="0" lIns="0" bIns="0" rIns="0">
            <a:spAutoFit/>
          </a:bodyPr>
          <a:lstStyle/>
          <a:p>
            <a:pPr algn="l">
              <a:lnSpc>
                <a:spcPts val="5600"/>
              </a:lnSpc>
            </a:pPr>
            <a:r>
              <a:rPr lang="en-US" sz="5600" spc="1120">
                <a:solidFill>
                  <a:srgbClr val="000000"/>
                </a:solidFill>
                <a:latin typeface="Garet Light"/>
                <a:ea typeface="Garet Light"/>
                <a:cs typeface="Garet Light"/>
                <a:sym typeface="Garet Light"/>
              </a:rPr>
              <a:t>THIS IS </a:t>
            </a:r>
            <a:r>
              <a:rPr lang="en-US" sz="5600" spc="1120">
                <a:solidFill>
                  <a:srgbClr val="000000"/>
                </a:solidFill>
                <a:latin typeface="Garet Light"/>
                <a:ea typeface="Garet Light"/>
                <a:cs typeface="Garet Light"/>
                <a:sym typeface="Garet Light"/>
              </a:rPr>
              <a:t>OUR</a:t>
            </a:r>
          </a:p>
          <a:p>
            <a:pPr algn="l">
              <a:lnSpc>
                <a:spcPts val="5600"/>
              </a:lnSpc>
            </a:pPr>
            <a:r>
              <a:rPr lang="en-US" sz="5600" spc="1120">
                <a:solidFill>
                  <a:srgbClr val="000000"/>
                </a:solidFill>
                <a:latin typeface="Garet Light"/>
                <a:ea typeface="Garet Light"/>
                <a:cs typeface="Garet Light"/>
                <a:sym typeface="Garet Light"/>
              </a:rPr>
              <a:t>TEAM.</a:t>
            </a:r>
          </a:p>
        </p:txBody>
      </p:sp>
      <p:sp>
        <p:nvSpPr>
          <p:cNvPr name="TextBox 7" id="7"/>
          <p:cNvSpPr txBox="true"/>
          <p:nvPr/>
        </p:nvSpPr>
        <p:spPr>
          <a:xfrm rot="0">
            <a:off x="1028700" y="960438"/>
            <a:ext cx="13194955" cy="1162050"/>
          </a:xfrm>
          <a:prstGeom prst="rect">
            <a:avLst/>
          </a:prstGeom>
        </p:spPr>
        <p:txBody>
          <a:bodyPr anchor="t" rtlCol="false" tIns="0" lIns="0" bIns="0" rIns="0">
            <a:spAutoFit/>
          </a:bodyPr>
          <a:lstStyle/>
          <a:p>
            <a:pPr algn="l">
              <a:lnSpc>
                <a:spcPts val="8640"/>
              </a:lnSpc>
            </a:pPr>
            <a:r>
              <a:rPr lang="en-US" b="true" sz="7200" spc="2879">
                <a:solidFill>
                  <a:srgbClr val="DBD5CA"/>
                </a:solidFill>
                <a:latin typeface="Poppins Bold"/>
                <a:ea typeface="Poppins Bold"/>
                <a:cs typeface="Poppins Bold"/>
                <a:sym typeface="Poppins Bold"/>
              </a:rPr>
              <a:t>GOAL</a:t>
            </a:r>
          </a:p>
        </p:txBody>
      </p:sp>
      <p:sp>
        <p:nvSpPr>
          <p:cNvPr name="Freeform 8" id="8"/>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
        <p:nvSpPr>
          <p:cNvPr name="TextBox 9" id="9"/>
          <p:cNvSpPr txBox="true"/>
          <p:nvPr/>
        </p:nvSpPr>
        <p:spPr>
          <a:xfrm rot="0">
            <a:off x="1028700" y="3039839"/>
            <a:ext cx="14342629" cy="2435735"/>
          </a:xfrm>
          <a:prstGeom prst="rect">
            <a:avLst/>
          </a:prstGeom>
        </p:spPr>
        <p:txBody>
          <a:bodyPr anchor="t" rtlCol="false" tIns="0" lIns="0" bIns="0" rIns="0">
            <a:spAutoFit/>
          </a:bodyPr>
          <a:lstStyle/>
          <a:p>
            <a:pPr algn="l">
              <a:lnSpc>
                <a:spcPts val="6446"/>
              </a:lnSpc>
            </a:pPr>
            <a:r>
              <a:rPr lang="en-US" sz="4604">
                <a:solidFill>
                  <a:srgbClr val="FFFFFF"/>
                </a:solidFill>
                <a:latin typeface="Poppins"/>
                <a:ea typeface="Poppins"/>
                <a:cs typeface="Poppins"/>
                <a:sym typeface="Poppins"/>
              </a:rPr>
              <a:t>Motivate students and support their success with our unique features designed to enhance their learning experience.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436663" y="2001236"/>
            <a:ext cx="6236837" cy="1447165"/>
          </a:xfrm>
          <a:prstGeom prst="rect">
            <a:avLst/>
          </a:prstGeom>
        </p:spPr>
        <p:txBody>
          <a:bodyPr anchor="t" rtlCol="false" tIns="0" lIns="0" bIns="0" rIns="0">
            <a:spAutoFit/>
          </a:bodyPr>
          <a:lstStyle/>
          <a:p>
            <a:pPr algn="l">
              <a:lnSpc>
                <a:spcPts val="5600"/>
              </a:lnSpc>
            </a:pPr>
            <a:r>
              <a:rPr lang="en-US" sz="5600" spc="1120">
                <a:solidFill>
                  <a:srgbClr val="000000"/>
                </a:solidFill>
                <a:latin typeface="Garet Light"/>
                <a:ea typeface="Garet Light"/>
                <a:cs typeface="Garet Light"/>
                <a:sym typeface="Garet Light"/>
              </a:rPr>
              <a:t>NEW COLLECTION</a:t>
            </a:r>
          </a:p>
        </p:txBody>
      </p:sp>
      <p:sp>
        <p:nvSpPr>
          <p:cNvPr name="TextBox 3" id="3"/>
          <p:cNvSpPr txBox="true"/>
          <p:nvPr/>
        </p:nvSpPr>
        <p:spPr>
          <a:xfrm rot="0">
            <a:off x="10948204" y="2363186"/>
            <a:ext cx="5903132" cy="714375"/>
          </a:xfrm>
          <a:prstGeom prst="rect">
            <a:avLst/>
          </a:prstGeom>
        </p:spPr>
        <p:txBody>
          <a:bodyPr anchor="t" rtlCol="false" tIns="0" lIns="0" bIns="0" rIns="0">
            <a:spAutoFit/>
          </a:bodyPr>
          <a:lstStyle/>
          <a:p>
            <a:pPr algn="r">
              <a:lnSpc>
                <a:spcPts val="2880"/>
              </a:lnSpc>
            </a:pPr>
            <a:r>
              <a:rPr lang="en-US" sz="2400">
                <a:solidFill>
                  <a:srgbClr val="000000"/>
                </a:solidFill>
                <a:latin typeface="Garet Light"/>
                <a:ea typeface="Garet Light"/>
                <a:cs typeface="Garet Light"/>
                <a:sym typeface="Garet Light"/>
              </a:rPr>
              <a:t>PRESENT</a:t>
            </a:r>
            <a:r>
              <a:rPr lang="en-US" sz="2400">
                <a:solidFill>
                  <a:srgbClr val="000000"/>
                </a:solidFill>
                <a:latin typeface="Garet Light"/>
                <a:ea typeface="Garet Light"/>
                <a:cs typeface="Garet Light"/>
                <a:sym typeface="Garet Light"/>
              </a:rPr>
              <a:t>ATIONS TEMPLATES ARE COMMUNICATION TOOLS.</a:t>
            </a:r>
          </a:p>
        </p:txBody>
      </p:sp>
      <p:sp>
        <p:nvSpPr>
          <p:cNvPr name="TextBox 4" id="4"/>
          <p:cNvSpPr txBox="true"/>
          <p:nvPr/>
        </p:nvSpPr>
        <p:spPr>
          <a:xfrm rot="0">
            <a:off x="1028700" y="971550"/>
            <a:ext cx="15822637" cy="981075"/>
          </a:xfrm>
          <a:prstGeom prst="rect">
            <a:avLst/>
          </a:prstGeom>
        </p:spPr>
        <p:txBody>
          <a:bodyPr anchor="t" rtlCol="false" tIns="0" lIns="0" bIns="0" rIns="0">
            <a:spAutoFit/>
          </a:bodyPr>
          <a:lstStyle/>
          <a:p>
            <a:pPr algn="l">
              <a:lnSpc>
                <a:spcPts val="7320"/>
              </a:lnSpc>
            </a:pPr>
            <a:r>
              <a:rPr lang="en-US" b="true" sz="6100" spc="2440">
                <a:solidFill>
                  <a:srgbClr val="DBD5CA"/>
                </a:solidFill>
                <a:latin typeface="Poppins Bold"/>
                <a:ea typeface="Poppins Bold"/>
                <a:cs typeface="Poppins Bold"/>
                <a:sym typeface="Poppins Bold"/>
              </a:rPr>
              <a:t>UNIQUE PROPOSITION</a:t>
            </a:r>
          </a:p>
        </p:txBody>
      </p:sp>
      <p:sp>
        <p:nvSpPr>
          <p:cNvPr name="Freeform 5" id="5"/>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
        <p:nvSpPr>
          <p:cNvPr name="TextBox 6" id="6"/>
          <p:cNvSpPr txBox="true"/>
          <p:nvPr/>
        </p:nvSpPr>
        <p:spPr>
          <a:xfrm rot="0">
            <a:off x="514350" y="3372201"/>
            <a:ext cx="17773650" cy="4558612"/>
          </a:xfrm>
          <a:prstGeom prst="rect">
            <a:avLst/>
          </a:prstGeom>
        </p:spPr>
        <p:txBody>
          <a:bodyPr anchor="t" rtlCol="false" tIns="0" lIns="0" bIns="0" rIns="0">
            <a:spAutoFit/>
          </a:bodyPr>
          <a:lstStyle/>
          <a:p>
            <a:pPr algn="l">
              <a:lnSpc>
                <a:spcPts val="6048"/>
              </a:lnSpc>
            </a:pPr>
            <a:r>
              <a:rPr lang="en-US" sz="4320" b="true">
                <a:solidFill>
                  <a:srgbClr val="DBD5CA"/>
                </a:solidFill>
                <a:latin typeface="Canva Sans Bold"/>
                <a:ea typeface="Canva Sans Bold"/>
                <a:cs typeface="Canva Sans Bold"/>
                <a:sym typeface="Canva Sans Bold"/>
              </a:rPr>
              <a:t>A key component of the BUILD IT app is its social feature, which enables users to compare their progress with friends and top-performing students via a leaderboard. Additionally, the app includes a one-on-one competition feature, allowing users to engage in head-to-head challenges to determine who excels in their studies.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112144" y="6176900"/>
            <a:ext cx="4673750" cy="790575"/>
          </a:xfrm>
          <a:prstGeom prst="rect">
            <a:avLst/>
          </a:prstGeom>
        </p:spPr>
        <p:txBody>
          <a:bodyPr anchor="t" rtlCol="false" tIns="0" lIns="0" bIns="0" rIns="0">
            <a:spAutoFit/>
          </a:bodyPr>
          <a:lstStyle/>
          <a:p>
            <a:pPr algn="l">
              <a:lnSpc>
                <a:spcPts val="3120"/>
              </a:lnSpc>
            </a:pPr>
            <a:r>
              <a:rPr lang="en-US" sz="2600">
                <a:solidFill>
                  <a:srgbClr val="000000"/>
                </a:solidFill>
                <a:latin typeface="Now Light"/>
                <a:ea typeface="Now Light"/>
                <a:cs typeface="Now Light"/>
                <a:sym typeface="Now Light"/>
              </a:rPr>
              <a:t>Presentations Templates are communication tools.</a:t>
            </a:r>
          </a:p>
        </p:txBody>
      </p:sp>
      <p:sp>
        <p:nvSpPr>
          <p:cNvPr name="TextBox 3" id="3"/>
          <p:cNvSpPr txBox="true"/>
          <p:nvPr/>
        </p:nvSpPr>
        <p:spPr>
          <a:xfrm rot="0">
            <a:off x="8112144" y="7376005"/>
            <a:ext cx="4840109" cy="1076960"/>
          </a:xfrm>
          <a:prstGeom prst="rect">
            <a:avLst/>
          </a:prstGeom>
        </p:spPr>
        <p:txBody>
          <a:bodyPr anchor="t" rtlCol="false" tIns="0" lIns="0" bIns="0" rIns="0">
            <a:spAutoFit/>
          </a:bodyPr>
          <a:lstStyle/>
          <a:p>
            <a:pPr algn="l">
              <a:lnSpc>
                <a:spcPts val="2860"/>
              </a:lnSpc>
            </a:pPr>
            <a:r>
              <a:rPr lang="en-US" sz="2200" spc="22">
                <a:solidFill>
                  <a:srgbClr val="000000"/>
                </a:solidFill>
                <a:latin typeface="Now Light"/>
                <a:ea typeface="Now Light"/>
                <a:cs typeface="Now Light"/>
                <a:sym typeface="Now Light"/>
              </a:rPr>
              <a:t>Presentations are tools that can be used as, lectures, speeches, reports, and more.</a:t>
            </a:r>
          </a:p>
        </p:txBody>
      </p:sp>
      <p:sp>
        <p:nvSpPr>
          <p:cNvPr name="TextBox 4" id="4"/>
          <p:cNvSpPr txBox="true"/>
          <p:nvPr/>
        </p:nvSpPr>
        <p:spPr>
          <a:xfrm rot="0">
            <a:off x="8112144" y="1938810"/>
            <a:ext cx="4673750" cy="1447165"/>
          </a:xfrm>
          <a:prstGeom prst="rect">
            <a:avLst/>
          </a:prstGeom>
        </p:spPr>
        <p:txBody>
          <a:bodyPr anchor="t" rtlCol="false" tIns="0" lIns="0" bIns="0" rIns="0">
            <a:spAutoFit/>
          </a:bodyPr>
          <a:lstStyle/>
          <a:p>
            <a:pPr algn="l">
              <a:lnSpc>
                <a:spcPts val="5600"/>
              </a:lnSpc>
            </a:pPr>
            <a:r>
              <a:rPr lang="en-US" sz="5600" spc="1120">
                <a:solidFill>
                  <a:srgbClr val="000000"/>
                </a:solidFill>
                <a:latin typeface="Garet Light"/>
                <a:ea typeface="Garet Light"/>
                <a:cs typeface="Garet Light"/>
                <a:sym typeface="Garet Light"/>
              </a:rPr>
              <a:t>NEWEST STYLES</a:t>
            </a:r>
          </a:p>
        </p:txBody>
      </p:sp>
      <p:sp>
        <p:nvSpPr>
          <p:cNvPr name="TextBox 5" id="5"/>
          <p:cNvSpPr txBox="true"/>
          <p:nvPr/>
        </p:nvSpPr>
        <p:spPr>
          <a:xfrm rot="0">
            <a:off x="1028700" y="962025"/>
            <a:ext cx="13194955" cy="1095375"/>
          </a:xfrm>
          <a:prstGeom prst="rect">
            <a:avLst/>
          </a:prstGeom>
        </p:spPr>
        <p:txBody>
          <a:bodyPr anchor="t" rtlCol="false" tIns="0" lIns="0" bIns="0" rIns="0">
            <a:spAutoFit/>
          </a:bodyPr>
          <a:lstStyle/>
          <a:p>
            <a:pPr algn="l">
              <a:lnSpc>
                <a:spcPts val="8160"/>
              </a:lnSpc>
            </a:pPr>
            <a:r>
              <a:rPr lang="en-US" b="true" sz="6800" spc="2720">
                <a:solidFill>
                  <a:srgbClr val="DBD5CA"/>
                </a:solidFill>
                <a:latin typeface="Poppins Bold"/>
                <a:ea typeface="Poppins Bold"/>
                <a:cs typeface="Poppins Bold"/>
                <a:sym typeface="Poppins Bold"/>
              </a:rPr>
              <a:t>TARGET AUDIENCE</a:t>
            </a:r>
          </a:p>
        </p:txBody>
      </p:sp>
      <p:sp>
        <p:nvSpPr>
          <p:cNvPr name="Freeform 6" id="6"/>
          <p:cNvSpPr/>
          <p:nvPr/>
        </p:nvSpPr>
        <p:spPr>
          <a:xfrm flipH="false" flipV="false" rot="0">
            <a:off x="14929814" y="430281"/>
            <a:ext cx="2329486" cy="2292214"/>
          </a:xfrm>
          <a:custGeom>
            <a:avLst/>
            <a:gdLst/>
            <a:ahLst/>
            <a:cxnLst/>
            <a:rect r="r" b="b" t="t" l="l"/>
            <a:pathLst>
              <a:path h="2292214" w="2329486">
                <a:moveTo>
                  <a:pt x="0" y="0"/>
                </a:moveTo>
                <a:lnTo>
                  <a:pt x="2329486" y="0"/>
                </a:lnTo>
                <a:lnTo>
                  <a:pt x="2329486" y="2292213"/>
                </a:lnTo>
                <a:lnTo>
                  <a:pt x="0" y="2292213"/>
                </a:lnTo>
                <a:lnTo>
                  <a:pt x="0" y="0"/>
                </a:lnTo>
                <a:close/>
              </a:path>
            </a:pathLst>
          </a:custGeom>
          <a:blipFill>
            <a:blip r:embed="rId2"/>
            <a:stretch>
              <a:fillRect l="0" t="0" r="0" b="0"/>
            </a:stretch>
          </a:blipFill>
        </p:spPr>
      </p:sp>
      <p:sp>
        <p:nvSpPr>
          <p:cNvPr name="TextBox 7" id="7"/>
          <p:cNvSpPr txBox="true"/>
          <p:nvPr/>
        </p:nvSpPr>
        <p:spPr>
          <a:xfrm rot="0">
            <a:off x="514350" y="3359615"/>
            <a:ext cx="17773650" cy="2788332"/>
          </a:xfrm>
          <a:prstGeom prst="rect">
            <a:avLst/>
          </a:prstGeom>
        </p:spPr>
        <p:txBody>
          <a:bodyPr anchor="t" rtlCol="false" tIns="0" lIns="0" bIns="0" rIns="0">
            <a:spAutoFit/>
          </a:bodyPr>
          <a:lstStyle/>
          <a:p>
            <a:pPr algn="l">
              <a:lnSpc>
                <a:spcPts val="5557"/>
              </a:lnSpc>
            </a:pPr>
            <a:r>
              <a:rPr lang="en-US" sz="3969" b="true">
                <a:solidFill>
                  <a:srgbClr val="DBD5CA"/>
                </a:solidFill>
                <a:latin typeface="Canva Sans Bold"/>
                <a:ea typeface="Canva Sans Bold"/>
                <a:cs typeface="Canva Sans Bold"/>
                <a:sym typeface="Canva Sans Bold"/>
              </a:rPr>
              <a:t>The primary users targeted by the app are students and learners who will benefit from its long-term use. The app enhances productivity during study sessions, minimizes distractions, and serves as a motivational tool to help users achieve their educational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DAGRX5VplAo</dc:identifier>
  <dcterms:modified xsi:type="dcterms:W3CDTF">2011-08-01T06:04:30Z</dcterms:modified>
  <cp:revision>1</cp:revision>
  <dc:title>Minimal Fashion Brand Portfolio Presentation</dc:title>
</cp:coreProperties>
</file>