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1" i="0">
                <a:solidFill>
                  <a:srgbClr val="1F487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1" i="0">
                <a:solidFill>
                  <a:srgbClr val="1F487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1" i="0">
                <a:solidFill>
                  <a:srgbClr val="1F487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048"/>
            <a:ext cx="7560309" cy="106890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4491" y="2600325"/>
            <a:ext cx="5287517" cy="383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rgbClr val="1F487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7030" y="190500"/>
            <a:ext cx="6462433" cy="1031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dirty="0" spc="-5"/>
              <a:t>SHEPHERD AND </a:t>
            </a:r>
            <a:r>
              <a:rPr dirty="0"/>
              <a:t>THE</a:t>
            </a:r>
            <a:r>
              <a:rPr dirty="0" spc="-65"/>
              <a:t> </a:t>
            </a:r>
            <a:r>
              <a:rPr dirty="0"/>
              <a:t>WOLF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9259" y="3134995"/>
            <a:ext cx="3466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1F487C"/>
                </a:solidFill>
                <a:latin typeface="Verdana"/>
                <a:cs typeface="Verdana"/>
              </a:rPr>
              <a:t>(People </a:t>
            </a:r>
            <a:r>
              <a:rPr dirty="0" sz="1800" b="1">
                <a:solidFill>
                  <a:srgbClr val="1F487C"/>
                </a:solidFill>
                <a:latin typeface="Verdana"/>
                <a:cs typeface="Verdana"/>
              </a:rPr>
              <a:t>do not trust a</a:t>
            </a:r>
            <a:r>
              <a:rPr dirty="0" sz="1800" spc="-80" b="1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dirty="0" sz="1800" spc="-5" b="1">
                <a:solidFill>
                  <a:srgbClr val="1F487C"/>
                </a:solidFill>
                <a:latin typeface="Verdana"/>
                <a:cs typeface="Verdana"/>
              </a:rPr>
              <a:t>liar)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3651504"/>
            <a:ext cx="5260848" cy="2427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0300" y="6743700"/>
            <a:ext cx="5300980" cy="1779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There lived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a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shepherd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in a village.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He had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many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sheep. He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took them</a:t>
            </a:r>
            <a:r>
              <a:rPr dirty="0" sz="1100" spc="-45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out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236400"/>
              </a:lnSpc>
            </a:pP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every morning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for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grazing. One </a:t>
            </a:r>
            <a:r>
              <a:rPr dirty="0" sz="1100" spc="-20" b="1">
                <a:solidFill>
                  <a:srgbClr val="538DD3"/>
                </a:solidFill>
                <a:latin typeface="Arial"/>
                <a:cs typeface="Arial"/>
              </a:rPr>
              <a:t>day,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his wife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fell ill and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he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had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to go to the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city 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to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purchase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some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medicines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for his ailing wife.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'There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will be no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one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to take  care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of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the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sheep',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he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thought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to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himself. Then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he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called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his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son and told him,  "Ramu,</a:t>
            </a:r>
            <a:r>
              <a:rPr dirty="0" sz="1100" spc="-35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I'm</a:t>
            </a:r>
            <a:r>
              <a:rPr dirty="0" sz="1100" spc="-15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going</a:t>
            </a:r>
            <a:r>
              <a:rPr dirty="0" sz="1100" spc="-30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to</a:t>
            </a:r>
            <a:r>
              <a:rPr dirty="0" sz="1100" spc="-20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the</a:t>
            </a:r>
            <a:r>
              <a:rPr dirty="0" sz="1100" spc="-20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city</a:t>
            </a:r>
            <a:r>
              <a:rPr dirty="0" sz="1100" spc="-20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to</a:t>
            </a:r>
            <a:r>
              <a:rPr dirty="0" sz="1100" spc="-20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purchase</a:t>
            </a:r>
            <a:r>
              <a:rPr dirty="0" sz="1100" spc="-15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some</a:t>
            </a:r>
            <a:r>
              <a:rPr dirty="0" sz="1100" spc="-30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medicines</a:t>
            </a:r>
            <a:r>
              <a:rPr dirty="0" sz="1100" spc="-10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for</a:t>
            </a:r>
            <a:r>
              <a:rPr dirty="0" sz="1100" spc="-15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your</a:t>
            </a:r>
            <a:r>
              <a:rPr dirty="0" sz="1100" spc="-15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538DD3"/>
                </a:solidFill>
                <a:latin typeface="Arial"/>
                <a:cs typeface="Arial"/>
              </a:rPr>
              <a:t>mother.</a:t>
            </a:r>
            <a:r>
              <a:rPr dirty="0" sz="1100" spc="-35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It</a:t>
            </a:r>
            <a:r>
              <a:rPr dirty="0" sz="1100" spc="-10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will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3287268"/>
            <a:ext cx="5213350" cy="2571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take me two or three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days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to come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back. So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take care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of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the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sheep. Save</a:t>
            </a:r>
            <a:r>
              <a:rPr dirty="0" sz="1100" spc="-114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them</a:t>
            </a:r>
            <a:endParaRPr sz="1100">
              <a:latin typeface="Arial"/>
              <a:cs typeface="Arial"/>
            </a:endParaRPr>
          </a:p>
          <a:p>
            <a:pPr marL="12700" marR="60325">
              <a:lnSpc>
                <a:spcPct val="236400"/>
              </a:lnSpc>
            </a:pP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from being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attacked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by the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tigers and wolves. There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are many wild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animals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in  the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nearby forest. They might kill our</a:t>
            </a:r>
            <a:r>
              <a:rPr dirty="0" sz="1100" spc="-15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sheep."</a:t>
            </a:r>
            <a:endParaRPr sz="1100">
              <a:latin typeface="Arial"/>
              <a:cs typeface="Arial"/>
            </a:endParaRPr>
          </a:p>
          <a:p>
            <a:pPr marL="12700" marR="103505">
              <a:lnSpc>
                <a:spcPct val="236400"/>
              </a:lnSpc>
            </a:pP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Ramu listened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to his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father's advice carefully and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the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next </a:t>
            </a:r>
            <a:r>
              <a:rPr dirty="0" sz="1100" spc="-20" b="1">
                <a:solidFill>
                  <a:srgbClr val="538DD3"/>
                </a:solidFill>
                <a:latin typeface="Arial"/>
                <a:cs typeface="Arial"/>
              </a:rPr>
              <a:t>day,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he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left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for the 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nearby hillside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with his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flock of sheep. But Ramu was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a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mischievous </a:t>
            </a:r>
            <a:r>
              <a:rPr dirty="0" sz="1100" spc="-20" b="1">
                <a:solidFill>
                  <a:srgbClr val="538DD3"/>
                </a:solidFill>
                <a:latin typeface="Arial"/>
                <a:cs typeface="Arial"/>
              </a:rPr>
              <a:t>boy.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He 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was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feeling </a:t>
            </a:r>
            <a:r>
              <a:rPr dirty="0" sz="1100" spc="-15" b="1">
                <a:solidFill>
                  <a:srgbClr val="538DD3"/>
                </a:solidFill>
                <a:latin typeface="Arial"/>
                <a:cs typeface="Arial"/>
              </a:rPr>
              <a:t>lonely.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So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he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wanted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to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have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some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fun. He stood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on a high rock 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and began shouting "Wolf! wolf!, help."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6259068"/>
            <a:ext cx="5234940" cy="986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The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villagers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heard Ramu crying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for help.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They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ran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towards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the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hillside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to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help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was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playing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on a</a:t>
            </a:r>
            <a:r>
              <a:rPr dirty="0" sz="1100" spc="-35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flute.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"Where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is the wolf?" the villagers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asked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the</a:t>
            </a:r>
            <a:r>
              <a:rPr dirty="0" sz="1100" spc="-80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spc="-20" b="1">
                <a:solidFill>
                  <a:srgbClr val="538DD3"/>
                </a:solidFill>
                <a:latin typeface="Arial"/>
                <a:cs typeface="Arial"/>
              </a:rPr>
              <a:t>boy.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7645908"/>
            <a:ext cx="5093335" cy="1383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"There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is no wolf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here.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I was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joking,"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the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boy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said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and</a:t>
            </a:r>
            <a:r>
              <a:rPr dirty="0" sz="1100" spc="-60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laughed.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236400"/>
              </a:lnSpc>
            </a:pP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The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villagers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became very angry and returned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to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their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work in the village. 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Next </a:t>
            </a:r>
            <a:r>
              <a:rPr dirty="0" sz="1100" spc="-20" b="1">
                <a:solidFill>
                  <a:srgbClr val="538DD3"/>
                </a:solidFill>
                <a:latin typeface="Arial"/>
                <a:cs typeface="Arial"/>
              </a:rPr>
              <a:t>day,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the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boy played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the same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trick. The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villagers again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reached there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to  help the </a:t>
            </a:r>
            <a:r>
              <a:rPr dirty="0" sz="1100" spc="-20" b="1">
                <a:solidFill>
                  <a:srgbClr val="538DD3"/>
                </a:solidFill>
                <a:latin typeface="Arial"/>
                <a:cs typeface="Arial"/>
              </a:rPr>
              <a:t>boy.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But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when they came to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know that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the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boy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was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lying,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they</a:t>
            </a:r>
            <a:r>
              <a:rPr dirty="0" sz="1100" spc="-75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felt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3287268"/>
            <a:ext cx="5271770" cy="1779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highly annoyed and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went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back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to the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village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cursing the</a:t>
            </a:r>
            <a:r>
              <a:rPr dirty="0" sz="1100" spc="-45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spc="-20" b="1">
                <a:solidFill>
                  <a:srgbClr val="538DD3"/>
                </a:solidFill>
                <a:latin typeface="Arial"/>
                <a:cs typeface="Arial"/>
              </a:rPr>
              <a:t>boy.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236400"/>
              </a:lnSpc>
            </a:pP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the </a:t>
            </a:r>
            <a:r>
              <a:rPr dirty="0" sz="1100" spc="-20" b="1">
                <a:solidFill>
                  <a:srgbClr val="538DD3"/>
                </a:solidFill>
                <a:latin typeface="Arial"/>
                <a:cs typeface="Arial"/>
              </a:rPr>
              <a:t>boy,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carrying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big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sticks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in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their hands.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When they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reached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there they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found  that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there was no wolf.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The sheep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were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grazing happily and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the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shepherd boy  But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on the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third </a:t>
            </a:r>
            <a:r>
              <a:rPr dirty="0" sz="1100" spc="-20" b="1">
                <a:solidFill>
                  <a:srgbClr val="538DD3"/>
                </a:solidFill>
                <a:latin typeface="Arial"/>
                <a:cs typeface="Arial"/>
              </a:rPr>
              <a:t>day,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a wolf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really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came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there. The boy got frightened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to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see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his  red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eyes. The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wolf was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huffing and growling. He began advancing towards</a:t>
            </a:r>
            <a:r>
              <a:rPr dirty="0" sz="1100" spc="50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the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5466588"/>
            <a:ext cx="5176520" cy="986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flock of sheep, gnashing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his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teeth and lolling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his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tongue. The boy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lost</a:t>
            </a:r>
            <a:r>
              <a:rPr dirty="0" sz="1100" spc="35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his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236400"/>
              </a:lnSpc>
            </a:pP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courage and began trembling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with </a:t>
            </a:r>
            <a:r>
              <a:rPr dirty="0" sz="1100" spc="-10" b="1">
                <a:solidFill>
                  <a:srgbClr val="538DD3"/>
                </a:solidFill>
                <a:latin typeface="Arial"/>
                <a:cs typeface="Arial"/>
              </a:rPr>
              <a:t>fear.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He shouted, </a:t>
            </a:r>
            <a:r>
              <a:rPr dirty="0" sz="1100" spc="-10" b="1">
                <a:solidFill>
                  <a:srgbClr val="538DD3"/>
                </a:solidFill>
                <a:latin typeface="Arial"/>
                <a:cs typeface="Arial"/>
              </a:rPr>
              <a:t>"Wolf,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wolf, please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help!"  But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to no</a:t>
            </a:r>
            <a:r>
              <a:rPr dirty="0" sz="1100" spc="-25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avail.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3287268"/>
            <a:ext cx="5172710" cy="1383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This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time no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one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came to help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him. The villagers thought that Ramu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was</a:t>
            </a:r>
            <a:r>
              <a:rPr dirty="0" sz="1100" spc="10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upto</a:t>
            </a:r>
            <a:endParaRPr sz="1100">
              <a:latin typeface="Arial"/>
              <a:cs typeface="Arial"/>
            </a:endParaRPr>
          </a:p>
          <a:p>
            <a:pPr marL="12700" marR="624840">
              <a:lnSpc>
                <a:spcPct val="236400"/>
              </a:lnSpc>
              <a:tabLst>
                <a:tab pos="601980" algn="l"/>
                <a:tab pos="788035" algn="l"/>
                <a:tab pos="1510665" algn="l"/>
                <a:tab pos="2069464" algn="l"/>
                <a:tab pos="3583304" algn="l"/>
                <a:tab pos="4149725" algn="l"/>
              </a:tabLst>
            </a:pP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h</a:t>
            </a:r>
            <a:r>
              <a:rPr dirty="0" sz="1100" spc="5" b="1">
                <a:solidFill>
                  <a:srgbClr val="538DD3"/>
                </a:solidFill>
                <a:latin typeface="Arial"/>
                <a:cs typeface="Arial"/>
              </a:rPr>
              <a:t>i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s</a:t>
            </a:r>
            <a:r>
              <a:rPr dirty="0" sz="1100" spc="-25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o</a:t>
            </a:r>
            <a:r>
              <a:rPr dirty="0" sz="1100" spc="5" b="1">
                <a:solidFill>
                  <a:srgbClr val="538DD3"/>
                </a:solidFill>
                <a:latin typeface="Arial"/>
                <a:cs typeface="Arial"/>
              </a:rPr>
              <a:t>l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d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	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t</a:t>
            </a:r>
            <a:r>
              <a:rPr dirty="0" sz="1100" spc="-10" b="1">
                <a:solidFill>
                  <a:srgbClr val="538DD3"/>
                </a:solidFill>
                <a:latin typeface="Arial"/>
                <a:cs typeface="Arial"/>
              </a:rPr>
              <a:t>r</a:t>
            </a:r>
            <a:r>
              <a:rPr dirty="0" sz="1100" spc="5" b="1">
                <a:solidFill>
                  <a:srgbClr val="538DD3"/>
                </a:solidFill>
                <a:latin typeface="Arial"/>
                <a:cs typeface="Arial"/>
              </a:rPr>
              <a:t>i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cks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.</a:t>
            </a:r>
            <a:r>
              <a:rPr dirty="0" sz="1100" spc="-15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spc="-15" b="1">
                <a:solidFill>
                  <a:srgbClr val="538DD3"/>
                </a:solidFill>
                <a:latin typeface="Arial"/>
                <a:cs typeface="Arial"/>
              </a:rPr>
              <a:t>T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h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e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	</a:t>
            </a:r>
            <a:r>
              <a:rPr dirty="0" sz="1100" spc="15" b="1">
                <a:solidFill>
                  <a:srgbClr val="538DD3"/>
                </a:solidFill>
                <a:latin typeface="Arial"/>
                <a:cs typeface="Arial"/>
              </a:rPr>
              <a:t>w</a:t>
            </a:r>
            <a:r>
              <a:rPr dirty="0" sz="1100" spc="-15" b="1">
                <a:solidFill>
                  <a:srgbClr val="538DD3"/>
                </a:solidFill>
                <a:latin typeface="Arial"/>
                <a:cs typeface="Arial"/>
              </a:rPr>
              <a:t>o</a:t>
            </a:r>
            <a:r>
              <a:rPr dirty="0" sz="1100" spc="-10" b="1">
                <a:solidFill>
                  <a:srgbClr val="538DD3"/>
                </a:solidFill>
                <a:latin typeface="Arial"/>
                <a:cs typeface="Arial"/>
              </a:rPr>
              <a:t>l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f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	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k</a:t>
            </a:r>
            <a:r>
              <a:rPr dirty="0" sz="1100" spc="5" b="1">
                <a:solidFill>
                  <a:srgbClr val="538DD3"/>
                </a:solidFill>
                <a:latin typeface="Arial"/>
                <a:cs typeface="Arial"/>
              </a:rPr>
              <a:t>i</a:t>
            </a:r>
            <a:r>
              <a:rPr dirty="0" sz="1100" spc="-10" b="1">
                <a:solidFill>
                  <a:srgbClr val="538DD3"/>
                </a:solidFill>
                <a:latin typeface="Arial"/>
                <a:cs typeface="Arial"/>
              </a:rPr>
              <a:t>ll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e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d</a:t>
            </a:r>
            <a:r>
              <a:rPr dirty="0" sz="1100" spc="-10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m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an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y</a:t>
            </a:r>
            <a:r>
              <a:rPr dirty="0" sz="1100" spc="-10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shee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p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o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f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	</a:t>
            </a:r>
            <a:r>
              <a:rPr dirty="0" sz="1100" spc="-10" b="1">
                <a:solidFill>
                  <a:srgbClr val="538DD3"/>
                </a:solidFill>
                <a:latin typeface="Arial"/>
                <a:cs typeface="Arial"/>
              </a:rPr>
              <a:t>R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a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m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u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.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	</a:t>
            </a:r>
            <a:r>
              <a:rPr dirty="0" sz="1100" spc="-10" b="1">
                <a:solidFill>
                  <a:srgbClr val="538DD3"/>
                </a:solidFill>
                <a:latin typeface="Arial"/>
                <a:cs typeface="Arial"/>
              </a:rPr>
              <a:t>R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a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mu 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returned		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home</a:t>
            </a:r>
            <a:r>
              <a:rPr dirty="0" sz="1100" spc="-15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weeping.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30" b="1">
                <a:solidFill>
                  <a:srgbClr val="538DD3"/>
                </a:solidFill>
                <a:latin typeface="Arial"/>
                <a:cs typeface="Arial"/>
              </a:rPr>
              <a:t>You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can see this story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in </a:t>
            </a:r>
            <a:r>
              <a:rPr dirty="0" sz="1100" spc="-15" b="1">
                <a:solidFill>
                  <a:srgbClr val="538DD3"/>
                </a:solidFill>
                <a:latin typeface="Arial"/>
                <a:cs typeface="Arial"/>
              </a:rPr>
              <a:t>Youtube </a:t>
            </a:r>
            <a:r>
              <a:rPr dirty="0" sz="1100" b="1">
                <a:solidFill>
                  <a:srgbClr val="538DD3"/>
                </a:solidFill>
                <a:latin typeface="Arial"/>
                <a:cs typeface="Arial"/>
              </a:rPr>
              <a:t>by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scan this bar</a:t>
            </a:r>
            <a:r>
              <a:rPr dirty="0" sz="1100" spc="-15" b="1">
                <a:solidFill>
                  <a:srgbClr val="538DD3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code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4914900"/>
            <a:ext cx="1905000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30300" y="7051548"/>
            <a:ext cx="196342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solidFill>
                  <a:srgbClr val="538DD3"/>
                </a:solidFill>
                <a:latin typeface="Arial"/>
                <a:cs typeface="Arial"/>
              </a:rPr>
              <a:t>https://youtu.be/872dUydu-AI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Neeraj Sangwan</dc:creator>
  <dcterms:created xsi:type="dcterms:W3CDTF">2021-06-18T07:19:12Z</dcterms:created>
  <dcterms:modified xsi:type="dcterms:W3CDTF">2021-06-18T07:19:12Z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2021-06-18T00:00:00Z</vt:filetime>
  </property>
  <property fmtid="{D5CDD505-2E9C-101B-9397-08002B2CF9AE}" pid="3" name="Creator">
    <vt:lpwstr>WPS Writer</vt:lpwstr>
  </property>
  <property fmtid="{D5CDD505-2E9C-101B-9397-08002B2CF9AE}" pid="4" name="LastSaved">
    <vt:filetime>2021-06-18T00:00:00Z</vt:filetime>
  </property>
</Properties>
</file>