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6"/>
  </p:notesMasterIdLst>
  <p:sldIdLst>
    <p:sldId id="256" r:id="rId15"/>
  </p:sldIdLst>
  <p:sldSz cx="21907500" cy="30797500"/>
  <p:notesSz cx="6858000" cy="9144000"/>
  <p:defaultTextStyle>
    <a:defPPr>
      <a:defRPr lang="en-US"/>
    </a:defPPr>
    <a:lvl1pPr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1pPr>
    <a:lvl2pPr marL="4572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2pPr>
    <a:lvl3pPr marL="9144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3pPr>
    <a:lvl4pPr marL="13716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4pPr>
    <a:lvl5pPr marL="18288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5pPr>
    <a:lvl6pPr marL="22860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6pPr>
    <a:lvl7pPr marL="27432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7pPr>
    <a:lvl8pPr marL="32004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8pPr>
    <a:lvl9pPr marL="36576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9pPr>
  </p:defaultTextStyle>
  <p:extLst>
    <p:ext uri="{EFAFB233-063F-42B5-8137-9DF3F51BA10A}">
      <p15:sldGuideLst xmlns:p15="http://schemas.microsoft.com/office/powerpoint/2012/main">
        <p15:guide id="1" orient="horz" pos="18191">
          <p15:clr>
            <a:srgbClr val="A4A3A4"/>
          </p15:clr>
        </p15:guide>
        <p15:guide id="2" pos="6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Münch" initials="M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75" autoAdjust="0"/>
    <p:restoredTop sz="50067"/>
  </p:normalViewPr>
  <p:slideViewPr>
    <p:cSldViewPr>
      <p:cViewPr>
        <p:scale>
          <a:sx n="66" d="100"/>
          <a:sy n="66" d="100"/>
        </p:scale>
        <p:origin x="906" y="-7500"/>
      </p:cViewPr>
      <p:guideLst>
        <p:guide orient="horz" pos="18191"/>
        <p:guide pos="69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42800-AB88-E34D-9A89-DF34977E98D8}" type="datetimeFigureOut">
              <a:t>11.01.2017</a:t>
            </a:fld>
            <a:endParaRPr lang="en-US" dirty="0"/>
          </a:p>
        </p:txBody>
      </p:sp>
      <p:sp>
        <p:nvSpPr>
          <p:cNvPr id="4" name="Slide Image Placeholder 3"/>
          <p:cNvSpPr>
            <a:spLocks noGrp="1" noRot="1" noChangeAspect="1"/>
          </p:cNvSpPr>
          <p:nvPr>
            <p:ph type="sldImg" idx="2"/>
          </p:nvPr>
        </p:nvSpPr>
        <p:spPr>
          <a:xfrm>
            <a:off x="2209800" y="685800"/>
            <a:ext cx="2438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496B3-F529-9649-B0D2-2DD02A31CA2E}" type="slidenum">
              <a:t>‹Nr.›</a:t>
            </a:fld>
            <a:endParaRPr lang="en-US" dirty="0"/>
          </a:p>
        </p:txBody>
      </p:sp>
    </p:spTree>
    <p:extLst>
      <p:ext uri="{BB962C8B-B14F-4D97-AF65-F5344CB8AC3E}">
        <p14:creationId xmlns:p14="http://schemas.microsoft.com/office/powerpoint/2010/main" val="14382585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5168900"/>
            <a:ext cx="4406900" cy="142748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5168900"/>
            <a:ext cx="13068300" cy="142748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6277887"/>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62778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30937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65100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63825" y="800100"/>
            <a:ext cx="4410075"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77825"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0324762"/>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213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5550812"/>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5550812"/>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800100"/>
            <a:ext cx="4929187" cy="26711275"/>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800100"/>
            <a:ext cx="14635163" cy="26711275"/>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133600" y="15875000"/>
            <a:ext cx="17627600" cy="3568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1027" name="Rectangle 2"/>
          <p:cNvSpPr>
            <a:spLocks noGrp="1" noChangeArrowheads="1"/>
          </p:cNvSpPr>
          <p:nvPr>
            <p:ph type="title"/>
          </p:nvPr>
        </p:nvSpPr>
        <p:spPr bwMode="auto">
          <a:xfrm>
            <a:off x="2133600" y="5168900"/>
            <a:ext cx="17627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23907"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619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48483" name="Rectangle 2"/>
          <p:cNvSpPr>
            <a:spLocks noGrp="1" noChangeArrowheads="1"/>
          </p:cNvSpPr>
          <p:nvPr>
            <p:ph type="body" idx="1"/>
          </p:nvPr>
        </p:nvSpPr>
        <p:spPr bwMode="auto">
          <a:xfrm>
            <a:off x="13093700" y="8737600"/>
            <a:ext cx="66802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60771"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31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2133600" y="9385300"/>
            <a:ext cx="17627600" cy="120269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idx="1"/>
          </p:nvPr>
        </p:nvSpPr>
        <p:spPr bwMode="auto">
          <a:xfrm>
            <a:off x="2133600" y="4013200"/>
            <a:ext cx="17627600" cy="22771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74755"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87043"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3"/>
          <p:cNvSpPr>
            <a:spLocks/>
          </p:cNvSpPr>
          <p:nvPr/>
        </p:nvSpPr>
        <p:spPr bwMode="auto">
          <a:xfrm>
            <a:off x="963329" y="5317629"/>
            <a:ext cx="20116324" cy="21602401"/>
          </a:xfrm>
          <a:prstGeom prst="rect">
            <a:avLst/>
          </a:prstGeom>
          <a:noFill/>
          <a:ln w="12700">
            <a:noFill/>
            <a:miter lim="800000"/>
            <a:headEnd/>
            <a:tailEnd/>
          </a:ln>
        </p:spPr>
        <p:txBody>
          <a:bodyPr lIns="0" tIns="0" rIns="0" bIns="0" numCol="2" spcCol="540000"/>
          <a:lstStyle/>
          <a:p>
            <a:pPr algn="just"/>
            <a:r>
              <a:rPr lang="de-DE" sz="2300" i="1" dirty="0">
                <a:latin typeface="Arial" panose="020B0604020202020204" pitchFamily="34" charset="0"/>
                <a:cs typeface="Arial" panose="020B0604020202020204" pitchFamily="34" charset="0"/>
              </a:rPr>
              <a:t>Bei Entscheidungsfindungsprozessen werden verschiedenste Informationen aus unterschiedlichen Quellen zusammengetragen, deren Qualität und Darstellung maßgeblich für den Prozess ist. Das Ziel ist zu untersuchen, inwiefern die Ergänzung von Informationen mit geografischen Daten zu einer Optimierung bei der Entscheidungsfindung beiträgt und welche Bedeutung dabei der Darstellungsform (Listen- oder Kartenansicht) zukommt. Für die Entwicklung dieses Prototypen wurde der Bereich der  Entscheidungsfindung auf das Szenario der Außendienstplanung limitiert.</a:t>
            </a:r>
          </a:p>
          <a:p>
            <a:pPr algn="just"/>
            <a:endParaRPr lang="de-DE" sz="2300" dirty="0">
              <a:latin typeface="Arial" panose="020B0604020202020204" pitchFamily="34" charset="0"/>
              <a:cs typeface="Arial" panose="020B0604020202020204" pitchFamily="34" charset="0"/>
            </a:endParaRPr>
          </a:p>
          <a:p>
            <a:pPr algn="just"/>
            <a:r>
              <a:rPr lang="de-DE" sz="2300" b="1" dirty="0">
                <a:latin typeface="Arial" panose="020B0604020202020204" pitchFamily="34" charset="0"/>
                <a:cs typeface="Arial" panose="020B0604020202020204" pitchFamily="34" charset="0"/>
              </a:rPr>
              <a:t>Konzept</a:t>
            </a:r>
          </a:p>
          <a:p>
            <a:pPr algn="just"/>
            <a:r>
              <a:rPr lang="de-DE" sz="2300" dirty="0">
                <a:latin typeface="Arial" panose="020B0604020202020204" pitchFamily="34" charset="0"/>
                <a:cs typeface="Arial" panose="020B0604020202020204" pitchFamily="34" charset="0"/>
              </a:rPr>
              <a:t>Die Idee besteht darin, Informationen (Ressourcen und Aufgaben) mit geografischen Daten zu verknüpfen und diese zu visualisieren, um somit </a:t>
            </a:r>
            <a:r>
              <a:rPr lang="de-DE" sz="2300" dirty="0" err="1">
                <a:latin typeface="Arial" panose="020B0604020202020204" pitchFamily="34" charset="0"/>
                <a:cs typeface="Arial" panose="020B0604020202020204" pitchFamily="34" charset="0"/>
              </a:rPr>
              <a:t>Nutzer_innen</a:t>
            </a:r>
            <a:r>
              <a:rPr lang="de-DE" sz="2300" dirty="0">
                <a:latin typeface="Arial" panose="020B0604020202020204" pitchFamily="34" charset="0"/>
                <a:cs typeface="Arial" panose="020B0604020202020204" pitchFamily="34" charset="0"/>
              </a:rPr>
              <a:t> bei ihren Entscheidungsprozessen zu unterstützen.</a:t>
            </a:r>
          </a:p>
          <a:p>
            <a:pPr algn="just"/>
            <a:endParaRPr lang="de-DE" sz="2300" dirty="0">
              <a:latin typeface="Arial" panose="020B0604020202020204" pitchFamily="34" charset="0"/>
              <a:cs typeface="Arial" panose="020B0604020202020204" pitchFamily="34" charset="0"/>
            </a:endParaRPr>
          </a:p>
          <a:p>
            <a:pPr algn="just"/>
            <a:r>
              <a:rPr lang="de-DE" sz="2300" dirty="0">
                <a:latin typeface="Arial" panose="020B0604020202020204" pitchFamily="34" charset="0"/>
                <a:cs typeface="Arial" panose="020B0604020202020204" pitchFamily="34" charset="0"/>
              </a:rPr>
              <a:t>Um den Prototypen möglichst nahe an den Wünschen und Bedürfnissen der </a:t>
            </a:r>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zu entwickeln, stützt sich das Konzept auf die Ergebnisse der durchgeführten Interviews mit Personen welche im Außendienst tätig sind.</a:t>
            </a:r>
          </a:p>
          <a:p>
            <a:pPr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Routenverwaltung</a:t>
            </a:r>
          </a:p>
          <a:p>
            <a:pPr lvl="1" algn="just"/>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können eigene Listen (Trips) mit ausgewählten Unternehmen im System erfassen und diese durch den Einsatz von unterschiedlichen Visualisierungen (Karten- und Listenansicht) bearbeiten. </a:t>
            </a:r>
          </a:p>
          <a:p>
            <a:pPr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Systembruch</a:t>
            </a:r>
            <a:r>
              <a:rPr lang="de-DE" sz="2300" b="1" i="1" dirty="0">
                <a:latin typeface="Arial" panose="020B0604020202020204" pitchFamily="34" charset="0"/>
                <a:cs typeface="Arial" panose="020B0604020202020204" pitchFamily="34" charset="0"/>
              </a:rPr>
              <a:t>	</a:t>
            </a:r>
          </a:p>
          <a:p>
            <a:pPr lvl="1" algn="just"/>
            <a:r>
              <a:rPr lang="de-DE" sz="2300" dirty="0">
                <a:latin typeface="Arial" panose="020B0604020202020204" pitchFamily="34" charset="0"/>
                <a:cs typeface="Arial" panose="020B0604020202020204" pitchFamily="34" charset="0"/>
              </a:rPr>
              <a:t>Parallel zum bestehenden System der befragten Personen wird zusätzliche Drittsoftware oder gar andere Medien benötigt (Termine, Kalender, Kundendaten und Routenberechnung). Durch die Einbindung des Prototypens in die bestehende Enterprise-Resource-</a:t>
            </a:r>
            <a:r>
              <a:rPr lang="de-DE" sz="2300" dirty="0" err="1">
                <a:latin typeface="Arial" panose="020B0604020202020204" pitchFamily="34" charset="0"/>
                <a:cs typeface="Arial" panose="020B0604020202020204" pitchFamily="34" charset="0"/>
              </a:rPr>
              <a:t>Planning</a:t>
            </a:r>
            <a:r>
              <a:rPr lang="de-DE" sz="2300" dirty="0">
                <a:latin typeface="Arial" panose="020B0604020202020204" pitchFamily="34" charset="0"/>
                <a:cs typeface="Arial" panose="020B0604020202020204" pitchFamily="34" charset="0"/>
              </a:rPr>
              <a:t>- und Customer-</a:t>
            </a:r>
            <a:r>
              <a:rPr lang="de-DE" sz="2300" dirty="0" err="1">
                <a:latin typeface="Arial" panose="020B0604020202020204" pitchFamily="34" charset="0"/>
                <a:cs typeface="Arial" panose="020B0604020202020204" pitchFamily="34" charset="0"/>
              </a:rPr>
              <a:t>Relationship</a:t>
            </a:r>
            <a:r>
              <a:rPr lang="de-DE" sz="2300" dirty="0">
                <a:latin typeface="Arial" panose="020B0604020202020204" pitchFamily="34" charset="0"/>
                <a:cs typeface="Arial" panose="020B0604020202020204" pitchFamily="34" charset="0"/>
              </a:rPr>
              <a:t>-Management-Lösung Pery sollen die Daten zentralisiert werden und damit den Systembruch vermeiden. </a:t>
            </a:r>
          </a:p>
          <a:p>
            <a:pPr lvl="1"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Übersicht Standorte</a:t>
            </a:r>
          </a:p>
          <a:p>
            <a:pPr lvl="1" algn="just"/>
            <a:r>
              <a:rPr lang="de-DE" sz="2300" dirty="0">
                <a:latin typeface="Arial" panose="020B0604020202020204" pitchFamily="34" charset="0"/>
                <a:cs typeface="Arial" panose="020B0604020202020204" pitchFamily="34" charset="0"/>
              </a:rPr>
              <a:t>Bei allen Interviews wurde angegeben, dass die Planung mit „harten Grenzen“ (Postleitzahl oder Name der Stadt) nicht zielführend ist, da der geografische Kontext verloren geht (siehe Abbildung 1). Um diesen Kontext zu visualisieren, werden die Unternehmen auf einer Karte abgebildet.</a:t>
            </a: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endParaRPr lang="de-DE" sz="2300" dirty="0">
              <a:latin typeface="Arial" panose="020B0604020202020204" pitchFamily="34" charset="0"/>
              <a:cs typeface="Arial" panose="020B0604020202020204" pitchFamily="34" charset="0"/>
            </a:endParaRPr>
          </a:p>
          <a:p>
            <a:pPr lvl="1" algn="just"/>
            <a:r>
              <a:rPr lang="de-DE" sz="2300" dirty="0">
                <a:latin typeface="Arial" panose="020B0604020202020204" pitchFamily="34" charset="0"/>
                <a:cs typeface="Arial" panose="020B0604020202020204" pitchFamily="34" charset="0"/>
              </a:rPr>
              <a:t>Abbildung 1: Problem bei der Filterung oder Sortierung auf Basis von Ortsgrenzen oder Postleitzahlen</a:t>
            </a:r>
          </a:p>
          <a:p>
            <a:pPr lvl="1" algn="just"/>
            <a:endParaRPr lang="de-DE" sz="25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i="1" dirty="0">
                <a:latin typeface="Arial" panose="020B0604020202020204" pitchFamily="34" charset="0"/>
                <a:cs typeface="Arial" panose="020B0604020202020204" pitchFamily="34" charset="0"/>
              </a:rPr>
              <a:t>Kontextsensitive Informationen</a:t>
            </a:r>
          </a:p>
          <a:p>
            <a:pPr lvl="1" algn="just"/>
            <a:r>
              <a:rPr lang="de-DE" sz="2300" dirty="0">
                <a:latin typeface="Arial" panose="020B0604020202020204" pitchFamily="34" charset="0"/>
                <a:cs typeface="Arial" panose="020B0604020202020204" pitchFamily="34" charset="0"/>
              </a:rPr>
              <a:t>Neben der Visualisierung der Unternehmensstandorte ist die Darstellung von zusätzlichen Unternehmensdaten eine wichtige Informationsquelle für die Entscheidungsfindung. Für diesen Zweck verfügt der Prototyp über die Funktionalität die spezifischen Informationen von Unternehmen „last </a:t>
            </a:r>
            <a:r>
              <a:rPr lang="de-DE" sz="2300" dirty="0" err="1">
                <a:latin typeface="Arial" panose="020B0604020202020204" pitchFamily="34" charset="0"/>
                <a:cs typeface="Arial" panose="020B0604020202020204" pitchFamily="34" charset="0"/>
              </a:rPr>
              <a:t>invoice</a:t>
            </a:r>
            <a:r>
              <a:rPr lang="de-DE" sz="2300" dirty="0">
                <a:latin typeface="Arial" panose="020B0604020202020204" pitchFamily="34" charset="0"/>
                <a:cs typeface="Arial" panose="020B0604020202020204" pitchFamily="34" charset="0"/>
              </a:rPr>
              <a:t>“, „total </a:t>
            </a:r>
            <a:r>
              <a:rPr lang="de-DE" sz="2300" dirty="0" err="1">
                <a:latin typeface="Arial" panose="020B0604020202020204" pitchFamily="34" charset="0"/>
                <a:cs typeface="Arial" panose="020B0604020202020204" pitchFamily="34" charset="0"/>
              </a:rPr>
              <a:t>turnover</a:t>
            </a:r>
            <a:r>
              <a:rPr lang="de-DE" sz="2300" dirty="0">
                <a:latin typeface="Arial" panose="020B0604020202020204" pitchFamily="34" charset="0"/>
                <a:cs typeface="Arial" panose="020B0604020202020204" pitchFamily="34" charset="0"/>
              </a:rPr>
              <a:t>“, „last </a:t>
            </a:r>
            <a:r>
              <a:rPr lang="de-DE" sz="2300" dirty="0" err="1">
                <a:latin typeface="Arial" panose="020B0604020202020204" pitchFamily="34" charset="0"/>
                <a:cs typeface="Arial" panose="020B0604020202020204" pitchFamily="34" charset="0"/>
              </a:rPr>
              <a:t>visit</a:t>
            </a:r>
            <a:r>
              <a:rPr lang="de-DE" sz="2300" dirty="0">
                <a:latin typeface="Arial" panose="020B0604020202020204" pitchFamily="34" charset="0"/>
                <a:cs typeface="Arial" panose="020B0604020202020204" pitchFamily="34" charset="0"/>
              </a:rPr>
              <a:t>“ und „last </a:t>
            </a:r>
            <a:r>
              <a:rPr lang="de-DE" sz="2300" dirty="0" err="1">
                <a:latin typeface="Arial" panose="020B0604020202020204" pitchFamily="34" charset="0"/>
                <a:cs typeface="Arial" panose="020B0604020202020204" pitchFamily="34" charset="0"/>
              </a:rPr>
              <a:t>year</a:t>
            </a:r>
            <a:r>
              <a:rPr lang="de-DE" sz="2300" dirty="0">
                <a:latin typeface="Arial" panose="020B0604020202020204" pitchFamily="34" charset="0"/>
                <a:cs typeface="Arial" panose="020B0604020202020204" pitchFamily="34" charset="0"/>
              </a:rPr>
              <a:t> </a:t>
            </a:r>
            <a:r>
              <a:rPr lang="de-DE" sz="2300" dirty="0" err="1">
                <a:latin typeface="Arial" panose="020B0604020202020204" pitchFamily="34" charset="0"/>
                <a:cs typeface="Arial" panose="020B0604020202020204" pitchFamily="34" charset="0"/>
              </a:rPr>
              <a:t>turnover</a:t>
            </a:r>
            <a:r>
              <a:rPr lang="de-DE" sz="2300" dirty="0">
                <a:latin typeface="Arial" panose="020B0604020202020204" pitchFamily="34" charset="0"/>
                <a:cs typeface="Arial" panose="020B0604020202020204" pitchFamily="34" charset="0"/>
              </a:rPr>
              <a:t>“ in der Listen- und Kartenansicht darzustellen. Zusätzlich werden in der Kartenansicht die Standort-Marker,  anhand spezifischen Werte der gewählten Information („last </a:t>
            </a:r>
            <a:r>
              <a:rPr lang="de-DE" sz="2300" dirty="0" err="1">
                <a:latin typeface="Arial" panose="020B0604020202020204" pitchFamily="34" charset="0"/>
                <a:cs typeface="Arial" panose="020B0604020202020204" pitchFamily="34" charset="0"/>
              </a:rPr>
              <a:t>invoice</a:t>
            </a:r>
            <a:r>
              <a:rPr lang="de-DE" sz="2300" dirty="0">
                <a:latin typeface="Arial" panose="020B0604020202020204" pitchFamily="34" charset="0"/>
                <a:cs typeface="Arial" panose="020B0604020202020204" pitchFamily="34" charset="0"/>
              </a:rPr>
              <a:t>“, „last </a:t>
            </a:r>
            <a:r>
              <a:rPr lang="de-DE" sz="2300" dirty="0" err="1">
                <a:latin typeface="Arial" panose="020B0604020202020204" pitchFamily="34" charset="0"/>
                <a:cs typeface="Arial" panose="020B0604020202020204" pitchFamily="34" charset="0"/>
              </a:rPr>
              <a:t>visit</a:t>
            </a:r>
            <a:r>
              <a:rPr lang="de-DE" sz="2300" dirty="0">
                <a:latin typeface="Arial" panose="020B0604020202020204" pitchFamily="34" charset="0"/>
                <a:cs typeface="Arial" panose="020B0604020202020204" pitchFamily="34" charset="0"/>
              </a:rPr>
              <a:t>“, …) eingefärbt um einen besseren Überblick zu ermöglichen (siehe Abbildung 2). </a:t>
            </a:r>
            <a:r>
              <a:rPr lang="de-DE" sz="2300" dirty="0">
                <a:latin typeface="Arial" panose="020B0604020202020204" pitchFamily="34" charset="0"/>
                <a:cs typeface="Arial" panose="020B0604020202020204" pitchFamily="34" charset="0"/>
              </a:rPr>
              <a:t> </a:t>
            </a:r>
            <a:endParaRPr lang="de-DE" sz="2700" b="1" dirty="0">
              <a:latin typeface="Arial" panose="020B0604020202020204" pitchFamily="34" charset="0"/>
              <a:cs typeface="Arial" panose="020B0604020202020204" pitchFamily="34" charset="0"/>
            </a:endParaRPr>
          </a:p>
          <a:p>
            <a:pPr lvl="1" algn="just"/>
            <a:endParaRPr lang="de-DE" sz="2700" b="1" dirty="0">
              <a:latin typeface="Arial" panose="020B0604020202020204" pitchFamily="34" charset="0"/>
              <a:cs typeface="Arial" panose="020B0604020202020204" pitchFamily="34" charset="0"/>
            </a:endParaRPr>
          </a:p>
          <a:p>
            <a:pPr lvl="1" algn="just"/>
            <a:endParaRPr lang="de-DE" sz="2700" b="1" dirty="0">
              <a:latin typeface="Arial" panose="020B0604020202020204" pitchFamily="34" charset="0"/>
              <a:cs typeface="Arial" panose="020B0604020202020204" pitchFamily="34" charset="0"/>
            </a:endParaRPr>
          </a:p>
          <a:p>
            <a:pPr lvl="1"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lvl="1" algn="just"/>
            <a:r>
              <a:rPr lang="de-DE" sz="2300" dirty="0">
                <a:latin typeface="Arial" panose="020B0604020202020204" pitchFamily="34" charset="0"/>
                <a:cs typeface="Arial" panose="020B0604020202020204" pitchFamily="34" charset="0"/>
              </a:rPr>
              <a:t>Abbildung 2: </a:t>
            </a:r>
            <a:r>
              <a:rPr lang="de-DE" sz="2300" dirty="0">
                <a:latin typeface="Arial" panose="020B0604020202020204" pitchFamily="34" charset="0"/>
                <a:cs typeface="Arial" panose="020B0604020202020204" pitchFamily="34" charset="0"/>
              </a:rPr>
              <a:t>Kartenansicht mit farblicher Kodierung der unternehmensspezifischen Information „last </a:t>
            </a:r>
            <a:r>
              <a:rPr lang="de-DE" sz="2300" dirty="0" err="1">
                <a:latin typeface="Arial" panose="020B0604020202020204" pitchFamily="34" charset="0"/>
                <a:cs typeface="Arial" panose="020B0604020202020204" pitchFamily="34" charset="0"/>
              </a:rPr>
              <a:t>visit</a:t>
            </a:r>
            <a:r>
              <a:rPr lang="de-DE" sz="2300" dirty="0">
                <a:latin typeface="Arial" panose="020B0604020202020204" pitchFamily="34" charset="0"/>
                <a:cs typeface="Arial" panose="020B0604020202020204" pitchFamily="34" charset="0"/>
              </a:rPr>
              <a:t>“</a:t>
            </a:r>
          </a:p>
          <a:p>
            <a:pPr algn="just"/>
            <a:endParaRPr lang="de-DE" sz="23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algn="just"/>
            <a:endParaRPr lang="de-DE" sz="2300" b="1" dirty="0">
              <a:latin typeface="Arial" panose="020B0604020202020204" pitchFamily="34" charset="0"/>
              <a:cs typeface="Arial" panose="020B0604020202020204" pitchFamily="34" charset="0"/>
            </a:endParaRPr>
          </a:p>
          <a:p>
            <a:pPr algn="just"/>
            <a:r>
              <a:rPr lang="de-DE" sz="2300" b="1" dirty="0">
                <a:latin typeface="Arial" panose="020B0604020202020204" pitchFamily="34" charset="0"/>
                <a:cs typeface="Arial" panose="020B0604020202020204" pitchFamily="34" charset="0"/>
              </a:rPr>
              <a:t>Evaluation</a:t>
            </a:r>
            <a:endParaRPr lang="de-DE" sz="2300" dirty="0">
              <a:latin typeface="Arial" panose="020B0604020202020204" pitchFamily="34" charset="0"/>
              <a:cs typeface="Arial" panose="020B0604020202020204" pitchFamily="34" charset="0"/>
            </a:endParaRPr>
          </a:p>
          <a:p>
            <a:pPr algn="just"/>
            <a:r>
              <a:rPr lang="de-DE" sz="2300" dirty="0">
                <a:latin typeface="Arial" panose="020B0604020202020204" pitchFamily="34" charset="0"/>
                <a:cs typeface="Arial" panose="020B0604020202020204" pitchFamily="34" charset="0"/>
              </a:rPr>
              <a:t>Für die Evaluation des Prototypen wurde eine Gebrauchstauglichkeitsanalyse nach ISO 9241-11 durchgeführt. </a:t>
            </a:r>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mit unterschiedlichem Vorwissen wurden gebeten Aufgaben aus dem Bereich der Außendienstplanung mithilfe des Prototypen zu bewältigen. Während des Tests wurde eine </a:t>
            </a:r>
            <a:r>
              <a:rPr lang="de-DE" sz="2300" dirty="0" err="1">
                <a:latin typeface="Arial" panose="020B0604020202020204" pitchFamily="34" charset="0"/>
                <a:cs typeface="Arial" panose="020B0604020202020204" pitchFamily="34" charset="0"/>
              </a:rPr>
              <a:t>Eyetracking</a:t>
            </a:r>
            <a:r>
              <a:rPr lang="de-DE" sz="2300" dirty="0">
                <a:latin typeface="Arial" panose="020B0604020202020204" pitchFamily="34" charset="0"/>
                <a:cs typeface="Arial" panose="020B0604020202020204" pitchFamily="34" charset="0"/>
              </a:rPr>
              <a:t>-Analyse durchgeführt und im Anschluss an den Test wurden die Testpersonen mittels eines Fragebogens über die ihre Anwendungserfahrung befragt.</a:t>
            </a:r>
          </a:p>
          <a:p>
            <a:pPr algn="just"/>
            <a:r>
              <a:rPr lang="de-DE" sz="2300" dirty="0">
                <a:latin typeface="Arial" panose="020B0604020202020204" pitchFamily="34" charset="0"/>
                <a:cs typeface="Arial" panose="020B0604020202020204" pitchFamily="34" charset="0"/>
              </a:rPr>
              <a:t>Das Ergebnis der Gebrauchstauglichkeitsanalyse war positiv - alle Testpersonen waren in der Lage die ihnen gestellten Aufgaben erfolgreich zu lösen und die subjektiven Bewertungen liegen im positiven Bereich.</a:t>
            </a:r>
          </a:p>
          <a:p>
            <a:pPr algn="just"/>
            <a:r>
              <a:rPr lang="de-DE" sz="2300" dirty="0">
                <a:latin typeface="Arial" panose="020B0604020202020204" pitchFamily="34" charset="0"/>
                <a:cs typeface="Arial" panose="020B0604020202020204" pitchFamily="34" charset="0"/>
              </a:rPr>
              <a:t>Wie die Auswertung ergeben hat wird mit steigender Komplexität auch häufiger auf die ergänzende Kartenansicht zurückgegriffen. </a:t>
            </a:r>
          </a:p>
          <a:p>
            <a:pPr algn="just"/>
            <a:r>
              <a:rPr lang="de-DE" sz="2300" dirty="0">
                <a:latin typeface="Arial" panose="020B0604020202020204" pitchFamily="34" charset="0"/>
                <a:cs typeface="Arial" panose="020B0604020202020204" pitchFamily="34" charset="0"/>
              </a:rPr>
              <a:t>Das äußert sich einerseits in einer längeren Verwendungsdauer der Kartenansicht und andererseits durch häufigere Wechsel zwischen den beiden Ansichten. </a:t>
            </a:r>
          </a:p>
          <a:p>
            <a:pPr algn="just"/>
            <a:endParaRPr lang="de-DE" sz="2300" b="1" dirty="0">
              <a:latin typeface="Arial" panose="020B0604020202020204" pitchFamily="34" charset="0"/>
              <a:cs typeface="Arial" panose="020B0604020202020204" pitchFamily="34" charset="0"/>
            </a:endParaRPr>
          </a:p>
          <a:p>
            <a:pPr algn="just"/>
            <a:r>
              <a:rPr lang="de-DE" sz="2300" b="1" dirty="0">
                <a:latin typeface="Arial" panose="020B0604020202020204" pitchFamily="34" charset="0"/>
                <a:cs typeface="Arial" panose="020B0604020202020204" pitchFamily="34" charset="0"/>
              </a:rPr>
              <a:t>Diskussion</a:t>
            </a:r>
          </a:p>
          <a:p>
            <a:pPr algn="just"/>
            <a:r>
              <a:rPr lang="de-DE" sz="2300" dirty="0">
                <a:latin typeface="Arial" panose="020B0604020202020204" pitchFamily="34" charset="0"/>
                <a:cs typeface="Arial" panose="020B0604020202020204" pitchFamily="34" charset="0"/>
              </a:rPr>
              <a:t> </a:t>
            </a:r>
          </a:p>
          <a:p>
            <a:pPr marL="457200" indent="-457200" algn="just">
              <a:buFont typeface="Arial" panose="020B0604020202020204" pitchFamily="34" charset="0"/>
              <a:buChar char="+"/>
            </a:pPr>
            <a:r>
              <a:rPr lang="de-DE" sz="2300" dirty="0">
                <a:latin typeface="Arial" panose="020B0604020202020204" pitchFamily="34" charset="0"/>
                <a:cs typeface="Arial" panose="020B0604020202020204" pitchFamily="34" charset="0"/>
              </a:rPr>
              <a:t>Bessere Übersicht von Unternehmensstandorten</a:t>
            </a:r>
          </a:p>
          <a:p>
            <a:pPr marL="800100" lvl="1" indent="-342900" algn="just">
              <a:buFont typeface="Wingdings" panose="05000000000000000000" pitchFamily="2" charset="2"/>
              <a:buChar char="à"/>
            </a:pPr>
            <a:r>
              <a:rPr lang="de-DE" sz="2300" dirty="0">
                <a:latin typeface="Arial" panose="020B0604020202020204" pitchFamily="34" charset="0"/>
                <a:cs typeface="Arial" panose="020B0604020202020204" pitchFamily="34" charset="0"/>
                <a:sym typeface="Wingdings" panose="05000000000000000000" pitchFamily="2" charset="2"/>
              </a:rPr>
              <a:t>Kartenansicht</a:t>
            </a:r>
          </a:p>
          <a:p>
            <a:pPr lvl="1" algn="just"/>
            <a:endParaRPr lang="de-DE" sz="23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300" dirty="0">
                <a:latin typeface="Arial" panose="020B0604020202020204" pitchFamily="34" charset="0"/>
                <a:cs typeface="Arial" panose="020B0604020202020204" pitchFamily="34" charset="0"/>
              </a:rPr>
              <a:t>Darstellungsart kann nach Bedarf gewechselt werden</a:t>
            </a:r>
            <a:br>
              <a:rPr lang="de-DE" sz="2300" dirty="0">
                <a:latin typeface="Arial" panose="020B0604020202020204" pitchFamily="34" charset="0"/>
                <a:cs typeface="Arial" panose="020B0604020202020204" pitchFamily="34" charset="0"/>
              </a:rPr>
            </a:br>
            <a:r>
              <a:rPr lang="de-DE" sz="2300" dirty="0">
                <a:latin typeface="Arial" panose="020B0604020202020204" pitchFamily="34" charset="0"/>
                <a:cs typeface="Arial" panose="020B0604020202020204" pitchFamily="34" charset="0"/>
              </a:rPr>
              <a:t>Kartenansicht </a:t>
            </a:r>
            <a:r>
              <a:rPr lang="de-DE" sz="2300" dirty="0">
                <a:latin typeface="Arial" panose="020B0604020202020204" pitchFamily="34" charset="0"/>
                <a:cs typeface="Arial" panose="020B0604020202020204" pitchFamily="34" charset="0"/>
                <a:sym typeface="Wingdings" panose="05000000000000000000" pitchFamily="2" charset="2"/>
              </a:rPr>
              <a:t>  Listenansicht</a:t>
            </a:r>
          </a:p>
          <a:p>
            <a:pPr marL="457200" indent="-457200" algn="just">
              <a:buFont typeface="Arial" panose="020B0604020202020204" pitchFamily="34" charset="0"/>
              <a:buChar char="+"/>
            </a:pPr>
            <a:endParaRPr lang="de-DE" sz="2300" dirty="0">
              <a:latin typeface="Arial" panose="020B0604020202020204" pitchFamily="34" charset="0"/>
              <a:cs typeface="Arial" panose="020B0604020202020204" pitchFamily="34" charset="0"/>
              <a:sym typeface="Wingdings" panose="05000000000000000000" pitchFamily="2" charset="2"/>
            </a:endParaRPr>
          </a:p>
          <a:p>
            <a:pPr marL="457200" indent="-457200" algn="just">
              <a:buFont typeface="Arial" panose="020B0604020202020204" pitchFamily="34" charset="0"/>
              <a:buChar char="+"/>
            </a:pPr>
            <a:r>
              <a:rPr lang="de-DE" sz="2300" dirty="0">
                <a:latin typeface="Arial" panose="020B0604020202020204" pitchFamily="34" charset="0"/>
                <a:cs typeface="Arial" panose="020B0604020202020204" pitchFamily="34" charset="0"/>
                <a:sym typeface="Wingdings" panose="05000000000000000000" pitchFamily="2" charset="2"/>
              </a:rPr>
              <a:t>Zusätzliche Informationen für die Entscheidungsfindung </a:t>
            </a:r>
          </a:p>
          <a:p>
            <a:pPr marL="914400" lvl="1" indent="-457200" algn="just">
              <a:buFont typeface="Wingdings" panose="05000000000000000000" pitchFamily="2" charset="2"/>
              <a:buChar char="à"/>
            </a:pPr>
            <a:r>
              <a:rPr lang="de-DE" sz="2300" dirty="0">
                <a:latin typeface="Arial" panose="020B0604020202020204" pitchFamily="34" charset="0"/>
                <a:cs typeface="Arial" panose="020B0604020202020204" pitchFamily="34" charset="0"/>
                <a:sym typeface="Wingdings" panose="05000000000000000000" pitchFamily="2" charset="2"/>
              </a:rPr>
              <a:t>Kontextsensitive Daten </a:t>
            </a:r>
          </a:p>
          <a:p>
            <a:pPr lvl="1" algn="just"/>
            <a:r>
              <a:rPr lang="de-DE" sz="2300" dirty="0">
                <a:latin typeface="Arial" panose="020B0604020202020204" pitchFamily="34" charset="0"/>
                <a:cs typeface="Arial" panose="020B0604020202020204" pitchFamily="34" charset="0"/>
                <a:sym typeface="Wingdings" panose="05000000000000000000" pitchFamily="2" charset="2"/>
              </a:rPr>
              <a:t>(„total </a:t>
            </a:r>
            <a:r>
              <a:rPr lang="de-DE" sz="2300" dirty="0" err="1">
                <a:latin typeface="Arial" panose="020B0604020202020204" pitchFamily="34" charset="0"/>
                <a:cs typeface="Arial" panose="020B0604020202020204" pitchFamily="34" charset="0"/>
                <a:sym typeface="Wingdings" panose="05000000000000000000" pitchFamily="2" charset="2"/>
              </a:rPr>
              <a:t>turnover</a:t>
            </a:r>
            <a:r>
              <a:rPr lang="de-DE" sz="2300" dirty="0">
                <a:latin typeface="Arial" panose="020B0604020202020204" pitchFamily="34" charset="0"/>
                <a:cs typeface="Arial" panose="020B0604020202020204" pitchFamily="34" charset="0"/>
                <a:sym typeface="Wingdings" panose="05000000000000000000" pitchFamily="2" charset="2"/>
              </a:rPr>
              <a:t>“, „last </a:t>
            </a:r>
            <a:r>
              <a:rPr lang="de-DE" sz="2300" dirty="0" err="1">
                <a:latin typeface="Arial" panose="020B0604020202020204" pitchFamily="34" charset="0"/>
                <a:cs typeface="Arial" panose="020B0604020202020204" pitchFamily="34" charset="0"/>
                <a:sym typeface="Wingdings" panose="05000000000000000000" pitchFamily="2" charset="2"/>
              </a:rPr>
              <a:t>visit</a:t>
            </a:r>
            <a:r>
              <a:rPr lang="de-DE" sz="2300" dirty="0">
                <a:latin typeface="Arial" panose="020B0604020202020204" pitchFamily="34" charset="0"/>
                <a:cs typeface="Arial" panose="020B0604020202020204" pitchFamily="34" charset="0"/>
                <a:sym typeface="Wingdings" panose="05000000000000000000" pitchFamily="2" charset="2"/>
              </a:rPr>
              <a:t>“, ...)</a:t>
            </a:r>
          </a:p>
          <a:p>
            <a:pPr algn="just"/>
            <a:endParaRPr lang="de-DE" sz="2300" dirty="0">
              <a:latin typeface="Arial" panose="020B0604020202020204" pitchFamily="34" charset="0"/>
              <a:cs typeface="Arial" panose="020B0604020202020204" pitchFamily="34" charset="0"/>
              <a:sym typeface="Wingdings" panose="05000000000000000000" pitchFamily="2" charset="2"/>
            </a:endParaRPr>
          </a:p>
          <a:p>
            <a:pPr algn="just"/>
            <a:endParaRPr lang="de-DE" sz="2300" dirty="0">
              <a:latin typeface="Arial" panose="020B0604020202020204" pitchFamily="34" charset="0"/>
              <a:cs typeface="Arial" panose="020B0604020202020204" pitchFamily="34" charset="0"/>
              <a:sym typeface="Wingdings" panose="05000000000000000000" pitchFamily="2" charset="2"/>
            </a:endParaRPr>
          </a:p>
          <a:p>
            <a:pPr marL="457200" indent="-457200" algn="just">
              <a:buFont typeface="Symbol" panose="05050102010706020507" pitchFamily="18" charset="2"/>
              <a:buChar char="-"/>
            </a:pPr>
            <a:endParaRPr lang="de-DE" sz="2300" dirty="0">
              <a:latin typeface="Arial" panose="020B0604020202020204" pitchFamily="34" charset="0"/>
              <a:cs typeface="Arial" panose="020B0604020202020204" pitchFamily="34" charset="0"/>
            </a:endParaRPr>
          </a:p>
          <a:p>
            <a:pPr marL="457200" indent="-457200" algn="just">
              <a:buFont typeface="Symbol" panose="05050102010706020507" pitchFamily="18" charset="2"/>
              <a:buChar char="-"/>
            </a:pPr>
            <a:r>
              <a:rPr lang="de-DE" sz="2300" dirty="0">
                <a:latin typeface="Arial" panose="020B0604020202020204" pitchFamily="34" charset="0"/>
                <a:cs typeface="Arial" panose="020B0604020202020204" pitchFamily="34" charset="0"/>
              </a:rPr>
              <a:t>Rudimentärer Einblick in die Domäne</a:t>
            </a:r>
          </a:p>
          <a:p>
            <a:pPr marL="800100" lvl="1" indent="-342900" algn="just">
              <a:buFont typeface="Wingdings" panose="05000000000000000000" pitchFamily="2" charset="2"/>
              <a:buChar char="à"/>
            </a:pPr>
            <a:r>
              <a:rPr lang="de-DE" sz="2300" dirty="0">
                <a:latin typeface="Arial" panose="020B0604020202020204" pitchFamily="34" charset="0"/>
                <a:cs typeface="Arial" panose="020B0604020202020204" pitchFamily="34" charset="0"/>
              </a:rPr>
              <a:t>Geringe Anzahl an Interviews mit </a:t>
            </a:r>
            <a:r>
              <a:rPr lang="de-DE" sz="2300">
                <a:latin typeface="Arial" panose="020B0604020202020204" pitchFamily="34" charset="0"/>
                <a:cs typeface="Arial" panose="020B0604020202020204" pitchFamily="34" charset="0"/>
              </a:rPr>
              <a:t>Experten</a:t>
            </a:r>
            <a:r>
              <a:rPr lang="de-DE" sz="2300" dirty="0" err="1">
                <a:latin typeface="Arial" panose="020B0604020202020204" pitchFamily="34" charset="0"/>
                <a:cs typeface="Arial" panose="020B0604020202020204" pitchFamily="34" charset="0"/>
              </a:rPr>
              <a:t>_innen</a:t>
            </a:r>
            <a:r>
              <a:rPr lang="de-DE" sz="2300" dirty="0">
                <a:latin typeface="Arial" panose="020B0604020202020204" pitchFamily="34" charset="0"/>
                <a:cs typeface="Arial" panose="020B0604020202020204" pitchFamily="34" charset="0"/>
              </a:rPr>
              <a:t> </a:t>
            </a:r>
          </a:p>
          <a:p>
            <a:pPr lvl="1" algn="just"/>
            <a:endParaRPr lang="de-DE" sz="2300" dirty="0">
              <a:latin typeface="Arial" panose="020B0604020202020204" pitchFamily="34" charset="0"/>
              <a:cs typeface="Arial" panose="020B0604020202020204" pitchFamily="34" charset="0"/>
            </a:endParaRPr>
          </a:p>
          <a:p>
            <a:pPr marL="457200" indent="-457200" algn="just">
              <a:buFont typeface="Symbol" panose="05050102010706020507" pitchFamily="18" charset="2"/>
              <a:buChar char="-"/>
            </a:pPr>
            <a:r>
              <a:rPr lang="de-DE" sz="2300" dirty="0">
                <a:latin typeface="Arial" panose="020B0604020202020204" pitchFamily="34" charset="0"/>
                <a:cs typeface="Arial" panose="020B0604020202020204" pitchFamily="34" charset="0"/>
              </a:rPr>
              <a:t>Definierte Auswahlmöglichkeit der Kontextsensitiven Informationen</a:t>
            </a:r>
          </a:p>
          <a:p>
            <a:pPr lvl="1" algn="just"/>
            <a:r>
              <a:rPr lang="de-DE" sz="2300" dirty="0">
                <a:latin typeface="Arial" panose="020B0604020202020204" pitchFamily="34" charset="0"/>
                <a:cs typeface="Arial" panose="020B0604020202020204" pitchFamily="34" charset="0"/>
                <a:sym typeface="Wingdings" panose="05000000000000000000" pitchFamily="2" charset="2"/>
              </a:rPr>
              <a:t> </a:t>
            </a:r>
            <a:r>
              <a:rPr lang="de-DE" sz="2300" dirty="0">
                <a:latin typeface="Arial" panose="020B0604020202020204" pitchFamily="34" charset="0"/>
                <a:cs typeface="Arial" panose="020B0604020202020204" pitchFamily="34" charset="0"/>
              </a:rPr>
              <a:t>Die von den </a:t>
            </a:r>
            <a:r>
              <a:rPr lang="de-DE" sz="2300" dirty="0" err="1">
                <a:latin typeface="Arial" panose="020B0604020202020204" pitchFamily="34" charset="0"/>
                <a:cs typeface="Arial" panose="020B0604020202020204" pitchFamily="34" charset="0"/>
              </a:rPr>
              <a:t>Anwender_innen</a:t>
            </a:r>
            <a:r>
              <a:rPr lang="de-DE" sz="2300" dirty="0">
                <a:latin typeface="Arial" panose="020B0604020202020204" pitchFamily="34" charset="0"/>
                <a:cs typeface="Arial" panose="020B0604020202020204" pitchFamily="34" charset="0"/>
              </a:rPr>
              <a:t> auswählbaren Informationen werden durch die Implementierung definiert</a:t>
            </a:r>
          </a:p>
          <a:p>
            <a:pPr algn="just"/>
            <a:endParaRPr lang="de-DE" sz="2700" dirty="0">
              <a:effectLst/>
              <a:latin typeface="Arial" panose="020B0604020202020204" pitchFamily="34" charset="0"/>
              <a:cs typeface="Arial" panose="020B0604020202020204" pitchFamily="34" charset="0"/>
            </a:endParaRPr>
          </a:p>
        </p:txBody>
      </p:sp>
      <p:sp>
        <p:nvSpPr>
          <p:cNvPr id="173059" name="Rectangle 2"/>
          <p:cNvSpPr>
            <a:spLocks/>
          </p:cNvSpPr>
          <p:nvPr/>
        </p:nvSpPr>
        <p:spPr bwMode="auto">
          <a:xfrm>
            <a:off x="1672030" y="2581326"/>
            <a:ext cx="17418624" cy="2016225"/>
          </a:xfrm>
          <a:prstGeom prst="rect">
            <a:avLst/>
          </a:prstGeom>
          <a:noFill/>
          <a:ln w="12700">
            <a:noFill/>
            <a:miter lim="800000"/>
            <a:headEnd/>
            <a:tailEnd/>
          </a:ln>
        </p:spPr>
        <p:txBody>
          <a:bodyPr lIns="0" tIns="0" rIns="0" bIns="0"/>
          <a:lstStyle/>
          <a:p>
            <a:pPr algn="l">
              <a:lnSpc>
                <a:spcPct val="110000"/>
              </a:lnSpc>
            </a:pPr>
            <a:r>
              <a:rPr lang="de-DE" sz="5600" b="1" dirty="0">
                <a:solidFill>
                  <a:schemeClr val="tx1"/>
                </a:solidFill>
                <a:latin typeface="Arial Bold" charset="0"/>
                <a:sym typeface="Arial Bold" charset="0"/>
              </a:rPr>
              <a:t>Kontextsensitive Darstellung von Informationen zur Unterstützung der Ressourcen-Einteilung</a:t>
            </a:r>
            <a:endParaRPr lang="en-US" sz="4500" b="1" dirty="0">
              <a:solidFill>
                <a:schemeClr val="tx1"/>
              </a:solidFill>
              <a:latin typeface="Arial" charset="0"/>
              <a:cs typeface="Arial" charset="0"/>
              <a:sym typeface="Arial" charset="0"/>
            </a:endParaRP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dirty="0">
                <a:solidFill>
                  <a:schemeClr val="tx1"/>
                </a:solidFill>
                <a:latin typeface="Arial"/>
                <a:cs typeface="Arial"/>
                <a:sym typeface="Arial Bold" charset="0"/>
              </a:rPr>
              <a:t>Master</a:t>
            </a:r>
          </a:p>
          <a:p>
            <a:pPr algn="l">
              <a:lnSpc>
                <a:spcPts val="2800"/>
              </a:lnSpc>
            </a:pPr>
            <a:r>
              <a:rPr lang="en-US" sz="2000" b="1" dirty="0" err="1">
                <a:solidFill>
                  <a:schemeClr val="tx1"/>
                </a:solidFill>
                <a:latin typeface="Arial"/>
                <a:sym typeface="Arial Bold" charset="0"/>
              </a:rPr>
              <a:t>Informatik</a:t>
            </a:r>
            <a:endParaRPr lang="en-US" sz="2000" b="1" dirty="0">
              <a:solidFill>
                <a:schemeClr val="tx1"/>
              </a:solidFill>
              <a:latin typeface="Arial"/>
              <a:sym typeface="Arial Bold" charset="0"/>
            </a:endParaRPr>
          </a:p>
          <a:p>
            <a:pPr algn="l">
              <a:lnSpc>
                <a:spcPts val="2600"/>
              </a:lnSpc>
            </a:pPr>
            <a:r>
              <a:rPr lang="en-US" sz="2000" b="1" dirty="0">
                <a:solidFill>
                  <a:schemeClr val="tx1"/>
                </a:solidFill>
                <a:latin typeface="Arial"/>
                <a:cs typeface="Arial" charset="0"/>
                <a:sym typeface="Arial" charset="0"/>
              </a:rPr>
              <a:t>2016</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dirty="0" err="1">
                <a:solidFill>
                  <a:schemeClr val="tx1"/>
                </a:solidFill>
                <a:latin typeface="Arial Bold" charset="0"/>
                <a:sym typeface="Arial Bold" charset="0"/>
              </a:rPr>
              <a:t>Studierende</a:t>
            </a:r>
            <a:r>
              <a:rPr lang="en-US" sz="2000" dirty="0">
                <a:solidFill>
                  <a:schemeClr val="tx1"/>
                </a:solidFill>
                <a:latin typeface="Arial Bold" charset="0"/>
                <a:sym typeface="Arial Bold" charset="0"/>
              </a:rPr>
              <a:t>/r</a:t>
            </a:r>
          </a:p>
          <a:p>
            <a:pPr algn="l">
              <a:lnSpc>
                <a:spcPts val="2800"/>
              </a:lnSpc>
            </a:pPr>
            <a:r>
              <a:rPr lang="en-US" sz="2000" b="1" dirty="0">
                <a:solidFill>
                  <a:schemeClr val="tx1"/>
                </a:solidFill>
                <a:latin typeface="Arial" charset="0"/>
                <a:cs typeface="Arial" charset="0"/>
                <a:sym typeface="Arial" charset="0"/>
              </a:rPr>
              <a:t>Martin Münch</a:t>
            </a: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dirty="0" err="1">
                <a:solidFill>
                  <a:schemeClr val="tx1"/>
                </a:solidFill>
                <a:latin typeface="Arial Bold" charset="0"/>
                <a:sym typeface="Arial Bold" charset="0"/>
              </a:rPr>
              <a:t>Betreuende</a:t>
            </a:r>
            <a:r>
              <a:rPr lang="en-US" sz="2000" dirty="0">
                <a:solidFill>
                  <a:schemeClr val="tx1"/>
                </a:solidFill>
                <a:latin typeface="Arial Bold" charset="0"/>
                <a:sym typeface="Arial Bold" charset="0"/>
              </a:rPr>
              <a:t> </a:t>
            </a:r>
            <a:r>
              <a:rPr lang="en-US" sz="2000" dirty="0" err="1">
                <a:solidFill>
                  <a:schemeClr val="tx1"/>
                </a:solidFill>
                <a:latin typeface="Arial Bold" charset="0"/>
                <a:sym typeface="Arial Bold" charset="0"/>
              </a:rPr>
              <a:t>Lehrperson</a:t>
            </a:r>
            <a:r>
              <a:rPr lang="en-US" sz="2000" dirty="0">
                <a:solidFill>
                  <a:schemeClr val="tx1"/>
                </a:solidFill>
                <a:latin typeface="Arial Bold" charset="0"/>
                <a:sym typeface="Arial Bold" charset="0"/>
              </a:rPr>
              <a:t> der FHV</a:t>
            </a:r>
          </a:p>
          <a:p>
            <a:pPr algn="l">
              <a:lnSpc>
                <a:spcPts val="2800"/>
              </a:lnSpc>
            </a:pPr>
            <a:r>
              <a:rPr lang="en-US" sz="2000" b="1" dirty="0">
                <a:solidFill>
                  <a:schemeClr val="tx1"/>
                </a:solidFill>
                <a:latin typeface="Arial" charset="0"/>
                <a:cs typeface="Arial" charset="0"/>
                <a:sym typeface="Arial" charset="0"/>
              </a:rPr>
              <a:t>Walter Ritter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5458" y="28186499"/>
            <a:ext cx="4774367"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cxnSp>
        <p:nvCxnSpPr>
          <p:cNvPr id="5" name="Straight Connector 4"/>
          <p:cNvCxnSpPr/>
          <p:nvPr/>
        </p:nvCxnSpPr>
        <p:spPr bwMode="auto">
          <a:xfrm>
            <a:off x="0" y="27720000"/>
            <a:ext cx="22042982" cy="0"/>
          </a:xfrm>
          <a:prstGeom prst="line">
            <a:avLst/>
          </a:prstGeom>
          <a:blipFill dpi="0" rotWithShape="0">
            <a:blip r:embed="rId3"/>
            <a:srcRect/>
            <a:tile tx="0" ty="0" sx="100000" sy="100000" flip="none" algn="tl"/>
          </a:blipFill>
          <a:ln w="12700" cap="flat" cmpd="sng" algn="ctr">
            <a:solidFill>
              <a:srgbClr val="000000"/>
            </a:solidFill>
            <a:prstDash val="solid"/>
            <a:round/>
            <a:headEnd type="none" w="med" len="med"/>
            <a:tailEnd type="none" w="med" len="med"/>
          </a:ln>
          <a:effectLst/>
        </p:spPr>
      </p:cxnSp>
      <p:pic>
        <p:nvPicPr>
          <p:cNvPr id="12" name="Grafik 11"/>
          <p:cNvPicPr>
            <a:picLocks noChangeAspect="1"/>
          </p:cNvPicPr>
          <p:nvPr/>
        </p:nvPicPr>
        <p:blipFill rotWithShape="1">
          <a:blip r:embed="rId4"/>
          <a:srcRect r="5012"/>
          <a:stretch/>
        </p:blipFill>
        <p:spPr>
          <a:xfrm>
            <a:off x="1448694" y="19071158"/>
            <a:ext cx="9289032" cy="4816243"/>
          </a:xfrm>
          <a:prstGeom prst="rect">
            <a:avLst/>
          </a:prstGeom>
        </p:spPr>
      </p:pic>
      <p:pic>
        <p:nvPicPr>
          <p:cNvPr id="2" name="Grafik 1"/>
          <p:cNvPicPr>
            <a:picLocks noChangeAspect="1"/>
          </p:cNvPicPr>
          <p:nvPr/>
        </p:nvPicPr>
        <p:blipFill rotWithShape="1">
          <a:blip r:embed="rId5"/>
          <a:srcRect l="23622" t="52187"/>
          <a:stretch/>
        </p:blipFill>
        <p:spPr>
          <a:xfrm>
            <a:off x="11755666" y="7477870"/>
            <a:ext cx="9323987" cy="3880690"/>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193</Words>
  <Characters>0</Characters>
  <Application>Microsoft Office PowerPoint</Application>
  <PresentationFormat>Benutzerdefiniert</PresentationFormat>
  <Lines>0</Lines>
  <Paragraphs>79</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14</vt:i4>
      </vt:variant>
      <vt:variant>
        <vt:lpstr>Folientitel</vt:lpstr>
      </vt:variant>
      <vt:variant>
        <vt:i4>1</vt:i4>
      </vt:variant>
    </vt:vector>
  </HeadingPairs>
  <TitlesOfParts>
    <vt:vector size="22" baseType="lpstr">
      <vt:lpstr>Arial</vt:lpstr>
      <vt:lpstr>Arial Bold</vt:lpstr>
      <vt:lpstr>Calibri</vt:lpstr>
      <vt:lpstr>Gill Sans</vt:lpstr>
      <vt:lpstr>Symbol</vt:lpstr>
      <vt:lpstr>Wingdings</vt:lpstr>
      <vt:lpstr>ヒラギノ角ゴ ProN W3</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Stefan Dietrich</dc:creator>
  <cp:keywords/>
  <dc:description/>
  <cp:lastModifiedBy>Martin Münch</cp:lastModifiedBy>
  <cp:revision>144</cp:revision>
  <cp:lastPrinted>2015-06-24T10:37:15Z</cp:lastPrinted>
  <dcterms:modified xsi:type="dcterms:W3CDTF">2017-01-11T07:46:22Z</dcterms:modified>
</cp:coreProperties>
</file>