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21"/>
  </p:notesMasterIdLst>
  <p:sldIdLst>
    <p:sldId id="256" r:id="rId2"/>
    <p:sldId id="264" r:id="rId3"/>
    <p:sldId id="258" r:id="rId4"/>
    <p:sldId id="257" r:id="rId5"/>
    <p:sldId id="266" r:id="rId6"/>
    <p:sldId id="261" r:id="rId7"/>
    <p:sldId id="267" r:id="rId8"/>
    <p:sldId id="259" r:id="rId9"/>
    <p:sldId id="274" r:id="rId10"/>
    <p:sldId id="260" r:id="rId11"/>
    <p:sldId id="268" r:id="rId12"/>
    <p:sldId id="269" r:id="rId13"/>
    <p:sldId id="270" r:id="rId14"/>
    <p:sldId id="273" r:id="rId15"/>
    <p:sldId id="272" r:id="rId16"/>
    <p:sldId id="262" r:id="rId17"/>
    <p:sldId id="271" r:id="rId18"/>
    <p:sldId id="263" r:id="rId19"/>
    <p:sldId id="26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23210E8-2A03-4EAE-A140-3755B69DCA91}">
          <p14:sldIdLst>
            <p14:sldId id="256"/>
            <p14:sldId id="264"/>
            <p14:sldId id="258"/>
            <p14:sldId id="257"/>
            <p14:sldId id="266"/>
            <p14:sldId id="261"/>
            <p14:sldId id="267"/>
            <p14:sldId id="259"/>
            <p14:sldId id="274"/>
            <p14:sldId id="260"/>
            <p14:sldId id="268"/>
            <p14:sldId id="269"/>
            <p14:sldId id="270"/>
            <p14:sldId id="273"/>
            <p14:sldId id="272"/>
            <p14:sldId id="262"/>
            <p14:sldId id="271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77820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14735-C1EC-4119-90C8-04F30BD6CC86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3167-663F-4E2D-94C0-04507F973EC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13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Aussendienstplannung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Entscheidungsfindungsprozess</a:t>
            </a:r>
          </a:p>
          <a:p>
            <a:r>
              <a:rPr lang="de-AT" dirty="0">
                <a:sym typeface="Wingdings" panose="05000000000000000000" pitchFamily="2" charset="2"/>
              </a:rPr>
              <a:t>Entscheidungsfindungsprozess  Nur so gut wie verfügbare Daten und derer Darstellung</a:t>
            </a:r>
          </a:p>
          <a:p>
            <a:r>
              <a:rPr lang="de-AT" dirty="0">
                <a:sym typeface="Wingdings" panose="05000000000000000000" pitchFamily="2" charset="2"/>
              </a:rPr>
              <a:t>Verfügbar != Vorhanden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326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Bedarf: </a:t>
            </a:r>
          </a:p>
          <a:p>
            <a:r>
              <a:rPr lang="de-AT" dirty="0"/>
              <a:t>/ Kundengespräche </a:t>
            </a:r>
            <a:r>
              <a:rPr lang="de-AT" dirty="0">
                <a:sym typeface="Wingdings" panose="05000000000000000000" pitchFamily="2" charset="2"/>
              </a:rPr>
              <a:t> Mittagessen mit Kunden</a:t>
            </a:r>
          </a:p>
          <a:p>
            <a:r>
              <a:rPr lang="de-AT" dirty="0">
                <a:sym typeface="Wingdings" panose="05000000000000000000" pitchFamily="2" charset="2"/>
              </a:rPr>
              <a:t>/ Interesse  von klein auf Interesse an Karten</a:t>
            </a:r>
            <a:endParaRPr lang="de-AT" dirty="0"/>
          </a:p>
          <a:p>
            <a:r>
              <a:rPr lang="de-AT" dirty="0"/>
              <a:t>/ Herausforderung </a:t>
            </a:r>
            <a:r>
              <a:rPr lang="de-AT" dirty="0">
                <a:sym typeface="Wingdings" panose="05000000000000000000" pitchFamily="2" charset="2"/>
              </a:rPr>
              <a:t> Es muss doch besser gehen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2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Status Quo klären</a:t>
            </a:r>
          </a:p>
          <a:p>
            <a:r>
              <a:rPr lang="de-AT" dirty="0"/>
              <a:t>/ Problem identifizieren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617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614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zoom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demand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Shneiderman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2762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G1: keine Erfahrung, G3: Fortgeschritten</a:t>
            </a:r>
          </a:p>
          <a:p>
            <a:r>
              <a:rPr lang="de-AT" dirty="0"/>
              <a:t>/ 3 männlich</a:t>
            </a:r>
          </a:p>
          <a:p>
            <a:r>
              <a:rPr lang="de-AT" dirty="0"/>
              <a:t>/ 6 weiblich</a:t>
            </a:r>
          </a:p>
          <a:p>
            <a:r>
              <a:rPr lang="de-AT" dirty="0"/>
              <a:t>/ 2 keine Nennung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059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3 Gruppen: nach  (11 Personen)</a:t>
            </a:r>
          </a:p>
          <a:p>
            <a:r>
              <a:rPr lang="de-AT" dirty="0"/>
              <a:t>/ 25,5 Jahre (mittleres Alter)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29 Minuten (mittlere Testdauer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# Fragebogen – 20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eigene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</a:t>
            </a:r>
            <a:r>
              <a:rPr lang="de-AT" dirty="0" err="1"/>
              <a:t>IsoMetric</a:t>
            </a:r>
            <a:r>
              <a:rPr lang="de-AT" dirty="0"/>
              <a:t> S (</a:t>
            </a:r>
            <a:r>
              <a:rPr lang="de-AT" dirty="0" err="1"/>
              <a:t>Willmut</a:t>
            </a:r>
            <a:r>
              <a:rPr lang="de-AT" dirty="0"/>
              <a:t> 1997)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ISONORM (</a:t>
            </a:r>
            <a:r>
              <a:rPr lang="de-AT" dirty="0" err="1"/>
              <a:t>Prümper</a:t>
            </a:r>
            <a:r>
              <a:rPr lang="de-AT" dirty="0"/>
              <a:t> und </a:t>
            </a:r>
            <a:r>
              <a:rPr lang="de-AT" dirty="0" err="1"/>
              <a:t>Anft</a:t>
            </a:r>
            <a:r>
              <a:rPr lang="de-AT" dirty="0"/>
              <a:t> 1993)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Erfahrung, Effektivität, Effizienz, Zufriedenheit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83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 3 Gruppen: nach Erfahrungsgrad</a:t>
            </a:r>
          </a:p>
          <a:p>
            <a:r>
              <a:rPr lang="de-AT" dirty="0"/>
              <a:t>/ 11 Personen</a:t>
            </a:r>
          </a:p>
          <a:p>
            <a:r>
              <a:rPr lang="de-AT" dirty="0"/>
              <a:t>/ 25,5 Jahre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29 Minuten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# Fragebogen – 20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eigene Fragen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</a:t>
            </a:r>
            <a:r>
              <a:rPr lang="de-AT" dirty="0" err="1"/>
              <a:t>IsoMetric</a:t>
            </a:r>
            <a:r>
              <a:rPr lang="de-AT" dirty="0"/>
              <a:t> S (</a:t>
            </a:r>
            <a:r>
              <a:rPr lang="de-AT" dirty="0" err="1"/>
              <a:t>Willmut</a:t>
            </a:r>
            <a:r>
              <a:rPr lang="de-AT" dirty="0"/>
              <a:t> 1997)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ISONORM (</a:t>
            </a:r>
            <a:r>
              <a:rPr lang="de-AT" dirty="0" err="1"/>
              <a:t>Prümper</a:t>
            </a:r>
            <a:r>
              <a:rPr lang="de-AT" dirty="0"/>
              <a:t> und </a:t>
            </a:r>
            <a:r>
              <a:rPr lang="de-AT" dirty="0" err="1"/>
              <a:t>Anft</a:t>
            </a:r>
            <a:r>
              <a:rPr lang="de-AT" dirty="0"/>
              <a:t> 1993)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 Erfahrung, Effektivität, Effizienz, Zufriedenheit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3167-663F-4E2D-94C0-04507F973EC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84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1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39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814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/"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296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600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906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1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04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00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99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76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A529-0F1A-44DC-B789-CEDBE28DE722}" type="datetimeFigureOut">
              <a:rPr lang="de-AT" smtClean="0"/>
              <a:t>01.02.2017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E74E-C955-4B8B-BCC8-81DC09F4CF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361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4000" b="1" dirty="0"/>
              <a:t>Kontextsensitive Darstellung von Informationen zur Unterstützung der Ressourcen-Einteilung</a:t>
            </a:r>
            <a:r>
              <a:rPr lang="de-DE" sz="4000" dirty="0"/>
              <a:t> </a:t>
            </a:r>
            <a:endParaRPr lang="de-AT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AT" dirty="0"/>
              <a:t>Masterarbeit im Studiengang Informatik</a:t>
            </a:r>
            <a:br>
              <a:rPr lang="de-AT" dirty="0"/>
            </a:br>
            <a:r>
              <a:rPr lang="de-AT" dirty="0"/>
              <a:t>Februar 2017</a:t>
            </a:r>
            <a:br>
              <a:rPr lang="de-AT" dirty="0"/>
            </a:br>
            <a:r>
              <a:rPr lang="de-AT" dirty="0"/>
              <a:t>Martin Münch, </a:t>
            </a:r>
            <a:r>
              <a:rPr lang="de-AT" dirty="0" err="1"/>
              <a:t>BSc</a:t>
            </a:r>
            <a:endParaRPr lang="de-AT" dirty="0"/>
          </a:p>
        </p:txBody>
      </p:sp>
      <p:pic>
        <p:nvPicPr>
          <p:cNvPr id="4" name="Picture 2" descr="http://www.fhv.at/presse/fhv-logos/a3-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78" y="5983215"/>
            <a:ext cx="25908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983215"/>
            <a:ext cx="1990165" cy="6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0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89" y="0"/>
            <a:ext cx="8393112" cy="6858000"/>
          </a:xfrm>
        </p:spPr>
      </p:pic>
    </p:spTree>
    <p:extLst>
      <p:ext uri="{BB962C8B-B14F-4D97-AF65-F5344CB8AC3E}">
        <p14:creationId xmlns:p14="http://schemas.microsoft.com/office/powerpoint/2010/main" val="345826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1" y="0"/>
            <a:ext cx="10324178" cy="68639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03" y="3689874"/>
            <a:ext cx="4093933" cy="29045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6" y="990908"/>
            <a:ext cx="4215991" cy="36398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7" y="309908"/>
            <a:ext cx="3378216" cy="1744793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9877949" y="-131157"/>
            <a:ext cx="1256215" cy="5829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916706" y="2366682"/>
            <a:ext cx="1645919" cy="167819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/>
          <p:cNvSpPr/>
          <p:nvPr/>
        </p:nvSpPr>
        <p:spPr>
          <a:xfrm>
            <a:off x="10682344" y="3550023"/>
            <a:ext cx="1461450" cy="143076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2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62859" cy="501777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10935785" y="675668"/>
            <a:ext cx="1256215" cy="3949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Ellipse 3"/>
          <p:cNvSpPr/>
          <p:nvPr/>
        </p:nvSpPr>
        <p:spPr>
          <a:xfrm>
            <a:off x="8143537" y="1016867"/>
            <a:ext cx="3765177" cy="5486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8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128954"/>
            <a:ext cx="9964615" cy="66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48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 – Stichprobenbeschreibung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3 Gruppen: nach  (11 Personen)</a:t>
            </a:r>
          </a:p>
          <a:p>
            <a:r>
              <a:rPr lang="de-AT" dirty="0"/>
              <a:t>25,5 Jahre (mittleres Alter)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AT" dirty="0"/>
              <a:t>/ 29 Minuten (mittlere Testdauer)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60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Evaluation – Gebrauchstauglichkeitsanalyse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Testszenario mit Prototyp</a:t>
            </a:r>
          </a:p>
          <a:p>
            <a:r>
              <a:rPr lang="de-AT" dirty="0" err="1"/>
              <a:t>Eyetracking</a:t>
            </a:r>
            <a:endParaRPr lang="de-AT" dirty="0"/>
          </a:p>
          <a:p>
            <a:r>
              <a:rPr lang="de-AT" dirty="0"/>
              <a:t>Fragebogen</a:t>
            </a:r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199" y="6311900"/>
            <a:ext cx="6089725" cy="365125"/>
          </a:xfrm>
        </p:spPr>
        <p:txBody>
          <a:bodyPr/>
          <a:lstStyle/>
          <a:p>
            <a:pPr algn="l"/>
            <a:r>
              <a:rPr lang="de-AT" sz="2000" dirty="0"/>
              <a:t>Gebrauchstauglichkeitsanalyse nach ISO 9241</a:t>
            </a:r>
          </a:p>
        </p:txBody>
      </p:sp>
    </p:spTree>
    <p:extLst>
      <p:ext uri="{BB962C8B-B14F-4D97-AF65-F5344CB8AC3E}">
        <p14:creationId xmlns:p14="http://schemas.microsoft.com/office/powerpoint/2010/main" val="250304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Evaluation – Verhaltensbeobachtung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Verwendungsmuster der Ansichten</a:t>
            </a:r>
          </a:p>
          <a:p>
            <a:r>
              <a:rPr lang="de-AT" dirty="0"/>
              <a:t>Während des Testes</a:t>
            </a:r>
          </a:p>
          <a:p>
            <a:r>
              <a:rPr lang="de-AT" dirty="0"/>
              <a:t>Auswertung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pPr algn="l"/>
            <a:r>
              <a:rPr lang="de-AT" sz="2000" dirty="0"/>
              <a:t>[1] ISO 9241</a:t>
            </a:r>
          </a:p>
        </p:txBody>
      </p:sp>
    </p:spTree>
    <p:extLst>
      <p:ext uri="{BB962C8B-B14F-4D97-AF65-F5344CB8AC3E}">
        <p14:creationId xmlns:p14="http://schemas.microsoft.com/office/powerpoint/2010/main" val="297669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+ bessere Übersicht</a:t>
            </a:r>
          </a:p>
          <a:p>
            <a:pPr marL="0" indent="0">
              <a:buNone/>
            </a:pPr>
            <a:r>
              <a:rPr lang="de-AT" dirty="0"/>
              <a:t>+ Kartenansicht </a:t>
            </a:r>
            <a:r>
              <a:rPr lang="de-AT" dirty="0">
                <a:sym typeface="Wingdings" panose="05000000000000000000" pitchFamily="2" charset="2"/>
              </a:rPr>
              <a:t>&lt;-- --&gt; Listenansicht</a:t>
            </a: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+ zusätzliche Informationen</a:t>
            </a:r>
          </a:p>
          <a:p>
            <a:pPr marL="0" indent="0"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AT" dirty="0">
                <a:sym typeface="Wingdings" panose="05000000000000000000" pitchFamily="2" charset="2"/>
              </a:rPr>
              <a:t>- Definierte Informationen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6543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algn="r"/>
            <a:r>
              <a:rPr lang="de-AT"/>
              <a:t>Danke!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091661" y="4400564"/>
            <a:ext cx="9144000" cy="754025"/>
          </a:xfrm>
        </p:spPr>
        <p:txBody>
          <a:bodyPr>
            <a:normAutofit/>
          </a:bodyPr>
          <a:lstStyle/>
          <a:p>
            <a:pPr algn="r"/>
            <a:r>
              <a:rPr lang="de-AT"/>
              <a:t>Speziellen Dank an: Andreas Zwerger, Walter Ritter und Sonja Kopf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871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dirty="0"/>
              <a:t>„</a:t>
            </a:r>
            <a:r>
              <a:rPr lang="de-AT" sz="4800" i="1" dirty="0"/>
              <a:t>Ein Bild sagt mehr als tausend Worte</a:t>
            </a:r>
            <a:r>
              <a:rPr lang="de-AT" sz="4800" dirty="0"/>
              <a:t>“</a:t>
            </a:r>
            <a:br>
              <a:rPr lang="de-AT" sz="4800" dirty="0"/>
            </a:br>
            <a:r>
              <a:rPr lang="de-AT" sz="4800" dirty="0"/>
              <a:t>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AT" dirty="0"/>
              <a:t>(Sprichwort)</a:t>
            </a:r>
          </a:p>
        </p:txBody>
      </p:sp>
    </p:spTree>
    <p:extLst>
      <p:ext uri="{BB962C8B-B14F-4D97-AF65-F5344CB8AC3E}">
        <p14:creationId xmlns:p14="http://schemas.microsoft.com/office/powerpoint/2010/main" val="94633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5012"/>
          <a:stretch/>
        </p:blipFill>
        <p:spPr>
          <a:xfrm>
            <a:off x="0" y="0"/>
            <a:ext cx="13227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2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Bedarf</a:t>
            </a:r>
          </a:p>
          <a:p>
            <a:r>
              <a:rPr lang="de-AT" dirty="0"/>
              <a:t>Interesse </a:t>
            </a:r>
          </a:p>
          <a:p>
            <a:r>
              <a:rPr lang="de-AT" dirty="0"/>
              <a:t>Herausforderung </a:t>
            </a:r>
          </a:p>
        </p:txBody>
      </p:sp>
    </p:spTree>
    <p:extLst>
      <p:ext uri="{BB962C8B-B14F-4D97-AF65-F5344CB8AC3E}">
        <p14:creationId xmlns:p14="http://schemas.microsoft.com/office/powerpoint/2010/main" val="7985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  <a:p>
            <a:r>
              <a:rPr lang="de-AT" dirty="0"/>
              <a:t>Interviews</a:t>
            </a:r>
          </a:p>
          <a:p>
            <a:r>
              <a:rPr lang="de-AT" dirty="0"/>
              <a:t>Konzept</a:t>
            </a:r>
          </a:p>
          <a:p>
            <a:r>
              <a:rPr lang="de-AT" dirty="0"/>
              <a:t>Prototyp</a:t>
            </a:r>
          </a:p>
          <a:p>
            <a:r>
              <a:rPr lang="de-AT" dirty="0"/>
              <a:t>Evaluation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08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Drei Personen</a:t>
            </a:r>
          </a:p>
          <a:p>
            <a:r>
              <a:rPr lang="de-AT" dirty="0"/>
              <a:t>Erfahrung im Außendienst</a:t>
            </a:r>
          </a:p>
          <a:p>
            <a:r>
              <a:rPr lang="de-AT" dirty="0"/>
              <a:t>Schwerpunkt auf dem Workflow der Planung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" y="4621105"/>
            <a:ext cx="12192000" cy="22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3" y="0"/>
            <a:ext cx="11456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6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/>
              <a:t>Konzept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Übersicht Standorte</a:t>
            </a:r>
          </a:p>
          <a:p>
            <a:r>
              <a:rPr lang="de-AT" dirty="0"/>
              <a:t>Routenverwaltung</a:t>
            </a:r>
          </a:p>
          <a:p>
            <a:r>
              <a:rPr lang="de-AT" dirty="0"/>
              <a:t>Kontextsensitive Informationen</a:t>
            </a:r>
          </a:p>
          <a:p>
            <a:r>
              <a:rPr lang="de-AT" dirty="0"/>
              <a:t>Daten und Funktionalität zentralisieren</a:t>
            </a:r>
          </a:p>
          <a:p>
            <a:endParaRPr lang="de-AT" b="1" dirty="0"/>
          </a:p>
        </p:txBody>
      </p:sp>
      <p:sp>
        <p:nvSpPr>
          <p:cNvPr id="4" name="Rechteck 3"/>
          <p:cNvSpPr/>
          <p:nvPr/>
        </p:nvSpPr>
        <p:spPr>
          <a:xfrm>
            <a:off x="5600814" y="3613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de-AT" dirty="0"/>
            </a:b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96" y="3775939"/>
            <a:ext cx="5130655" cy="307130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853084" y="4722612"/>
            <a:ext cx="559397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/>
          <p:cNvSpPr/>
          <p:nvPr/>
        </p:nvSpPr>
        <p:spPr>
          <a:xfrm>
            <a:off x="8726246" y="4799921"/>
            <a:ext cx="559397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/>
          <p:cNvSpPr/>
          <p:nvPr/>
        </p:nvSpPr>
        <p:spPr>
          <a:xfrm>
            <a:off x="9586258" y="4799921"/>
            <a:ext cx="559397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/>
          <p:cNvSpPr/>
          <p:nvPr/>
        </p:nvSpPr>
        <p:spPr>
          <a:xfrm>
            <a:off x="11280037" y="4259966"/>
            <a:ext cx="654766" cy="13770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Verbinder: gewinkelt 14"/>
          <p:cNvCxnSpPr>
            <a:cxnSpLocks/>
          </p:cNvCxnSpPr>
          <p:nvPr/>
        </p:nvCxnSpPr>
        <p:spPr>
          <a:xfrm rot="10800000">
            <a:off x="6923348" y="3613639"/>
            <a:ext cx="1209434" cy="949511"/>
          </a:xfrm>
          <a:prstGeom prst="bentConnector3">
            <a:avLst>
              <a:gd name="adj1" fmla="val 1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/>
          <p:cNvCxnSpPr>
            <a:cxnSpLocks/>
          </p:cNvCxnSpPr>
          <p:nvPr/>
        </p:nvCxnSpPr>
        <p:spPr>
          <a:xfrm rot="10800000">
            <a:off x="5992009" y="3108960"/>
            <a:ext cx="3013938" cy="1609812"/>
          </a:xfrm>
          <a:prstGeom prst="bentConnector3">
            <a:avLst>
              <a:gd name="adj1" fmla="val -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/>
          <p:cNvCxnSpPr>
            <a:cxnSpLocks/>
          </p:cNvCxnSpPr>
          <p:nvPr/>
        </p:nvCxnSpPr>
        <p:spPr>
          <a:xfrm rot="10800000">
            <a:off x="4270786" y="2007712"/>
            <a:ext cx="7355292" cy="2211681"/>
          </a:xfrm>
          <a:prstGeom prst="bentConnector3">
            <a:avLst>
              <a:gd name="adj1" fmla="val 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/>
          <p:cNvCxnSpPr>
            <a:cxnSpLocks/>
          </p:cNvCxnSpPr>
          <p:nvPr/>
        </p:nvCxnSpPr>
        <p:spPr>
          <a:xfrm rot="10800000">
            <a:off x="4104380" y="2569012"/>
            <a:ext cx="5761577" cy="2148241"/>
          </a:xfrm>
          <a:prstGeom prst="bentConnector3">
            <a:avLst>
              <a:gd name="adj1" fmla="val -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0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Prototyp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862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Breitbild</PresentationFormat>
  <Paragraphs>89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</vt:lpstr>
      <vt:lpstr>Kontextsensitive Darstellung von Informationen zur Unterstützung der Ressourcen-Einteilung </vt:lpstr>
      <vt:lpstr>„Ein Bild sagt mehr als tausend Worte“  </vt:lpstr>
      <vt:lpstr>PowerPoint-Präsentation</vt:lpstr>
      <vt:lpstr>Motivation</vt:lpstr>
      <vt:lpstr>Übersicht</vt:lpstr>
      <vt:lpstr>Interviews</vt:lpstr>
      <vt:lpstr>PowerPoint-Präsentation</vt:lpstr>
      <vt:lpstr>Konzept</vt:lpstr>
      <vt:lpstr>Prototyp</vt:lpstr>
      <vt:lpstr>PowerPoint-Präsentation</vt:lpstr>
      <vt:lpstr>PowerPoint-Präsentation</vt:lpstr>
      <vt:lpstr>PowerPoint-Präsentation</vt:lpstr>
      <vt:lpstr>PowerPoint-Präsentation</vt:lpstr>
      <vt:lpstr>Evaluation</vt:lpstr>
      <vt:lpstr>Evaluation – Stichprobenbeschreibung</vt:lpstr>
      <vt:lpstr>Evaluation – Gebrauchstauglichkeitsanalyse</vt:lpstr>
      <vt:lpstr>Evaluation – Verhaltensbeobachtung</vt:lpstr>
      <vt:lpstr>Diskussion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39</cp:revision>
  <dcterms:created xsi:type="dcterms:W3CDTF">2017-01-22T11:05:22Z</dcterms:created>
  <dcterms:modified xsi:type="dcterms:W3CDTF">2017-02-01T21:42:10Z</dcterms:modified>
</cp:coreProperties>
</file>