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6"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ünch" initials="MM" lastIdx="1" clrIdx="0">
    <p:extLst>
      <p:ext uri="{19B8F6BF-5375-455C-9EA6-DF929625EA0E}">
        <p15:presenceInfo xmlns:p15="http://schemas.microsoft.com/office/powerpoint/2012/main" userId="657b1859648c90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75" autoAdjust="0"/>
    <p:restoredTop sz="50067"/>
  </p:normalViewPr>
  <p:slideViewPr>
    <p:cSldViewPr>
      <p:cViewPr>
        <p:scale>
          <a:sx n="50" d="100"/>
          <a:sy n="50" d="100"/>
        </p:scale>
        <p:origin x="2124" y="-384"/>
      </p:cViewPr>
      <p:guideLst>
        <p:guide orient="horz" pos="18191"/>
        <p:guide pos="6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t>29.12.2016</a:t>
            </a:fld>
            <a:endParaRPr lang="en-US" dirty="0"/>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t>‹Nr.›</a:t>
            </a:fld>
            <a:endParaRPr lang="en-US" dirty="0"/>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p:cNvSpPr>
          <p:nvPr/>
        </p:nvSpPr>
        <p:spPr bwMode="auto">
          <a:xfrm>
            <a:off x="963329" y="5317629"/>
            <a:ext cx="20116324" cy="21602401"/>
          </a:xfrm>
          <a:prstGeom prst="rect">
            <a:avLst/>
          </a:prstGeom>
          <a:noFill/>
          <a:ln w="12700">
            <a:noFill/>
            <a:miter lim="800000"/>
            <a:headEnd/>
            <a:tailEnd/>
          </a:ln>
        </p:spPr>
        <p:txBody>
          <a:bodyPr lIns="0" tIns="0" rIns="0" bIns="0" numCol="2" spcCol="540000"/>
          <a:lstStyle/>
          <a:p>
            <a:pPr algn="just"/>
            <a:r>
              <a:rPr lang="de-DE" sz="2700" i="1" dirty="0">
                <a:latin typeface="Arial" panose="020B0604020202020204" pitchFamily="34" charset="0"/>
                <a:cs typeface="Arial" panose="020B0604020202020204" pitchFamily="34" charset="0"/>
              </a:rPr>
              <a:t>Bei Entscheidungsfindungsprozessen werden verschiedenste Informationen aus unterschiedlichen Quellen zusammengetragen, deren Qualität und Darstellung maßgeblich für den Prozess ist. Das Ziel ist zu untersuchen, inwiefern die Ergänzung von Informationen mit geografischen Daten zu einer Optimierung bei der Entscheidungsfindung beiträgt und welche Bedeutung dabei der Darstellungsform (Listen- oder Kartenansicht) zukommt. Für die Entwicklung des Prototypen wurde der Bereich der  Entscheidungsfindung auf das Szenario der Außendienstplanung limitiert.</a:t>
            </a:r>
          </a:p>
          <a:p>
            <a:pPr algn="just"/>
            <a:endParaRPr lang="de-DE" sz="2700" dirty="0">
              <a:latin typeface="Arial" panose="020B0604020202020204" pitchFamily="34" charset="0"/>
              <a:cs typeface="Arial" panose="020B0604020202020204" pitchFamily="34" charset="0"/>
            </a:endParaRPr>
          </a:p>
          <a:p>
            <a:pPr algn="just"/>
            <a:r>
              <a:rPr lang="de-DE" sz="2700" b="1" dirty="0">
                <a:latin typeface="Arial" panose="020B0604020202020204" pitchFamily="34" charset="0"/>
                <a:cs typeface="Arial" panose="020B0604020202020204" pitchFamily="34" charset="0"/>
              </a:rPr>
              <a:t>Konzept</a:t>
            </a:r>
          </a:p>
          <a:p>
            <a:pPr algn="just"/>
            <a:r>
              <a:rPr lang="de-DE" sz="2700" dirty="0">
                <a:latin typeface="Arial" panose="020B0604020202020204" pitchFamily="34" charset="0"/>
                <a:cs typeface="Arial" panose="020B0604020202020204" pitchFamily="34" charset="0"/>
              </a:rPr>
              <a:t>Mit dem Prototypen sollen nicht klassische Probleme der Informatik oder Logistik, wie beispielsweise das Problem des Handlungsreisenden gelöst werden. Vielmehr besteht die grundlegende Idee darin, Informationen (Ressourcen und Aufgaben) mit geografischen Daten zu verknüpfen und diese zu visualisieren, um somit </a:t>
            </a:r>
            <a:r>
              <a:rPr lang="de-DE" sz="2700" dirty="0" err="1">
                <a:latin typeface="Arial" panose="020B0604020202020204" pitchFamily="34" charset="0"/>
                <a:cs typeface="Arial" panose="020B0604020202020204" pitchFamily="34" charset="0"/>
              </a:rPr>
              <a:t>Nutzer_innen</a:t>
            </a:r>
            <a:r>
              <a:rPr lang="de-DE" sz="2700" dirty="0">
                <a:latin typeface="Arial" panose="020B0604020202020204" pitchFamily="34" charset="0"/>
                <a:cs typeface="Arial" panose="020B0604020202020204" pitchFamily="34" charset="0"/>
              </a:rPr>
              <a:t> bei ihren Entscheidungsprozessen zu unterstützen.</a:t>
            </a:r>
          </a:p>
          <a:p>
            <a:pPr algn="just"/>
            <a:endParaRPr lang="de-DE" sz="2700" dirty="0">
              <a:latin typeface="Arial" panose="020B0604020202020204" pitchFamily="34" charset="0"/>
              <a:cs typeface="Arial" panose="020B0604020202020204" pitchFamily="34" charset="0"/>
            </a:endParaRPr>
          </a:p>
          <a:p>
            <a:pPr algn="just"/>
            <a:r>
              <a:rPr lang="de-DE" sz="2700" dirty="0">
                <a:latin typeface="Arial" panose="020B0604020202020204" pitchFamily="34" charset="0"/>
                <a:cs typeface="Arial" panose="020B0604020202020204" pitchFamily="34" charset="0"/>
              </a:rPr>
              <a:t>Um den Prototypen möglichst nahe an den Wünschen und Bedürfnissen der </a:t>
            </a:r>
            <a:r>
              <a:rPr lang="de-DE" sz="2700" dirty="0" err="1">
                <a:latin typeface="Arial" panose="020B0604020202020204" pitchFamily="34" charset="0"/>
                <a:cs typeface="Arial" panose="020B0604020202020204" pitchFamily="34" charset="0"/>
              </a:rPr>
              <a:t>Anwender_innen</a:t>
            </a:r>
            <a:r>
              <a:rPr lang="de-DE" sz="2700" dirty="0">
                <a:latin typeface="Arial" panose="020B0604020202020204" pitchFamily="34" charset="0"/>
                <a:cs typeface="Arial" panose="020B0604020202020204" pitchFamily="34" charset="0"/>
              </a:rPr>
              <a:t> zu entwickeln, stützt sich das Konzept auf die Ergebnisse der durchgeführten Interviews mit Personen welche im Außendienst tätig sind.</a:t>
            </a:r>
          </a:p>
          <a:p>
            <a:pPr algn="just"/>
            <a:endParaRPr lang="de-DE" sz="2700" dirty="0">
              <a:latin typeface="Arial" panose="020B0604020202020204" pitchFamily="34" charset="0"/>
              <a:cs typeface="Arial" panose="020B0604020202020204" pitchFamily="34" charset="0"/>
            </a:endParaRPr>
          </a:p>
          <a:p>
            <a:pPr algn="just"/>
            <a:endParaRPr lang="de-DE" sz="2700" dirty="0">
              <a:latin typeface="Arial" panose="020B0604020202020204" pitchFamily="34" charset="0"/>
              <a:cs typeface="Arial" panose="020B0604020202020204" pitchFamily="34" charset="0"/>
            </a:endParaRPr>
          </a:p>
          <a:p>
            <a:pPr algn="just"/>
            <a:endParaRPr lang="de-DE" sz="27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rPr>
              <a:t>Routenverwaltung</a:t>
            </a:r>
          </a:p>
          <a:p>
            <a:pPr lvl="1" algn="just"/>
            <a:r>
              <a:rPr lang="de-DE" sz="2700" dirty="0" err="1">
                <a:latin typeface="Arial" panose="020B0604020202020204" pitchFamily="34" charset="0"/>
                <a:cs typeface="Arial" panose="020B0604020202020204" pitchFamily="34" charset="0"/>
              </a:rPr>
              <a:t>Anwender_innen</a:t>
            </a:r>
            <a:r>
              <a:rPr lang="de-DE" sz="2700" dirty="0">
                <a:latin typeface="Arial" panose="020B0604020202020204" pitchFamily="34" charset="0"/>
                <a:cs typeface="Arial" panose="020B0604020202020204" pitchFamily="34" charset="0"/>
              </a:rPr>
              <a:t> können eigene Listen mit ausgewählten Unternehmen (Trips) im System erfassen und diese, durch den Einsatz von unterschiedlichen Visualisierungen (Karten- und Listenansicht), bearbeiten. </a:t>
            </a:r>
          </a:p>
          <a:p>
            <a:pPr algn="just"/>
            <a:endParaRPr lang="de-DE" sz="27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rPr>
              <a:t>Systembruch</a:t>
            </a:r>
            <a:r>
              <a:rPr lang="de-DE" sz="2700" b="1" i="1" dirty="0">
                <a:latin typeface="Arial" panose="020B0604020202020204" pitchFamily="34" charset="0"/>
                <a:cs typeface="Arial" panose="020B0604020202020204" pitchFamily="34" charset="0"/>
              </a:rPr>
              <a:t>	</a:t>
            </a:r>
          </a:p>
          <a:p>
            <a:pPr lvl="1" algn="just"/>
            <a:r>
              <a:rPr lang="de-DE" sz="2700" dirty="0">
                <a:latin typeface="Arial" panose="020B0604020202020204" pitchFamily="34" charset="0"/>
                <a:cs typeface="Arial" panose="020B0604020202020204" pitchFamily="34" charset="0"/>
              </a:rPr>
              <a:t>Damit ist gemeint, dass parallel zu den bestehenden System der befragten Personen zusätzliche Drittsoftware oder gar andere Medien benötigt werden (Termine, Kalender, Kundendaten und Routenberechnung). Durch die Einbindung des Prototypens in die bestehende Enterprise-Resource-</a:t>
            </a:r>
            <a:r>
              <a:rPr lang="de-DE" sz="2700" dirty="0" err="1">
                <a:latin typeface="Arial" panose="020B0604020202020204" pitchFamily="34" charset="0"/>
                <a:cs typeface="Arial" panose="020B0604020202020204" pitchFamily="34" charset="0"/>
              </a:rPr>
              <a:t>Planning</a:t>
            </a:r>
            <a:r>
              <a:rPr lang="de-DE" sz="2700" dirty="0">
                <a:latin typeface="Arial" panose="020B0604020202020204" pitchFamily="34" charset="0"/>
                <a:cs typeface="Arial" panose="020B0604020202020204" pitchFamily="34" charset="0"/>
              </a:rPr>
              <a:t> und Customer-</a:t>
            </a:r>
            <a:r>
              <a:rPr lang="de-DE" sz="2700" dirty="0" err="1">
                <a:latin typeface="Arial" panose="020B0604020202020204" pitchFamily="34" charset="0"/>
                <a:cs typeface="Arial" panose="020B0604020202020204" pitchFamily="34" charset="0"/>
              </a:rPr>
              <a:t>Relationship</a:t>
            </a:r>
            <a:r>
              <a:rPr lang="de-DE" sz="2700" dirty="0">
                <a:latin typeface="Arial" panose="020B0604020202020204" pitchFamily="34" charset="0"/>
                <a:cs typeface="Arial" panose="020B0604020202020204" pitchFamily="34" charset="0"/>
              </a:rPr>
              <a:t>-Management-Lösung Pery sollen die Daten zentralisiert werden und somit das Problem lösen. </a:t>
            </a:r>
          </a:p>
          <a:p>
            <a:pPr lvl="1" algn="just"/>
            <a:endParaRPr lang="de-DE" sz="27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rPr>
              <a:t>Übersicht Standorte</a:t>
            </a:r>
          </a:p>
          <a:p>
            <a:pPr lvl="1" algn="just"/>
            <a:r>
              <a:rPr lang="de-DE" sz="2700" dirty="0">
                <a:latin typeface="Arial" panose="020B0604020202020204" pitchFamily="34" charset="0"/>
                <a:cs typeface="Arial" panose="020B0604020202020204" pitchFamily="34" charset="0"/>
              </a:rPr>
              <a:t>Bei allen Interviews wurde angegeben, dass die Planung mit „harten Grenzen“ (Postleitzahl oder Name der Stadt) nicht zielführend ist, da der geografische Kontext verloren geht (siehe Abbildung 1). Für diesen Zweck ist eine Ansicht vorgesehen welche die Unternehmensinformationen auf einer Karte darstellt.</a:t>
            </a:r>
          </a:p>
          <a:p>
            <a:pPr algn="just"/>
            <a:endParaRPr lang="de-DE" sz="2700"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r>
              <a:rPr lang="de-DE" sz="2400" dirty="0">
                <a:latin typeface="Arial" panose="020B0604020202020204" pitchFamily="34" charset="0"/>
                <a:cs typeface="Arial" panose="020B0604020202020204" pitchFamily="34" charset="0"/>
              </a:rPr>
              <a:t>Abbildung 1: Problem bei der Filterung oder Sortierung auf Basis von Ortsgrenzen oder Postleitzahlen</a:t>
            </a: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r>
              <a:rPr lang="de-DE" sz="2700" b="1" dirty="0">
                <a:latin typeface="Arial" panose="020B0604020202020204" pitchFamily="34" charset="0"/>
                <a:cs typeface="Arial" panose="020B0604020202020204" pitchFamily="34" charset="0"/>
              </a:rPr>
              <a:t>Evaluation</a:t>
            </a:r>
            <a:endParaRPr lang="de-DE" sz="2700" dirty="0">
              <a:latin typeface="Arial" panose="020B0604020202020204" pitchFamily="34" charset="0"/>
              <a:cs typeface="Arial" panose="020B0604020202020204" pitchFamily="34" charset="0"/>
            </a:endParaRPr>
          </a:p>
          <a:p>
            <a:pPr algn="just"/>
            <a:r>
              <a:rPr lang="de-DE" sz="2700" dirty="0">
                <a:latin typeface="Arial" panose="020B0604020202020204" pitchFamily="34" charset="0"/>
                <a:cs typeface="Arial" panose="020B0604020202020204" pitchFamily="34" charset="0"/>
              </a:rPr>
              <a:t>Für die Evaluation des Prototypen wurde eine Gebrauchstauglichkeitsanalyse nach ISO 9241-11 durchgeführt. </a:t>
            </a:r>
            <a:r>
              <a:rPr lang="de-DE" sz="2700" dirty="0" err="1">
                <a:latin typeface="Arial" panose="020B0604020202020204" pitchFamily="34" charset="0"/>
                <a:cs typeface="Arial" panose="020B0604020202020204" pitchFamily="34" charset="0"/>
              </a:rPr>
              <a:t>Anwender_innen</a:t>
            </a:r>
            <a:r>
              <a:rPr lang="de-DE" sz="2700" dirty="0">
                <a:latin typeface="Arial" panose="020B0604020202020204" pitchFamily="34" charset="0"/>
                <a:cs typeface="Arial" panose="020B0604020202020204" pitchFamily="34" charset="0"/>
              </a:rPr>
              <a:t> mit unterschiedlichem Vorwissen wurden gebeten Aufgaben aus dem Bereich der Außendienstplanung mithilfe des Prototypen zu bewältigen. Während des Tests wurde eine </a:t>
            </a:r>
            <a:r>
              <a:rPr lang="de-DE" sz="2700" dirty="0" err="1">
                <a:latin typeface="Arial" panose="020B0604020202020204" pitchFamily="34" charset="0"/>
                <a:cs typeface="Arial" panose="020B0604020202020204" pitchFamily="34" charset="0"/>
              </a:rPr>
              <a:t>Eyetracking</a:t>
            </a:r>
            <a:r>
              <a:rPr lang="de-DE" sz="2700" dirty="0">
                <a:latin typeface="Arial" panose="020B0604020202020204" pitchFamily="34" charset="0"/>
                <a:cs typeface="Arial" panose="020B0604020202020204" pitchFamily="34" charset="0"/>
              </a:rPr>
              <a:t>-Analyse durchgeführt und im Anschluss an den Test wurden die Testpersonen mittels eines Fragebogens über die ihre Anwendungserfahrung befragt.</a:t>
            </a:r>
          </a:p>
          <a:p>
            <a:pPr algn="just"/>
            <a:r>
              <a:rPr lang="de-DE" sz="2700" dirty="0">
                <a:latin typeface="Arial" panose="020B0604020202020204" pitchFamily="34" charset="0"/>
                <a:cs typeface="Arial" panose="020B0604020202020204" pitchFamily="34" charset="0"/>
              </a:rPr>
              <a:t>Das Ergebnis der Gebrauchstauglichkeitsanalyse war positiv - alle Testpersonen waren in der Lage die ihnen gestellten Aufgaben erfolgreich zu lösen und die subjektiven Bewertungen liegen im positiven Bereich.</a:t>
            </a:r>
          </a:p>
          <a:p>
            <a:pPr algn="just"/>
            <a:r>
              <a:rPr lang="de-DE" sz="2700" dirty="0">
                <a:latin typeface="Arial" panose="020B0604020202020204" pitchFamily="34" charset="0"/>
                <a:cs typeface="Arial" panose="020B0604020202020204" pitchFamily="34" charset="0"/>
              </a:rPr>
              <a:t>Wie die Auswertung ergeben hat wird mit steigender Komplexität auch häufiger auf die ergänzende Kartenansicht zurückgegriffen. </a:t>
            </a:r>
          </a:p>
          <a:p>
            <a:pPr algn="just"/>
            <a:r>
              <a:rPr lang="de-DE" sz="2700" dirty="0">
                <a:latin typeface="Arial" panose="020B0604020202020204" pitchFamily="34" charset="0"/>
                <a:cs typeface="Arial" panose="020B0604020202020204" pitchFamily="34" charset="0"/>
              </a:rPr>
              <a:t>Das äußert sich einerseits in einer längeren Verwendungsdauer der Kartenansicht und andererseits durch häufigere Wechsel zwischen den beiden Ansichten. </a:t>
            </a:r>
          </a:p>
          <a:p>
            <a:pPr algn="just"/>
            <a:endParaRPr lang="de-DE" sz="2700" b="1" dirty="0">
              <a:latin typeface="Arial" panose="020B0604020202020204" pitchFamily="34" charset="0"/>
              <a:cs typeface="Arial" panose="020B0604020202020204" pitchFamily="34" charset="0"/>
            </a:endParaRPr>
          </a:p>
          <a:p>
            <a:pPr algn="just"/>
            <a:r>
              <a:rPr lang="de-DE" sz="2700" b="1" dirty="0">
                <a:latin typeface="Arial" panose="020B0604020202020204" pitchFamily="34" charset="0"/>
                <a:cs typeface="Arial" panose="020B0604020202020204" pitchFamily="34" charset="0"/>
              </a:rPr>
              <a:t>Diskussion</a:t>
            </a:r>
          </a:p>
          <a:p>
            <a:pPr algn="just"/>
            <a:r>
              <a:rPr lang="de-DE" sz="2700" dirty="0">
                <a:latin typeface="Arial" panose="020B0604020202020204" pitchFamily="34" charset="0"/>
                <a:cs typeface="Arial" panose="020B0604020202020204" pitchFamily="34" charset="0"/>
              </a:rPr>
              <a:t> </a:t>
            </a: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rPr>
              <a:t>Bessere Übersicht</a:t>
            </a:r>
            <a:r>
              <a:rPr lang="de-DE" sz="2700" dirty="0">
                <a:latin typeface="Arial" panose="020B0604020202020204" pitchFamily="34" charset="0"/>
                <a:cs typeface="Arial" panose="020B0604020202020204" pitchFamily="34" charset="0"/>
              </a:rPr>
              <a:t> von Unternehmensstandorten</a:t>
            </a:r>
          </a:p>
          <a:p>
            <a:pPr lvl="1" algn="just"/>
            <a:r>
              <a:rPr lang="de-DE" sz="2700" dirty="0">
                <a:latin typeface="Arial" panose="020B0604020202020204" pitchFamily="34" charset="0"/>
                <a:cs typeface="Arial" panose="020B0604020202020204" pitchFamily="34" charset="0"/>
                <a:sym typeface="Wingdings" panose="05000000000000000000" pitchFamily="2" charset="2"/>
              </a:rPr>
              <a:t> Kartenansicht</a:t>
            </a:r>
            <a:endParaRPr lang="de-DE" sz="27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rPr>
              <a:t>Darstellungsart kann nach Bedarf gewechselt werden</a:t>
            </a:r>
            <a:br>
              <a:rPr lang="de-DE" sz="2700" i="1" dirty="0">
                <a:latin typeface="Arial" panose="020B0604020202020204" pitchFamily="34" charset="0"/>
                <a:cs typeface="Arial" panose="020B0604020202020204" pitchFamily="34" charset="0"/>
              </a:rPr>
            </a:br>
            <a:r>
              <a:rPr lang="de-DE" sz="2700" i="1" dirty="0">
                <a:latin typeface="Arial" panose="020B0604020202020204" pitchFamily="34" charset="0"/>
                <a:cs typeface="Arial" panose="020B0604020202020204" pitchFamily="34" charset="0"/>
              </a:rPr>
              <a:t>Kartenansicht </a:t>
            </a:r>
            <a:r>
              <a:rPr lang="de-DE" sz="2700" dirty="0">
                <a:latin typeface="Arial" panose="020B0604020202020204" pitchFamily="34" charset="0"/>
                <a:cs typeface="Arial" panose="020B0604020202020204" pitchFamily="34" charset="0"/>
                <a:sym typeface="Wingdings" panose="05000000000000000000" pitchFamily="2" charset="2"/>
              </a:rPr>
              <a:t>  Listenansicht</a:t>
            </a:r>
          </a:p>
          <a:p>
            <a:pPr marL="457200" indent="-457200" algn="just">
              <a:buFont typeface="Arial" panose="020B0604020202020204" pitchFamily="34" charset="0"/>
              <a:buChar char="+"/>
            </a:pPr>
            <a:r>
              <a:rPr lang="de-DE" sz="2700" i="1" dirty="0">
                <a:latin typeface="Arial" panose="020B0604020202020204" pitchFamily="34" charset="0"/>
                <a:cs typeface="Arial" panose="020B0604020202020204" pitchFamily="34" charset="0"/>
                <a:sym typeface="Wingdings" panose="05000000000000000000" pitchFamily="2" charset="2"/>
              </a:rPr>
              <a:t>Zusätzliche Informationen </a:t>
            </a:r>
            <a:r>
              <a:rPr lang="de-DE" sz="2700" dirty="0">
                <a:latin typeface="Arial" panose="020B0604020202020204" pitchFamily="34" charset="0"/>
                <a:cs typeface="Arial" panose="020B0604020202020204" pitchFamily="34" charset="0"/>
                <a:sym typeface="Wingdings" panose="05000000000000000000" pitchFamily="2" charset="2"/>
              </a:rPr>
              <a:t>für die Entscheidungsfindung </a:t>
            </a:r>
          </a:p>
          <a:p>
            <a:pPr marL="914400" lvl="1" indent="-457200" algn="just">
              <a:buFont typeface="Wingdings" panose="05000000000000000000" pitchFamily="2" charset="2"/>
              <a:buChar char="à"/>
            </a:pPr>
            <a:r>
              <a:rPr lang="de-DE" sz="2700" dirty="0">
                <a:latin typeface="Arial" panose="020B0604020202020204" pitchFamily="34" charset="0"/>
                <a:cs typeface="Arial" panose="020B0604020202020204" pitchFamily="34" charset="0"/>
                <a:sym typeface="Wingdings" panose="05000000000000000000" pitchFamily="2" charset="2"/>
              </a:rPr>
              <a:t>Kontextsensitive Daten </a:t>
            </a:r>
          </a:p>
          <a:p>
            <a:pPr lvl="1" algn="just"/>
            <a:r>
              <a:rPr lang="de-DE" sz="2700" dirty="0">
                <a:latin typeface="Arial" panose="020B0604020202020204" pitchFamily="34" charset="0"/>
                <a:cs typeface="Arial" panose="020B0604020202020204" pitchFamily="34" charset="0"/>
                <a:sym typeface="Wingdings" panose="05000000000000000000" pitchFamily="2" charset="2"/>
              </a:rPr>
              <a:t>(Umsatzzahlen, letzter Besuch, ...)</a:t>
            </a:r>
          </a:p>
          <a:p>
            <a:pPr algn="just"/>
            <a:endParaRPr lang="de-DE" sz="2700" dirty="0">
              <a:latin typeface="Arial" panose="020B0604020202020204" pitchFamily="34" charset="0"/>
              <a:cs typeface="Arial" panose="020B0604020202020204" pitchFamily="34" charset="0"/>
              <a:sym typeface="Wingdings" panose="05000000000000000000" pitchFamily="2" charset="2"/>
            </a:endParaRPr>
          </a:p>
          <a:p>
            <a:pPr algn="just"/>
            <a:endParaRPr lang="de-DE" sz="27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Tx/>
              <a:buChar char="-"/>
            </a:pPr>
            <a:r>
              <a:rPr lang="de-DE" sz="2700" i="1" dirty="0">
                <a:latin typeface="Arial" panose="020B0604020202020204" pitchFamily="34" charset="0"/>
                <a:cs typeface="Arial" panose="020B0604020202020204" pitchFamily="34" charset="0"/>
                <a:sym typeface="Wingdings" panose="05000000000000000000" pitchFamily="2" charset="2"/>
              </a:rPr>
              <a:t>Kleinere Anpassungen</a:t>
            </a:r>
            <a:r>
              <a:rPr lang="de-DE" sz="2700" dirty="0">
                <a:latin typeface="Arial" panose="020B0604020202020204" pitchFamily="34" charset="0"/>
                <a:cs typeface="Arial" panose="020B0604020202020204" pitchFamily="34" charset="0"/>
                <a:sym typeface="Wingdings" panose="05000000000000000000" pitchFamily="2" charset="2"/>
              </a:rPr>
              <a:t> an der grafischen Oberfläche</a:t>
            </a:r>
          </a:p>
          <a:p>
            <a:pPr marL="457200" indent="-457200" algn="just">
              <a:buFontTx/>
              <a:buChar char="-"/>
            </a:pPr>
            <a:r>
              <a:rPr lang="de-DE" sz="2700" dirty="0">
                <a:latin typeface="Arial" panose="020B0604020202020204" pitchFamily="34" charset="0"/>
                <a:cs typeface="Arial" panose="020B0604020202020204" pitchFamily="34" charset="0"/>
                <a:sym typeface="Wingdings" panose="05000000000000000000" pitchFamily="2" charset="2"/>
              </a:rPr>
              <a:t>Marker in der Kartenansicht werden je nach Zoomstufe überlagert  Clustern</a:t>
            </a:r>
          </a:p>
          <a:p>
            <a:pPr algn="just"/>
            <a:endParaRPr lang="de-DE" sz="2700" dirty="0">
              <a:latin typeface="Arial" panose="020B0604020202020204" pitchFamily="34" charset="0"/>
              <a:cs typeface="Arial" panose="020B0604020202020204" pitchFamily="34" charset="0"/>
            </a:endParaRPr>
          </a:p>
          <a:p>
            <a:pPr algn="just"/>
            <a:endParaRPr lang="de-DE" sz="2700" dirty="0">
              <a:effectLst/>
              <a:latin typeface="Arial" panose="020B0604020202020204" pitchFamily="34" charset="0"/>
              <a:cs typeface="Arial" panose="020B0604020202020204" pitchFamily="34" charset="0"/>
            </a:endParaRPr>
          </a:p>
        </p:txBody>
      </p:sp>
      <p:sp>
        <p:nvSpPr>
          <p:cNvPr id="173059" name="Rectangle 2"/>
          <p:cNvSpPr>
            <a:spLocks/>
          </p:cNvSpPr>
          <p:nvPr/>
        </p:nvSpPr>
        <p:spPr bwMode="auto">
          <a:xfrm>
            <a:off x="1672030" y="2581326"/>
            <a:ext cx="17418624" cy="2016225"/>
          </a:xfrm>
          <a:prstGeom prst="rect">
            <a:avLst/>
          </a:prstGeom>
          <a:noFill/>
          <a:ln w="12700">
            <a:noFill/>
            <a:miter lim="800000"/>
            <a:headEnd/>
            <a:tailEnd/>
          </a:ln>
        </p:spPr>
        <p:txBody>
          <a:bodyPr lIns="0" tIns="0" rIns="0" bIns="0"/>
          <a:lstStyle/>
          <a:p>
            <a:pPr algn="l">
              <a:lnSpc>
                <a:spcPct val="110000"/>
              </a:lnSpc>
            </a:pPr>
            <a:r>
              <a:rPr lang="de-DE" sz="5600" b="1" dirty="0">
                <a:solidFill>
                  <a:schemeClr val="tx1"/>
                </a:solidFill>
                <a:latin typeface="Arial Bold" charset="0"/>
                <a:sym typeface="Arial Bold" charset="0"/>
              </a:rPr>
              <a:t>Kontextsensitive Darstellung von Informationen zur Unterstützung der Ressourcen-Einteilung</a:t>
            </a:r>
            <a:endParaRPr lang="en-US" sz="4500" b="1" dirty="0">
              <a:solidFill>
                <a:schemeClr val="tx1"/>
              </a:solidFill>
              <a:latin typeface="Arial" charset="0"/>
              <a:cs typeface="Arial" charset="0"/>
              <a:sym typeface="Arial" charset="0"/>
            </a:endParaRP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dirty="0">
                <a:solidFill>
                  <a:schemeClr val="tx1"/>
                </a:solidFill>
                <a:latin typeface="Arial"/>
                <a:cs typeface="Arial"/>
                <a:sym typeface="Arial Bold" charset="0"/>
              </a:rPr>
              <a:t>Master</a:t>
            </a:r>
          </a:p>
          <a:p>
            <a:pPr algn="l">
              <a:lnSpc>
                <a:spcPts val="2800"/>
              </a:lnSpc>
            </a:pPr>
            <a:r>
              <a:rPr lang="en-US" sz="2000" b="1" dirty="0" err="1">
                <a:solidFill>
                  <a:schemeClr val="tx1"/>
                </a:solidFill>
                <a:latin typeface="Arial"/>
                <a:sym typeface="Arial Bold" charset="0"/>
              </a:rPr>
              <a:t>Informatik</a:t>
            </a:r>
            <a:endParaRPr lang="en-US" sz="2000" b="1" dirty="0">
              <a:solidFill>
                <a:schemeClr val="tx1"/>
              </a:solidFill>
              <a:latin typeface="Arial"/>
              <a:sym typeface="Arial Bold" charset="0"/>
            </a:endParaRPr>
          </a:p>
          <a:p>
            <a:pPr algn="l">
              <a:lnSpc>
                <a:spcPts val="2600"/>
              </a:lnSpc>
            </a:pPr>
            <a:r>
              <a:rPr lang="en-US" sz="2000" b="1" dirty="0">
                <a:solidFill>
                  <a:schemeClr val="tx1"/>
                </a:solidFill>
                <a:latin typeface="Arial"/>
                <a:cs typeface="Arial" charset="0"/>
                <a:sym typeface="Arial" charset="0"/>
              </a:rPr>
              <a:t>2016</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dirty="0" err="1">
                <a:solidFill>
                  <a:schemeClr val="tx1"/>
                </a:solidFill>
                <a:latin typeface="Arial Bold" charset="0"/>
                <a:sym typeface="Arial Bold" charset="0"/>
              </a:rPr>
              <a:t>Studierende</a:t>
            </a:r>
            <a:r>
              <a:rPr lang="en-US" sz="2000" dirty="0">
                <a:solidFill>
                  <a:schemeClr val="tx1"/>
                </a:solidFill>
                <a:latin typeface="Arial Bold" charset="0"/>
                <a:sym typeface="Arial Bold" charset="0"/>
              </a:rPr>
              <a:t>/r</a:t>
            </a:r>
          </a:p>
          <a:p>
            <a:pPr algn="l">
              <a:lnSpc>
                <a:spcPts val="2800"/>
              </a:lnSpc>
            </a:pPr>
            <a:r>
              <a:rPr lang="en-US" sz="2000" b="1" dirty="0">
                <a:solidFill>
                  <a:schemeClr val="tx1"/>
                </a:solidFill>
                <a:latin typeface="Arial" charset="0"/>
                <a:cs typeface="Arial" charset="0"/>
                <a:sym typeface="Arial" charset="0"/>
              </a:rPr>
              <a:t>Martin Münch</a:t>
            </a: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dirty="0" err="1">
                <a:solidFill>
                  <a:schemeClr val="tx1"/>
                </a:solidFill>
                <a:latin typeface="Arial Bold" charset="0"/>
                <a:sym typeface="Arial Bold" charset="0"/>
              </a:rPr>
              <a:t>Betreuende</a:t>
            </a:r>
            <a:r>
              <a:rPr lang="en-US" sz="2000" dirty="0">
                <a:solidFill>
                  <a:schemeClr val="tx1"/>
                </a:solidFill>
                <a:latin typeface="Arial Bold" charset="0"/>
                <a:sym typeface="Arial Bold" charset="0"/>
              </a:rPr>
              <a:t> </a:t>
            </a:r>
            <a:r>
              <a:rPr lang="en-US" sz="2000" dirty="0" err="1">
                <a:solidFill>
                  <a:schemeClr val="tx1"/>
                </a:solidFill>
                <a:latin typeface="Arial Bold" charset="0"/>
                <a:sym typeface="Arial Bold" charset="0"/>
              </a:rPr>
              <a:t>Lehrperson</a:t>
            </a:r>
            <a:r>
              <a:rPr lang="en-US" sz="2000" dirty="0">
                <a:solidFill>
                  <a:schemeClr val="tx1"/>
                </a:solidFill>
                <a:latin typeface="Arial Bold" charset="0"/>
                <a:sym typeface="Arial Bold" charset="0"/>
              </a:rPr>
              <a:t> der FHV</a:t>
            </a:r>
          </a:p>
          <a:p>
            <a:pPr algn="l">
              <a:lnSpc>
                <a:spcPts val="2800"/>
              </a:lnSpc>
            </a:pPr>
            <a:r>
              <a:rPr lang="en-US" sz="2000" b="1" dirty="0">
                <a:solidFill>
                  <a:schemeClr val="tx1"/>
                </a:solidFill>
                <a:latin typeface="Arial" charset="0"/>
                <a:cs typeface="Arial" charset="0"/>
                <a:sym typeface="Arial" charset="0"/>
              </a:rPr>
              <a:t>Walter Ritter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458" y="28186499"/>
            <a:ext cx="4774367"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cxnSp>
        <p:nvCxnSpPr>
          <p:cNvPr id="5" name="Straight Connector 4"/>
          <p:cNvCxnSpPr/>
          <p:nvPr/>
        </p:nvCxnSpPr>
        <p:spPr bwMode="auto">
          <a:xfrm>
            <a:off x="0" y="27720000"/>
            <a:ext cx="22042982" cy="0"/>
          </a:xfrm>
          <a:prstGeom prst="line">
            <a:avLst/>
          </a:prstGeom>
          <a:blipFill dpi="0" rotWithShape="0">
            <a:blip r:embed="rId3"/>
            <a:srcRect/>
            <a:tile tx="0" ty="0" sx="100000" sy="100000" flip="none" algn="tl"/>
          </a:blipFill>
          <a:ln w="12700" cap="flat" cmpd="sng" algn="ctr">
            <a:solidFill>
              <a:srgbClr val="000000"/>
            </a:solidFill>
            <a:prstDash val="solid"/>
            <a:round/>
            <a:headEnd type="none" w="med" len="med"/>
            <a:tailEnd type="none" w="med" len="med"/>
          </a:ln>
          <a:effectLst/>
        </p:spPr>
      </p:cxnSp>
      <p:pic>
        <p:nvPicPr>
          <p:cNvPr id="12" name="Grafik 11"/>
          <p:cNvPicPr>
            <a:picLocks noChangeAspect="1"/>
          </p:cNvPicPr>
          <p:nvPr/>
        </p:nvPicPr>
        <p:blipFill>
          <a:blip r:embed="rId4"/>
          <a:stretch>
            <a:fillRect/>
          </a:stretch>
        </p:blipFill>
        <p:spPr>
          <a:xfrm>
            <a:off x="11305408" y="5317629"/>
            <a:ext cx="9779173" cy="4816243"/>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209</Words>
  <Characters>0</Characters>
  <Application>Microsoft Office PowerPoint</Application>
  <PresentationFormat>Benutzerdefiniert</PresentationFormat>
  <Lines>0</Lines>
  <Paragraphs>60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14</vt:i4>
      </vt:variant>
      <vt:variant>
        <vt:lpstr>Folientitel</vt:lpstr>
      </vt:variant>
      <vt:variant>
        <vt:i4>1</vt:i4>
      </vt:variant>
    </vt:vector>
  </HeadingPairs>
  <TitlesOfParts>
    <vt:vector size="21" baseType="lpstr">
      <vt:lpstr>Arial</vt:lpstr>
      <vt:lpstr>Arial Bold</vt:lpstr>
      <vt:lpstr>Calibri</vt:lpstr>
      <vt:lpstr>Gill Sans</vt:lpstr>
      <vt:lpstr>Wingdings</vt:lpstr>
      <vt:lpstr>ヒラギノ角ゴ ProN W3</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Stefan Dietrich</dc:creator>
  <cp:keywords/>
  <dc:description/>
  <cp:lastModifiedBy>Martin Münch</cp:lastModifiedBy>
  <cp:revision>128</cp:revision>
  <cp:lastPrinted>2015-06-24T10:37:15Z</cp:lastPrinted>
  <dcterms:modified xsi:type="dcterms:W3CDTF">2016-12-29T16:12:17Z</dcterms:modified>
</cp:coreProperties>
</file>