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move the slide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Click to edit the notes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&lt;header&gt;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D1A5979-DBBC-472F-800E-6AA06F23E53C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Der micro:bit ist ein sogenannter Einplatinen-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  </a:t>
            </a:r>
            <a:r>
              <a:rPr b="0" lang="de-DE" sz="2000" spc="-1" strike="noStrike">
                <a:latin typeface="Arial"/>
              </a:rPr>
              <a:t>Computer. Er ist also ein Computer, der 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  </a:t>
            </a:r>
            <a:r>
              <a:rPr b="0" lang="de-DE" sz="2000" spc="-1" strike="noStrike">
                <a:latin typeface="Arial"/>
              </a:rPr>
              <a:t>alle Bauteile auf einer Platine hat. 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Der wohl bekannteste Einplatinen-Computer ist der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  </a:t>
            </a:r>
            <a:r>
              <a:rPr b="0" lang="de-DE" sz="2000" spc="-1" strike="noStrike">
                <a:latin typeface="Arial"/>
              </a:rPr>
              <a:t>Raspberry Pi. 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Je nach Anwendungsbereich sind diese Computer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  </a:t>
            </a:r>
            <a:r>
              <a:rPr b="0" lang="de-DE" sz="2000" spc="-1" strike="noStrike">
                <a:latin typeface="Arial"/>
              </a:rPr>
              <a:t>mit unterschiedlichen Bauteilen ausgerüstet.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Der micro:bit wurde von der BBC entwickelt, damit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  </a:t>
            </a:r>
            <a:r>
              <a:rPr b="0" lang="de-DE" sz="2000" spc="-1" strike="noStrike">
                <a:latin typeface="Arial"/>
              </a:rPr>
              <a:t>Schüler*innen niederschwellig und praxisorientiert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  </a:t>
            </a:r>
            <a:r>
              <a:rPr b="0" lang="de-DE" sz="2000" spc="-1" strike="noStrike">
                <a:latin typeface="Arial"/>
              </a:rPr>
              <a:t>Programmieren lernen können.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2015 wurde er der Öffentlichkeit vorgestellt und seit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  </a:t>
            </a:r>
            <a:r>
              <a:rPr b="0" lang="de-DE" sz="2000" spc="-1" strike="noStrike">
                <a:latin typeface="Arial"/>
              </a:rPr>
              <a:t>2016 wird er ausgeliefert.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Seitdem wurden mit Unterstützung verschiedener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  </a:t>
            </a:r>
            <a:r>
              <a:rPr b="0" lang="de-DE" sz="2000" spc="-1" strike="noStrike">
                <a:latin typeface="Arial"/>
              </a:rPr>
              <a:t>Partner mehr als eine Million Geräte kostenlos an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  </a:t>
            </a:r>
            <a:r>
              <a:rPr b="0" lang="de-DE" sz="2000" spc="-1" strike="noStrike">
                <a:latin typeface="Arial"/>
              </a:rPr>
              <a:t>11- bis 12-jährige Schüler in Großbritannien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  </a:t>
            </a:r>
            <a:r>
              <a:rPr b="0" lang="de-DE" sz="2000" spc="-1" strike="noStrike">
                <a:latin typeface="Arial"/>
              </a:rPr>
              <a:t>verteilt.</a:t>
            </a:r>
            <a:endParaRPr b="0" lang="de-DE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5x5 LED-Matrix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</a:t>
            </a:r>
            <a:r>
              <a:rPr b="0" lang="de-DE" sz="2000" spc="-1" strike="noStrike">
                <a:latin typeface="Arial"/>
              </a:rPr>
              <a:t>- zum Anzeigen von Text oder Pixelgrafik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</a:t>
            </a:r>
            <a:r>
              <a:rPr b="0" lang="de-DE" sz="2000" spc="-1" strike="noStrike">
                <a:latin typeface="Arial"/>
              </a:rPr>
              <a:t>- als Lichtsensor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2 mechanische Knöpfe (A und B)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Touch Logo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25 Input/Output Pins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</a:t>
            </a:r>
            <a:r>
              <a:rPr b="0" lang="de-DE" sz="2000" spc="-1" strike="noStrike">
                <a:latin typeface="Arial"/>
              </a:rPr>
              <a:t>- davon 3 Touch Pins (0, 1, 2)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Beschleunigungssensor (Accelerometer)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</a:t>
            </a:r>
            <a:r>
              <a:rPr b="0" lang="de-DE" sz="2000" spc="-1" strike="noStrike">
                <a:latin typeface="Arial"/>
              </a:rPr>
              <a:t>- erkennt ob und wie der micro:bit bewegt wird</a:t>
            </a:r>
            <a:endParaRPr b="0" lang="de-DE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Kompass (Magnetometer)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</a:t>
            </a:r>
            <a:r>
              <a:rPr b="0" lang="de-DE" sz="2000" spc="-1" strike="noStrike">
                <a:latin typeface="Arial"/>
              </a:rPr>
              <a:t>- kann zur Erkennung von Norden auf das 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  </a:t>
            </a:r>
            <a:r>
              <a:rPr b="0" lang="de-DE" sz="2000" spc="-1" strike="noStrike">
                <a:latin typeface="Arial"/>
              </a:rPr>
              <a:t>Erdmagnetfeld eingestellt werden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</a:t>
            </a:r>
            <a:r>
              <a:rPr b="0" lang="de-DE" sz="2000" spc="-1" strike="noStrike">
                <a:latin typeface="Arial"/>
              </a:rPr>
              <a:t>- zum Erkennen von Magneten in der Nähe des 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  </a:t>
            </a:r>
            <a:r>
              <a:rPr b="0" lang="de-DE" sz="2000" spc="-1" strike="noStrike">
                <a:latin typeface="Arial"/>
              </a:rPr>
              <a:t>micro:bit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Mikrofon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</a:t>
            </a:r>
            <a:r>
              <a:rPr b="0" lang="de-DE" sz="2000" spc="-1" strike="noStrike">
                <a:latin typeface="Arial"/>
              </a:rPr>
              <a:t>- erkennt den Wechsel von Laut zu Leise und 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  </a:t>
            </a:r>
            <a:r>
              <a:rPr b="0" lang="de-DE" sz="2000" spc="-1" strike="noStrike">
                <a:latin typeface="Arial"/>
              </a:rPr>
              <a:t>umgekehrt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Lautsprecher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</a:t>
            </a:r>
            <a:r>
              <a:rPr b="0" lang="de-DE" sz="2000" spc="-1" strike="noStrike">
                <a:latin typeface="Arial"/>
              </a:rPr>
              <a:t>- zum Abspielen voreingestellter oder selbst 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   </a:t>
            </a:r>
            <a:r>
              <a:rPr b="0" lang="de-DE" sz="2000" spc="-1" strike="noStrike">
                <a:latin typeface="Arial"/>
              </a:rPr>
              <a:t>erstellter Sounds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 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B88579-355E-4D96-A8B6-B55CD667D0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CF6651-6369-46EA-A6DB-240376757C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198032-A24C-48A2-814C-B56E77CB5D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F52ADF-14B5-4A02-9E1A-B73A94E8AD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E5A6CD-A8E0-44DC-B46D-A1535122CC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687835-D352-4F2D-B837-9FD0405972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FD623C-DB98-4EBB-B322-4B99DE2059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806C11-ED27-4713-B8CB-9EFAC80B80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B9FDBC-A284-4960-91B1-F84E09CC01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3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35CF39-6832-4591-A876-C5637599D0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9228C9-5AEB-40F6-9BB0-59D6A28146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6A69C1-B161-4D50-9476-B97E88F10F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753F1A-CEFF-4CE1-A8A2-63600EB676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AC175C-C354-45D7-BD23-8DCB070507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9D70D8-A00F-41DD-804F-DC96C134EC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CF4DB3-7DDE-4E9F-97EE-D67DC3D199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294AF2-F05A-43AC-810E-A66458CDA9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3E2E0E-2E18-4E76-AB39-C114A37CC8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3E72BC-989B-4E77-9245-9763C7EA08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D68903-8AAD-430E-91AE-450421DD5C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D32743-3CB2-4A65-B262-1DF1EACC0E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B93FAC-7859-4247-A5C6-2945EF0026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062A6F-2A96-40DE-8427-1B7AB3C648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3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7E78D7-2F7C-4BF3-A7EA-8B6BD8F2AE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5DDE76-11C3-492C-9868-7BE2C7F99F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3DF649-BEEF-4FF3-97BA-0A9204F9A1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32B46D-797C-40B4-8A9A-DA7EE431B6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788316-3D5D-46E5-8786-5FF1961931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A3B9D9-591C-4F22-B13F-23BF3784A4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10033A-09AE-48FD-BB64-4C9D04D1D0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DF64F6-F880-4B16-B8FB-762E7CFA0F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7CCC39-6F8A-4D0E-B975-32990C6C94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3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B590A7-1F9E-463D-91E8-D8751E9C19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EA175B-3C24-467B-B249-E388D0DAF7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3DE10D-4C52-4718-9486-DCF870EC23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56F1CB-F7A2-4A32-BBB6-46A4616F60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59640" cy="2879640"/>
          </a:xfrm>
          <a:custGeom>
            <a:avLst/>
            <a:gdLst/>
            <a:ahLst/>
            <a:rect l="l" t="t" r="r" b="b"/>
            <a:pathLst>
              <a:path w="13500" h="8000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4320000" y="0"/>
            <a:ext cx="5759640" cy="2159640"/>
          </a:xfrm>
          <a:custGeom>
            <a:avLst/>
            <a:gdLst/>
            <a:ahLst/>
            <a:rect l="l" t="t" r="r" b="b"/>
            <a:pathLst>
              <a:path w="16000" h="6000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5580000" y="1260000"/>
            <a:ext cx="4499640" cy="3779640"/>
          </a:xfrm>
          <a:custGeom>
            <a:avLst/>
            <a:gdLst/>
            <a:ahLst/>
            <a:rect l="l" t="t" r="r" b="b"/>
            <a:pathLst>
              <a:path w="12500" h="10500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5580000" y="3060000"/>
            <a:ext cx="4499640" cy="2609640"/>
          </a:xfrm>
          <a:custGeom>
            <a:avLst/>
            <a:gdLst/>
            <a:ahLst/>
            <a:rect l="l" t="t" r="r" b="b"/>
            <a:pathLst>
              <a:path w="12500" h="7250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0" y="3764880"/>
            <a:ext cx="5759640" cy="1904760"/>
          </a:xfrm>
          <a:custGeom>
            <a:avLst/>
            <a:gdLst/>
            <a:ahLst/>
            <a:rect l="l" t="t" r="r" b="b"/>
            <a:pathLst>
              <a:path w="16000" h="5292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0" y="540000"/>
            <a:ext cx="4319640" cy="3779640"/>
          </a:xfrm>
          <a:custGeom>
            <a:avLst/>
            <a:gdLst/>
            <a:ahLst/>
            <a:rect l="l" t="t" r="r" b="b"/>
            <a:pathLst>
              <a:path w="12000" h="10500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de-D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E402F6-411E-4595-A265-F14F1CEFF3C8}" type="slidenum">
              <a:rPr b="0" lang="de-DE" sz="1400" spc="-1" strike="noStrike">
                <a:solidFill>
                  <a:srgbClr val="dddddd"/>
                </a:solidFill>
                <a:latin typeface="DejaVu Sans"/>
              </a:rPr>
              <a:t>5</a:t>
            </a:fld>
            <a:endParaRPr b="0" lang="de-DE" sz="14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0" y="0"/>
            <a:ext cx="1979640" cy="3419640"/>
          </a:xfrm>
          <a:custGeom>
            <a:avLst/>
            <a:gdLst/>
            <a:ahLst/>
            <a:rect l="l" t="t" r="r" b="b"/>
            <a:pathLst>
              <a:path w="5500" h="9500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2340000" y="0"/>
            <a:ext cx="1979640" cy="359640"/>
          </a:xfrm>
          <a:custGeom>
            <a:avLst/>
            <a:gdLst/>
            <a:ahLst/>
            <a:rect l="l" t="t" r="r" b="b"/>
            <a:pathLst>
              <a:path w="5500" h="1000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6480000" y="0"/>
            <a:ext cx="3599640" cy="2699640"/>
          </a:xfrm>
          <a:custGeom>
            <a:avLst/>
            <a:gdLst/>
            <a:ahLst/>
            <a:rect l="l" t="t" r="r" b="b"/>
            <a:pathLst>
              <a:path w="10000" h="7500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8100000" y="2340000"/>
            <a:ext cx="1979640" cy="3329640"/>
          </a:xfrm>
          <a:custGeom>
            <a:avLst/>
            <a:gdLst/>
            <a:ahLst/>
            <a:rect l="l" t="t" r="r" b="b"/>
            <a:pathLst>
              <a:path w="5500" h="9250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5940000" y="5220000"/>
            <a:ext cx="1799640" cy="449640"/>
          </a:xfrm>
          <a:custGeom>
            <a:avLst/>
            <a:gdLst/>
            <a:ahLst/>
            <a:rect l="l" t="t" r="r" b="b"/>
            <a:pathLst>
              <a:path w="5000" h="1250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0" y="3240000"/>
            <a:ext cx="3239640" cy="2429640"/>
          </a:xfrm>
          <a:custGeom>
            <a:avLst/>
            <a:gdLst/>
            <a:ahLst/>
            <a:rect l="l" t="t" r="r" b="b"/>
            <a:pathLst>
              <a:path w="9000" h="6750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de-DE" sz="1400" spc="-1" strike="noStrike">
                <a:solidFill>
                  <a:srgbClr val="80808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5F30FF-DBA8-47B1-82D2-72525894ABE3}" type="slidenum">
              <a:rPr b="0" lang="de-DE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4320000"/>
            <a:ext cx="1979640" cy="1349640"/>
          </a:xfrm>
          <a:custGeom>
            <a:avLst/>
            <a:gdLst/>
            <a:ahLst/>
            <a:rect l="l" t="t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0" y="0"/>
            <a:ext cx="1079640" cy="3419640"/>
          </a:xfrm>
          <a:custGeom>
            <a:avLst/>
            <a:gdLst/>
            <a:ahLst/>
            <a:rect l="l" t="t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7740000" y="0"/>
            <a:ext cx="2339640" cy="1619640"/>
          </a:xfrm>
          <a:custGeom>
            <a:avLst/>
            <a:gdLst/>
            <a:ahLst/>
            <a:rect l="l" t="t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9000000" y="2520000"/>
            <a:ext cx="1079640" cy="3149640"/>
          </a:xfrm>
          <a:custGeom>
            <a:avLst/>
            <a:gdLst/>
            <a:ahLst/>
            <a:rect l="l" t="t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de-DE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2BE27F-A212-42D4-90A7-8F5C60FF12D0}" type="slidenum">
              <a:rPr b="0" lang="de-DE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bc-robotics.com/shop/bbc-microbit-v2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bc-robotics.com/shop/bbc-microbit-v2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050000" y="2590920"/>
            <a:ext cx="1979640" cy="4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DejaVu Sans Light"/>
              </a:rPr>
              <a:t>micro:bit</a:t>
            </a:r>
            <a:endParaRPr b="0" lang="de-DE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620720" y="568440"/>
            <a:ext cx="6838200" cy="4533120"/>
          </a:xfrm>
          <a:prstGeom prst="rect">
            <a:avLst/>
          </a:prstGeom>
          <a:ln w="18000">
            <a:noFill/>
          </a:ln>
          <a:effectLst>
            <a:softEdge rad="635040"/>
          </a:effectLst>
        </p:spPr>
      </p:pic>
      <p:sp>
        <p:nvSpPr>
          <p:cNvPr id="147" name=""/>
          <p:cNvSpPr/>
          <p:nvPr/>
        </p:nvSpPr>
        <p:spPr>
          <a:xfrm>
            <a:off x="3528000" y="5401440"/>
            <a:ext cx="2519640" cy="178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600" spc="-1" strike="noStrike">
                <a:latin typeface="DejaVu Sans Light"/>
              </a:rPr>
              <a:t>Bildquelle: :</a:t>
            </a:r>
            <a:r>
              <a:rPr b="0" lang="de-DE" sz="600" spc="-1" strike="noStrike" u="sng">
                <a:solidFill>
                  <a:srgbClr val="0000ff"/>
                </a:solidFill>
                <a:uFillTx/>
                <a:latin typeface="DejaVu Sans Light"/>
                <a:hlinkClick r:id="rId2"/>
              </a:rPr>
              <a:t>https://bc-robotics.com/shop/bbc-microbit-v2/</a:t>
            </a:r>
            <a:endParaRPr b="0" lang="de-DE" sz="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75CF2A-FA43-43C8-8E15-4156678D9039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620000" y="570600"/>
            <a:ext cx="6839640" cy="4528440"/>
          </a:xfrm>
          <a:prstGeom prst="rect">
            <a:avLst/>
          </a:prstGeom>
          <a:ln w="18000">
            <a:noFill/>
          </a:ln>
          <a:effectLst>
            <a:softEdge rad="635040"/>
          </a:effectLst>
        </p:spPr>
      </p:pic>
      <p:sp>
        <p:nvSpPr>
          <p:cNvPr id="149" name=""/>
          <p:cNvSpPr/>
          <p:nvPr/>
        </p:nvSpPr>
        <p:spPr>
          <a:xfrm>
            <a:off x="3528000" y="5401800"/>
            <a:ext cx="2519640" cy="178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600" spc="-1" strike="noStrike">
                <a:latin typeface="DejaVu Sans Light"/>
              </a:rPr>
              <a:t>Bildquelle: :</a:t>
            </a:r>
            <a:r>
              <a:rPr b="0" lang="de-DE" sz="600" spc="-1" strike="noStrike" u="sng">
                <a:solidFill>
                  <a:srgbClr val="0000ff"/>
                </a:solidFill>
                <a:uFillTx/>
                <a:latin typeface="DejaVu Sans Light"/>
                <a:hlinkClick r:id="rId2"/>
              </a:rPr>
              <a:t>https://bc-robotics.com/shop/bbc-microbit-v2/</a:t>
            </a:r>
            <a:endParaRPr b="0" lang="de-DE" sz="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C656A7-F6DE-4503-8A76-4B1D194034B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5760000" y="5401080"/>
            <a:ext cx="3059640" cy="268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600" spc="-1" strike="noStrike">
                <a:latin typeface="DejaVu Sans Light"/>
              </a:rPr>
              <a:t>Bildquelle: https://microbit.org/get-started/user-guide/overview/</a:t>
            </a:r>
            <a:endParaRPr b="0" lang="de-DE" sz="6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487160" y="1382400"/>
            <a:ext cx="7105680" cy="2904840"/>
          </a:xfrm>
          <a:prstGeom prst="rect">
            <a:avLst/>
          </a:prstGeom>
          <a:ln w="180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96CC15-F8DE-49D5-8ABB-7E72B01C397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5760000" y="5401080"/>
            <a:ext cx="3059640" cy="268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600" spc="-1" strike="noStrike">
                <a:latin typeface="DejaVu Sans Light"/>
              </a:rPr>
              <a:t>Bildquelle: https://microbit.org/get-started/user-guide/overview/</a:t>
            </a:r>
            <a:endParaRPr b="0" lang="de-DE" sz="6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487160" y="1382400"/>
            <a:ext cx="7105680" cy="2904840"/>
          </a:xfrm>
          <a:prstGeom prst="rect">
            <a:avLst/>
          </a:prstGeom>
          <a:ln w="180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DC7C7E-A3C2-455F-BFB6-00F31DB34A2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2023-05-04T19:45:02Z</dcterms:created>
  <dc:creator/>
  <dc:description/>
  <dc:language>de-DE</dc:language>
  <cp:lastModifiedBy/>
  <dcterms:modified xsi:type="dcterms:W3CDTF">2023-05-05T10:59:04Z</dcterms:modified>
  <cp:revision>14</cp:revision>
  <dc:subject/>
  <dc:title>Focus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