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77" r:id="rId6"/>
    <p:sldId id="273" r:id="rId7"/>
    <p:sldId id="271" r:id="rId8"/>
    <p:sldId id="272" r:id="rId9"/>
    <p:sldId id="278" r:id="rId10"/>
    <p:sldId id="262" r:id="rId11"/>
    <p:sldId id="260" r:id="rId12"/>
    <p:sldId id="280" r:id="rId13"/>
    <p:sldId id="274" r:id="rId14"/>
    <p:sldId id="275" r:id="rId15"/>
    <p:sldId id="276" r:id="rId16"/>
    <p:sldId id="281" r:id="rId17"/>
    <p:sldId id="282" r:id="rId18"/>
    <p:sldId id="283" r:id="rId19"/>
    <p:sldId id="284" r:id="rId20"/>
    <p:sldId id="286" r:id="rId21"/>
    <p:sldId id="285" r:id="rId22"/>
    <p:sldId id="263" r:id="rId23"/>
    <p:sldId id="290" r:id="rId24"/>
    <p:sldId id="295" r:id="rId25"/>
    <p:sldId id="291" r:id="rId26"/>
    <p:sldId id="292" r:id="rId27"/>
    <p:sldId id="293" r:id="rId28"/>
    <p:sldId id="294" r:id="rId29"/>
    <p:sldId id="287" r:id="rId30"/>
    <p:sldId id="265" r:id="rId31"/>
    <p:sldId id="288" r:id="rId32"/>
    <p:sldId id="289" r:id="rId33"/>
    <p:sldId id="279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6118" autoAdjust="0"/>
  </p:normalViewPr>
  <p:slideViewPr>
    <p:cSldViewPr snapToGrid="0">
      <p:cViewPr>
        <p:scale>
          <a:sx n="75" d="100"/>
          <a:sy n="75" d="100"/>
        </p:scale>
        <p:origin x="166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EF2D6-993B-422A-B3EE-972875259C3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7F784-7E00-4EDA-BC2E-93D39A2A3D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0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 smtClean="0"/>
              <a:t>Algo</a:t>
            </a:r>
            <a:r>
              <a:rPr lang="de-AT" baseline="0" dirty="0" smtClean="0"/>
              <a:t> ist einer der ersten Applikationen der </a:t>
            </a:r>
            <a:r>
              <a:rPr lang="de-AT" baseline="0" dirty="0" err="1" smtClean="0"/>
              <a:t>dyn</a:t>
            </a:r>
            <a:r>
              <a:rPr lang="de-AT" baseline="0" dirty="0" smtClean="0"/>
              <a:t>. Entwicklung in der Bioinformatik</a:t>
            </a:r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Ergebnisse können kombiniert werden von kleineren Sequenzen um größere Probleme zu lösen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de-AT" baseline="0" dirty="0" err="1" smtClean="0"/>
              <a:t>Shotgun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Sequencing</a:t>
            </a:r>
            <a:r>
              <a:rPr lang="de-AT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Nimm zufällige kurze DNA-Fragmente</a:t>
            </a:r>
          </a:p>
          <a:p>
            <a:pPr marL="628650" lvl="1" indent="-171450">
              <a:buFontTx/>
              <a:buChar char="-"/>
            </a:pPr>
            <a:r>
              <a:rPr lang="de-AT" baseline="0" dirty="0" smtClean="0"/>
              <a:t>Überlappen um vollständige Sequenz zu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Alle Gene bilden den </a:t>
            </a:r>
            <a:r>
              <a:rPr lang="de-AT" dirty="0" err="1" smtClean="0"/>
              <a:t>Chromosonen</a:t>
            </a:r>
            <a:r>
              <a:rPr lang="de-AT" dirty="0" smtClean="0"/>
              <a:t>-Satz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Tatsächlicher Informationsgehalt liegt darunter, da große Teile</a:t>
            </a:r>
            <a:r>
              <a:rPr lang="de-AT" baseline="0" dirty="0" smtClean="0"/>
              <a:t> nicht codierende Sequenzen enthalten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Sentry</a:t>
            </a:r>
            <a:r>
              <a:rPr lang="de-AT" dirty="0" smtClean="0"/>
              <a:t> </a:t>
            </a:r>
            <a:r>
              <a:rPr lang="de-AT" dirty="0" err="1" smtClean="0"/>
              <a:t>alamiert</a:t>
            </a:r>
            <a:r>
              <a:rPr lang="de-AT" dirty="0" smtClean="0"/>
              <a:t> wenn: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 smtClean="0"/>
              <a:t>Schweißausbruch</a:t>
            </a:r>
            <a:r>
              <a:rPr lang="de-AT" baseline="0" dirty="0" smtClean="0"/>
              <a:t> 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Körpertemperatur abfällt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Kontaktlinsen: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Mess</a:t>
            </a:r>
            <a:r>
              <a:rPr lang="de-AT" baseline="0" dirty="0" smtClean="0"/>
              <a:t> Glucose in Tränenflüssigkeit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Insulinpumpe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Hält kontinuierlich das Glucose Level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Resequncing</a:t>
            </a:r>
            <a:r>
              <a:rPr lang="de-AT" dirty="0" smtClean="0"/>
              <a:t> günstiger als speichern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Zelle</a:t>
            </a:r>
            <a:r>
              <a:rPr lang="de-AT" baseline="0" dirty="0" smtClean="0"/>
              <a:t> aktiv oder nicht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2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Repositioning</a:t>
            </a:r>
            <a:r>
              <a:rPr lang="de-A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>
                <a:effectLst/>
              </a:rPr>
              <a:t>alternative Einsatzgebiete für bestehende Behandlungen/Medikamente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3952-8ECE-4E75-BA16-867A30877A32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50BA-DD5C-466A-B707-EE612CA5F996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F86C-6A69-4F40-9669-64D3D31452B4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5B85-C088-43ED-AE44-F6341D13A961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1A83-44D3-421A-BC66-2A7741E61A69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D77F-E782-4191-A2A0-24946DE70198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227B-3A80-40FA-9AED-D5E980F63D68}" type="datetime1">
              <a:rPr lang="en-US" smtClean="0"/>
              <a:t>3/29/2016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421C-A388-41CD-A485-AF0BE5F73156}" type="datetime1">
              <a:rPr lang="en-US" smtClean="0"/>
              <a:t>3/29/2016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1F37-0599-4AD0-920D-4A6D33ED5AAA}" type="datetime1">
              <a:rPr lang="en-US" smtClean="0"/>
              <a:t>3/29/2016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C16B-E7B4-4BD7-9E6E-25D48B18E404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B7DA-8487-4C7A-8665-FA0C3F3BE9FB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C3F5-1CCC-467B-926F-A74A8C407300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.wikipedia.org/wiki/Bioinformati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Von der Informatik die Auszog um die Welt zu retten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Bio- /Pharma-Informatik</a:t>
            </a:r>
          </a:p>
          <a:p>
            <a:r>
              <a:rPr lang="de-AT" dirty="0" smtClean="0"/>
              <a:t>Martin Münch | Innovative Technologien SS2016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Themen Auswahl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Angewandte Projekte</a:t>
            </a:r>
          </a:p>
          <a:p>
            <a:pPr lvl="1"/>
            <a:r>
              <a:rPr lang="en-US" dirty="0" smtClean="0"/>
              <a:t>Operationalized Predictive Models (OPM)</a:t>
            </a:r>
          </a:p>
          <a:p>
            <a:pPr lvl="1"/>
            <a:r>
              <a:rPr lang="de-AT" dirty="0" smtClean="0"/>
              <a:t>Gene Expression</a:t>
            </a:r>
            <a:endParaRPr lang="en-US" dirty="0" smtClean="0"/>
          </a:p>
          <a:p>
            <a:pPr lvl="1"/>
            <a:endParaRPr lang="de-AT" dirty="0" smtClean="0"/>
          </a:p>
          <a:p>
            <a:r>
              <a:rPr lang="de-AT" dirty="0" smtClean="0"/>
              <a:t>Grundlagenforschung</a:t>
            </a:r>
          </a:p>
          <a:p>
            <a:pPr lvl="1"/>
            <a:r>
              <a:rPr lang="de-AT" dirty="0" smtClean="0"/>
              <a:t>Human Genome Project</a:t>
            </a:r>
          </a:p>
          <a:p>
            <a:pPr lvl="1"/>
            <a:r>
              <a:rPr lang="de-AT" dirty="0" err="1" smtClean="0"/>
              <a:t>Folding@Home</a:t>
            </a:r>
            <a:endParaRPr lang="de-AT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45" y="2718739"/>
            <a:ext cx="6913775" cy="359316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Bio./Medizinische Werte zu Modellen </a:t>
            </a:r>
            <a:r>
              <a:rPr lang="de-DE" dirty="0"/>
              <a:t>zusammenführen</a:t>
            </a:r>
            <a:endParaRPr lang="de-DE" dirty="0" smtClean="0"/>
          </a:p>
          <a:p>
            <a:pPr lvl="1"/>
            <a:r>
              <a:rPr lang="de-DE" dirty="0" smtClean="0"/>
              <a:t>Vorbeugung von unerwünschten Ereignissen </a:t>
            </a:r>
          </a:p>
          <a:p>
            <a:pPr lvl="1"/>
            <a:r>
              <a:rPr lang="de-DE" dirty="0" smtClean="0"/>
              <a:t>Optimierung von Abläufen </a:t>
            </a:r>
          </a:p>
          <a:p>
            <a:pPr lvl="1"/>
            <a:r>
              <a:rPr lang="de-DE" dirty="0" smtClean="0"/>
              <a:t>Reduktion von Kosten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Operationalized Predictive Models (OPM)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8650" y="6311900"/>
            <a:ext cx="10934700" cy="365125"/>
          </a:xfrm>
        </p:spPr>
        <p:txBody>
          <a:bodyPr/>
          <a:lstStyle/>
          <a:p>
            <a:r>
              <a:rPr lang="en-US" dirty="0" err="1"/>
              <a:t>Aerni</a:t>
            </a:r>
            <a:r>
              <a:rPr lang="en-US" dirty="0"/>
              <a:t>, Sarah, </a:t>
            </a:r>
            <a:r>
              <a:rPr lang="en-US" dirty="0" err="1"/>
              <a:t>Hulya</a:t>
            </a:r>
            <a:r>
              <a:rPr lang="en-US" dirty="0"/>
              <a:t> Farinas, and </a:t>
            </a:r>
            <a:r>
              <a:rPr lang="en-US" dirty="0" err="1"/>
              <a:t>Gautam</a:t>
            </a:r>
            <a:r>
              <a:rPr lang="en-US" dirty="0"/>
              <a:t> </a:t>
            </a:r>
            <a:r>
              <a:rPr lang="en-US" dirty="0" err="1"/>
              <a:t>Muralidhar</a:t>
            </a:r>
            <a:r>
              <a:rPr lang="en-US" dirty="0"/>
              <a:t>. 2015. “Digital Drivers in the Age of Massive Datasets.” </a:t>
            </a:r>
            <a:r>
              <a:rPr lang="en-US" i="1" dirty="0"/>
              <a:t>XRDS: Crossroads, The ACM Magazine for Students</a:t>
            </a:r>
            <a:r>
              <a:rPr lang="en-US" dirty="0"/>
              <a:t> 21 (4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Operationalized Predictive </a:t>
            </a:r>
            <a:r>
              <a:rPr lang="en-US" dirty="0" smtClean="0"/>
              <a:t>Models- </a:t>
            </a:r>
            <a:r>
              <a:rPr lang="en-US" dirty="0" err="1" smtClean="0"/>
              <a:t>Einsatzgebiete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Einsatzgebiete: Krankenhäuser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Elektronische Krankenakten</a:t>
            </a:r>
          </a:p>
          <a:p>
            <a:r>
              <a:rPr lang="de-AT" dirty="0" smtClean="0"/>
              <a:t>Wartezeiten in Notaufnahmen</a:t>
            </a:r>
          </a:p>
          <a:p>
            <a:r>
              <a:rPr lang="de-AT" dirty="0" smtClean="0"/>
              <a:t>Probleme im Pflegeberreich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Einsatzgebiete: </a:t>
            </a:r>
            <a:r>
              <a:rPr lang="de-AT" dirty="0" err="1" smtClean="0"/>
              <a:t>Patient_innen</a:t>
            </a:r>
            <a:r>
              <a:rPr lang="de-AT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AT" sz="2800" dirty="0" smtClean="0"/>
              <a:t>Beispiel Diabetes:</a:t>
            </a:r>
          </a:p>
          <a:p>
            <a:pPr lvl="2"/>
            <a:r>
              <a:rPr lang="en-US" sz="2400" dirty="0"/>
              <a:t>Sentry </a:t>
            </a:r>
            <a:r>
              <a:rPr lang="en-US" sz="2400" dirty="0" smtClean="0"/>
              <a:t>Armband</a:t>
            </a:r>
          </a:p>
          <a:p>
            <a:pPr lvl="2"/>
            <a:r>
              <a:rPr lang="en-US" sz="2400" dirty="0" err="1"/>
              <a:t>Norvatis</a:t>
            </a:r>
            <a:r>
              <a:rPr lang="en-US" sz="2400" dirty="0"/>
              <a:t>/Google </a:t>
            </a:r>
            <a:r>
              <a:rPr lang="en-US" sz="2400" dirty="0" err="1" smtClean="0"/>
              <a:t>Kontaktlinsen</a:t>
            </a:r>
            <a:endParaRPr lang="en-US" sz="2400" dirty="0" smtClean="0"/>
          </a:p>
          <a:p>
            <a:pPr lvl="2"/>
            <a:r>
              <a:rPr lang="en-US" sz="2400" dirty="0"/>
              <a:t>Medtronic </a:t>
            </a:r>
            <a:r>
              <a:rPr lang="en-US" sz="2400" dirty="0" err="1" smtClean="0"/>
              <a:t>Insulinpumpe</a:t>
            </a:r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80" y="3277075"/>
            <a:ext cx="2276117" cy="14484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91" y="277207"/>
            <a:ext cx="1687300" cy="23876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9" y="5239012"/>
            <a:ext cx="2362521" cy="1072888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Einsatzgebiete: Pharm. Unternehmen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Herstellungsprozess von Medikamenten</a:t>
            </a:r>
          </a:p>
          <a:p>
            <a:pPr lvl="1"/>
            <a:r>
              <a:rPr lang="de-AT" dirty="0" smtClean="0"/>
              <a:t>Kosten und zeitaufwendiges Verfahren</a:t>
            </a:r>
          </a:p>
          <a:p>
            <a:pPr lvl="1"/>
            <a:r>
              <a:rPr lang="de-AT" dirty="0" smtClean="0"/>
              <a:t>auf Basis von manuellen sowie Sensor-Messdaten</a:t>
            </a:r>
          </a:p>
          <a:p>
            <a:pPr lvl="1"/>
            <a:r>
              <a:rPr lang="de-AT" dirty="0" smtClean="0"/>
              <a:t>Entscheidungsgrundlage für die Fortsetzung</a:t>
            </a:r>
          </a:p>
          <a:p>
            <a:pPr lvl="1"/>
            <a:endParaRPr lang="de-AT" dirty="0"/>
          </a:p>
          <a:p>
            <a:pPr lvl="1"/>
            <a:endParaRPr lang="de-AT" dirty="0" smtClean="0"/>
          </a:p>
          <a:p>
            <a:pPr lvl="1"/>
            <a:r>
              <a:rPr lang="de-AT" dirty="0" smtClean="0"/>
              <a:t>Unteranderem Einsatz von:</a:t>
            </a:r>
          </a:p>
          <a:p>
            <a:pPr lvl="2"/>
            <a:r>
              <a:rPr lang="de-AT" dirty="0" smtClean="0"/>
              <a:t>Single </a:t>
            </a:r>
            <a:r>
              <a:rPr lang="de-AT" dirty="0" err="1" smtClean="0"/>
              <a:t>Cell</a:t>
            </a:r>
            <a:r>
              <a:rPr lang="de-AT" dirty="0" smtClean="0"/>
              <a:t> Measurement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Herausforderung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Enorme Datenmengen</a:t>
            </a:r>
          </a:p>
          <a:p>
            <a:pPr lvl="1"/>
            <a:r>
              <a:rPr lang="de-AT" dirty="0" smtClean="0"/>
              <a:t>Electronic Medical Records</a:t>
            </a:r>
          </a:p>
          <a:p>
            <a:pPr lvl="1"/>
            <a:r>
              <a:rPr lang="de-AT" dirty="0" smtClean="0"/>
              <a:t>Sensordaten auf Station</a:t>
            </a:r>
          </a:p>
          <a:p>
            <a:pPr lvl="1"/>
            <a:r>
              <a:rPr lang="de-AT" dirty="0" err="1" smtClean="0"/>
              <a:t>Wearables</a:t>
            </a:r>
            <a:endParaRPr lang="de-AT" dirty="0" smtClean="0"/>
          </a:p>
          <a:p>
            <a:pPr lvl="1"/>
            <a:r>
              <a:rPr lang="de-AT" dirty="0" smtClean="0"/>
              <a:t>Bilder (Bsp.: Radiologie bis zu TB)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Organisationen haben tlw. Die 100PB Marke erreicht </a:t>
            </a:r>
          </a:p>
          <a:p>
            <a:pPr lvl="2"/>
            <a:r>
              <a:rPr lang="de-AT" dirty="0" smtClean="0"/>
              <a:t>1 PB = 1000TB = 2^50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OPM – Tech. </a:t>
            </a:r>
            <a:r>
              <a:rPr lang="en-US" dirty="0" err="1" smtClean="0"/>
              <a:t>Ansätze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Tabellenbasiert</a:t>
            </a:r>
          </a:p>
          <a:p>
            <a:r>
              <a:rPr lang="de-AT" dirty="0" err="1" smtClean="0"/>
              <a:t>Process</a:t>
            </a:r>
            <a:r>
              <a:rPr lang="de-AT" dirty="0" smtClean="0"/>
              <a:t>-In-Place</a:t>
            </a:r>
          </a:p>
          <a:p>
            <a:r>
              <a:rPr lang="de-AT" dirty="0" smtClean="0"/>
              <a:t>In-Memory Computing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r="23053"/>
          <a:stretch/>
        </p:blipFill>
        <p:spPr>
          <a:xfrm>
            <a:off x="5702300" y="203200"/>
            <a:ext cx="6273800" cy="535384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Tabellenbasiert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Massively</a:t>
            </a:r>
            <a:r>
              <a:rPr lang="de-AT" dirty="0"/>
              <a:t> Parallel Processing </a:t>
            </a:r>
            <a:r>
              <a:rPr lang="de-AT" dirty="0" smtClean="0"/>
              <a:t>DB</a:t>
            </a:r>
          </a:p>
          <a:p>
            <a:pPr lvl="1"/>
            <a:r>
              <a:rPr lang="de-AT" dirty="0" smtClean="0"/>
              <a:t>Basiert auf </a:t>
            </a:r>
            <a:r>
              <a:rPr lang="de-AT" dirty="0" err="1" smtClean="0"/>
              <a:t>PostreSQL</a:t>
            </a:r>
            <a:endParaRPr lang="de-AT" dirty="0" smtClean="0"/>
          </a:p>
          <a:p>
            <a:pPr lvl="1"/>
            <a:r>
              <a:rPr lang="de-AT" dirty="0" smtClean="0"/>
              <a:t>Speichert auf verteilten Systemen</a:t>
            </a:r>
          </a:p>
          <a:p>
            <a:pPr lvl="2"/>
            <a:r>
              <a:rPr lang="de-AT" dirty="0" smtClean="0"/>
              <a:t>Queries werden an die Nodes </a:t>
            </a:r>
            <a:br>
              <a:rPr lang="de-AT" dirty="0" smtClean="0"/>
            </a:br>
            <a:r>
              <a:rPr lang="de-AT" dirty="0" smtClean="0"/>
              <a:t>entsprechenden Nodes weitergeleitet</a:t>
            </a:r>
          </a:p>
          <a:p>
            <a:pPr lvl="2"/>
            <a:endParaRPr lang="de-AT" dirty="0"/>
          </a:p>
          <a:p>
            <a:pPr lvl="2"/>
            <a:endParaRPr lang="de-AT" dirty="0" smtClean="0"/>
          </a:p>
          <a:p>
            <a:pPr lvl="1"/>
            <a:r>
              <a:rPr lang="de-AT" dirty="0" smtClean="0"/>
              <a:t>Bsp.: Elemente zählen</a:t>
            </a:r>
          </a:p>
          <a:p>
            <a:pPr lvl="2"/>
            <a:r>
              <a:rPr lang="de-AT" dirty="0" smtClean="0"/>
              <a:t>Jeder Node führt Operation aus (zählen)</a:t>
            </a:r>
          </a:p>
          <a:p>
            <a:pPr lvl="2"/>
            <a:r>
              <a:rPr lang="de-AT" dirty="0" smtClean="0"/>
              <a:t>Lädt nur wenige Daten in den Speicher (sequentiell)</a:t>
            </a:r>
          </a:p>
          <a:p>
            <a:pPr lvl="2"/>
            <a:r>
              <a:rPr lang="de-AT" dirty="0" err="1" smtClean="0"/>
              <a:t>Pushed</a:t>
            </a:r>
            <a:r>
              <a:rPr lang="de-AT" dirty="0" smtClean="0"/>
              <a:t> Ergebnis über das Netzwerk zurück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Process</a:t>
            </a:r>
            <a:r>
              <a:rPr lang="de-AT" dirty="0" smtClean="0"/>
              <a:t>-In-Place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Datenbasiert (</a:t>
            </a:r>
            <a:r>
              <a:rPr lang="de-AT" dirty="0" err="1" smtClean="0"/>
              <a:t>Hadoop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Speicherung von unstrukturierten Daten</a:t>
            </a:r>
          </a:p>
          <a:p>
            <a:pPr lvl="2"/>
            <a:r>
              <a:rPr lang="de-AT" dirty="0" smtClean="0"/>
              <a:t>Bilder, Textdokumente</a:t>
            </a:r>
          </a:p>
          <a:p>
            <a:pPr lvl="2"/>
            <a:endParaRPr lang="de-AT" dirty="0"/>
          </a:p>
          <a:p>
            <a:r>
              <a:rPr lang="de-AT" dirty="0" err="1" smtClean="0"/>
              <a:t>MapReduce</a:t>
            </a:r>
            <a:r>
              <a:rPr lang="de-AT" dirty="0" smtClean="0"/>
              <a:t> Pattern </a:t>
            </a:r>
          </a:p>
          <a:p>
            <a:pPr lvl="1"/>
            <a:r>
              <a:rPr lang="de-AT" dirty="0" smtClean="0"/>
              <a:t>Bsp. Wörterzählen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</a:t>
            </a:r>
            <a:r>
              <a:rPr lang="de-AT" dirty="0" smtClean="0"/>
              <a:t>s war einmal…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16" y="-207192"/>
            <a:ext cx="11538329" cy="8653747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43" y="2792610"/>
            <a:ext cx="6210811" cy="295013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6"/>
          <a:stretch/>
        </p:blipFill>
        <p:spPr>
          <a:xfrm rot="21261748">
            <a:off x="4563246" y="2703692"/>
            <a:ext cx="2339001" cy="312796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6200000">
            <a:off x="8888858" y="3519216"/>
            <a:ext cx="559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[ Diese Geschichte beruht auf einer wahren Begebenheit ]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17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In-Memory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resilient distributed dataset (RDD</a:t>
            </a:r>
            <a:r>
              <a:rPr lang="en-US" sz="2800" dirty="0" smtClean="0"/>
              <a:t>) - </a:t>
            </a:r>
            <a:r>
              <a:rPr lang="de-AT" sz="2800" dirty="0"/>
              <a:t>Spark </a:t>
            </a:r>
            <a:r>
              <a:rPr lang="de-AT" sz="2800" dirty="0" smtClean="0"/>
              <a:t>Framework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 smtClean="0"/>
              <a:t>Fehlertolerant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 smtClean="0"/>
              <a:t>Verteilter Datenspeicher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 err="1" smtClean="0"/>
              <a:t>Cached</a:t>
            </a:r>
            <a:r>
              <a:rPr lang="de-AT" sz="2400" dirty="0" smtClean="0"/>
              <a:t> in Memory </a:t>
            </a:r>
            <a:r>
              <a:rPr lang="de-AT" sz="2400" dirty="0" smtClean="0">
                <a:sym typeface="Wingdings" panose="05000000000000000000" pitchFamily="2" charset="2"/>
              </a:rPr>
              <a:t> weniger I/O</a:t>
            </a:r>
            <a:endParaRPr lang="de-AT" sz="2400" dirty="0"/>
          </a:p>
          <a:p>
            <a:pPr marL="685800" lvl="2">
              <a:spcBef>
                <a:spcPts val="1000"/>
              </a:spcBef>
            </a:pP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Gene Expression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Globaler Snapshot über die Zellaktivitäten im Körper</a:t>
            </a:r>
          </a:p>
          <a:p>
            <a:r>
              <a:rPr lang="de-AT" dirty="0" smtClean="0"/>
              <a:t>Konzept - </a:t>
            </a:r>
            <a:r>
              <a:rPr lang="de-AT" dirty="0" smtClean="0"/>
              <a:t>Vergleich von Zellaktivitäten in:</a:t>
            </a:r>
          </a:p>
          <a:p>
            <a:pPr lvl="1"/>
            <a:r>
              <a:rPr lang="de-AT" dirty="0" smtClean="0"/>
              <a:t>Verschiedenen Stadien einer Krankheit</a:t>
            </a:r>
          </a:p>
          <a:p>
            <a:pPr lvl="1"/>
            <a:r>
              <a:rPr lang="de-AT" dirty="0" smtClean="0"/>
              <a:t>„normalen“ Zustand</a:t>
            </a:r>
          </a:p>
          <a:p>
            <a:pPr lvl="1"/>
            <a:endParaRPr lang="de-AT" dirty="0"/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/>
              <a:t>„</a:t>
            </a:r>
            <a:r>
              <a:rPr lang="de-AT" dirty="0" err="1"/>
              <a:t>gene</a:t>
            </a:r>
            <a:r>
              <a:rPr lang="de-AT" dirty="0"/>
              <a:t> </a:t>
            </a:r>
            <a:r>
              <a:rPr lang="de-AT" dirty="0" err="1"/>
              <a:t>expression</a:t>
            </a:r>
            <a:r>
              <a:rPr lang="de-AT" dirty="0"/>
              <a:t> </a:t>
            </a:r>
            <a:r>
              <a:rPr lang="de-AT" dirty="0" err="1"/>
              <a:t>profile</a:t>
            </a:r>
            <a:r>
              <a:rPr lang="de-AT" dirty="0" smtClean="0"/>
              <a:t>“ </a:t>
            </a:r>
            <a:r>
              <a:rPr lang="de-AT" dirty="0" smtClean="0">
                <a:sym typeface="Wingdings" panose="05000000000000000000" pitchFamily="2" charset="2"/>
              </a:rPr>
              <a:t> „Signatur“</a:t>
            </a:r>
            <a:endParaRPr lang="de-AT" dirty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 </a:t>
            </a:r>
            <a:r>
              <a:rPr lang="de-AT" dirty="0" smtClean="0"/>
              <a:t>Expression - Anwendungsfälle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Biomarker Entdeckung </a:t>
            </a:r>
          </a:p>
          <a:p>
            <a:pPr lvl="1"/>
            <a:r>
              <a:rPr lang="de-AT" dirty="0" smtClean="0"/>
              <a:t>(Diagnostik)</a:t>
            </a:r>
          </a:p>
          <a:p>
            <a:r>
              <a:rPr lang="de-AT" dirty="0" smtClean="0"/>
              <a:t>„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identification</a:t>
            </a:r>
            <a:r>
              <a:rPr lang="de-AT" dirty="0"/>
              <a:t>“ </a:t>
            </a:r>
            <a:endParaRPr lang="de-AT" dirty="0" smtClean="0"/>
          </a:p>
          <a:p>
            <a:pPr lvl="1"/>
            <a:r>
              <a:rPr lang="de-AT" dirty="0" smtClean="0"/>
              <a:t>(</a:t>
            </a:r>
            <a:r>
              <a:rPr lang="de-AT" dirty="0"/>
              <a:t>Therapeutische Strategien</a:t>
            </a:r>
            <a:r>
              <a:rPr lang="de-AT" dirty="0" smtClean="0"/>
              <a:t>)</a:t>
            </a:r>
          </a:p>
          <a:p>
            <a:r>
              <a:rPr lang="de-AT" dirty="0" smtClean="0"/>
              <a:t>„</a:t>
            </a:r>
            <a:r>
              <a:rPr lang="de-AT" dirty="0" err="1" smtClean="0"/>
              <a:t>repositioning</a:t>
            </a:r>
            <a:r>
              <a:rPr lang="de-AT" dirty="0" smtClean="0"/>
              <a:t>“ </a:t>
            </a:r>
          </a:p>
          <a:p>
            <a:pPr lvl="1"/>
            <a:r>
              <a:rPr lang="de-AT" dirty="0"/>
              <a:t>alternative Einsatzgebiete für bestehende </a:t>
            </a:r>
            <a:r>
              <a:rPr lang="de-AT" dirty="0" smtClean="0"/>
              <a:t>Medikamente</a:t>
            </a:r>
          </a:p>
          <a:p>
            <a:r>
              <a:rPr lang="de-AT" dirty="0"/>
              <a:t>Vorbeugung von Nebenwirkungen</a:t>
            </a:r>
          </a:p>
          <a:p>
            <a:pPr lvl="1"/>
            <a:endParaRPr lang="de-AT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62" y="-6007"/>
            <a:ext cx="7782675" cy="686400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 Expression </a:t>
            </a:r>
            <a:r>
              <a:rPr lang="de-AT" dirty="0" smtClean="0"/>
              <a:t>- </a:t>
            </a:r>
            <a:r>
              <a:rPr lang="de-AT" dirty="0"/>
              <a:t>Biomarker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 Expression </a:t>
            </a:r>
            <a:r>
              <a:rPr lang="de-AT" dirty="0" smtClean="0"/>
              <a:t>- </a:t>
            </a:r>
            <a:r>
              <a:rPr lang="de-AT" dirty="0"/>
              <a:t>„</a:t>
            </a:r>
            <a:r>
              <a:rPr lang="de-AT" dirty="0" err="1"/>
              <a:t>drug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identification</a:t>
            </a:r>
            <a:r>
              <a:rPr lang="de-AT" dirty="0"/>
              <a:t>“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Gene Expression </a:t>
            </a:r>
            <a:r>
              <a:rPr lang="de-AT" dirty="0" smtClean="0"/>
              <a:t>- </a:t>
            </a:r>
            <a:r>
              <a:rPr lang="de-AT" dirty="0"/>
              <a:t>„</a:t>
            </a:r>
            <a:r>
              <a:rPr lang="de-AT" dirty="0" err="1"/>
              <a:t>repositioning</a:t>
            </a:r>
            <a:r>
              <a:rPr lang="de-AT" dirty="0"/>
              <a:t>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 Expression </a:t>
            </a:r>
            <a:r>
              <a:rPr lang="de-AT" dirty="0" smtClean="0"/>
              <a:t>- </a:t>
            </a:r>
            <a:r>
              <a:rPr lang="de-AT" dirty="0"/>
              <a:t>Vorbeugung von </a:t>
            </a:r>
            <a:r>
              <a:rPr lang="de-AT" dirty="0" smtClean="0"/>
              <a:t>Nebenwirkungen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Homebrew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Folding@Home</a:t>
            </a:r>
            <a:endParaRPr lang="de-AT" dirty="0" smtClean="0"/>
          </a:p>
          <a:p>
            <a:r>
              <a:rPr lang="de-AT" dirty="0"/>
              <a:t>eternagame.org</a:t>
            </a:r>
            <a:endParaRPr lang="de-AT" dirty="0" smtClean="0"/>
          </a:p>
          <a:p>
            <a:r>
              <a:rPr lang="de-AT" dirty="0" smtClean="0"/>
              <a:t>Rosalind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Bioinformatik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u="sng" dirty="0">
                <a:hlinkClick r:id="rId2"/>
              </a:rPr>
              <a:t>http://de.wikipedia.org/wiki/Bioinformatik</a:t>
            </a:r>
            <a:endParaRPr lang="en-US" dirty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990271" y="2416629"/>
            <a:ext cx="8077200" cy="2679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244271" y="2786983"/>
            <a:ext cx="756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„Die </a:t>
            </a:r>
            <a:r>
              <a:rPr lang="de-DE" sz="2400" dirty="0"/>
              <a:t>Bioinformatik ist eine interdisziplinäre Wissenschaft, die Probleme aus den Lebenswissenschaften mit theoretischen computergestützten Methoden löst. Sie hat zu grundlegenden Erkenntnissen der modernen Biologie und Medizin beigetragen. </a:t>
            </a:r>
            <a:r>
              <a:rPr lang="de-DE" sz="2400" dirty="0" smtClean="0"/>
              <a:t>...“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512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Folding@Home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eternagame.org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Rosalind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Techniken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Single </a:t>
            </a:r>
            <a:r>
              <a:rPr lang="de-AT" dirty="0" err="1" smtClean="0"/>
              <a:t>Cell</a:t>
            </a:r>
            <a:r>
              <a:rPr lang="de-AT" dirty="0" smtClean="0"/>
              <a:t> Measurement (SCM)</a:t>
            </a:r>
          </a:p>
          <a:p>
            <a:r>
              <a:rPr lang="de-AT" dirty="0" err="1" smtClean="0"/>
              <a:t>Microarray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… dann leben sie noch heute. 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de-AT" dirty="0" smtClean="0"/>
              <a:t>Danke für Ihre Aufmerksamkeit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bisher geschah…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1966 Protein Sequenz Datenbank (National Biomedical Research </a:t>
            </a:r>
            <a:r>
              <a:rPr lang="de-AT" dirty="0" err="1" smtClean="0"/>
              <a:t>Foundation</a:t>
            </a:r>
            <a:r>
              <a:rPr lang="de-AT" dirty="0" smtClean="0"/>
              <a:t>)</a:t>
            </a:r>
          </a:p>
          <a:p>
            <a:r>
              <a:rPr lang="de-AT" dirty="0" smtClean="0"/>
              <a:t>1970 Algorithmus zum verbinden von Protein Sequenzen wird veröffentlicht (</a:t>
            </a:r>
            <a:r>
              <a:rPr lang="de-AT" dirty="0" err="1" smtClean="0"/>
              <a:t>Needleman</a:t>
            </a:r>
            <a:r>
              <a:rPr lang="de-AT" dirty="0" smtClean="0"/>
              <a:t> und Wunsch)</a:t>
            </a:r>
          </a:p>
          <a:p>
            <a:r>
              <a:rPr lang="de-AT" dirty="0" smtClean="0"/>
              <a:t>2000 Vollständige Sequenzierung des menschlichen Genoms (</a:t>
            </a:r>
            <a:r>
              <a:rPr lang="de-AT" dirty="0" err="1" smtClean="0"/>
              <a:t>Venter</a:t>
            </a:r>
            <a:r>
              <a:rPr lang="de-AT" dirty="0" smtClean="0"/>
              <a:t> und Collins)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9575800" cy="365125"/>
          </a:xfrm>
        </p:spPr>
        <p:txBody>
          <a:bodyPr/>
          <a:lstStyle/>
          <a:p>
            <a:r>
              <a:rPr lang="en-US" dirty="0"/>
              <a:t>“Special Issue: Computational Biology.” 2015. </a:t>
            </a:r>
            <a:r>
              <a:rPr lang="en-US" i="1" dirty="0"/>
              <a:t>XRDS: Crossroads, The ACM Magazine for Students</a:t>
            </a:r>
            <a:r>
              <a:rPr lang="en-US" dirty="0"/>
              <a:t> 21 (4</a:t>
            </a:r>
            <a:r>
              <a:rPr lang="en-US" dirty="0" smtClean="0"/>
              <a:t>)..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63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Nice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Know</a:t>
            </a:r>
            <a:r>
              <a:rPr lang="de-AT" dirty="0" smtClean="0"/>
              <a:t>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3,2 GB – Benötigter Platz um die gesamte Genetische Sequenz eines Menschen zu speichern</a:t>
            </a:r>
          </a:p>
          <a:p>
            <a:r>
              <a:rPr lang="de-AT" dirty="0" smtClean="0"/>
              <a:t>82.944 – Anzahl der verwendeten Prozessoren des K Computers im </a:t>
            </a:r>
            <a:r>
              <a:rPr lang="de-AT" dirty="0" err="1" smtClean="0"/>
              <a:t>Riken</a:t>
            </a:r>
            <a:r>
              <a:rPr lang="de-AT" dirty="0" smtClean="0"/>
              <a:t> Research Institute in Japan um eine Sekunde Gehirn Aktivität zu simulieren</a:t>
            </a:r>
          </a:p>
          <a:p>
            <a:r>
              <a:rPr lang="de-AT" dirty="0" smtClean="0"/>
              <a:t>181.336.445 – Die Anzahl der gespeicherten Sequenzen in der NIH </a:t>
            </a:r>
            <a:r>
              <a:rPr lang="de-AT" dirty="0" err="1" smtClean="0"/>
              <a:t>genetic</a:t>
            </a:r>
            <a:r>
              <a:rPr lang="de-AT" dirty="0" smtClean="0"/>
              <a:t> </a:t>
            </a:r>
            <a:r>
              <a:rPr lang="de-AT" dirty="0" err="1" smtClean="0"/>
              <a:t>sequence</a:t>
            </a:r>
            <a:r>
              <a:rPr lang="de-AT" dirty="0" smtClean="0"/>
              <a:t> </a:t>
            </a:r>
            <a:r>
              <a:rPr lang="de-AT" dirty="0" err="1" smtClean="0"/>
              <a:t>database</a:t>
            </a:r>
            <a:r>
              <a:rPr lang="de-AT" dirty="0" smtClean="0"/>
              <a:t> (Stand: Feb. 2015)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09850" y="6311900"/>
            <a:ext cx="6972300" cy="365125"/>
          </a:xfrm>
        </p:spPr>
        <p:txBody>
          <a:bodyPr/>
          <a:lstStyle/>
          <a:p>
            <a:r>
              <a:rPr lang="en-US" dirty="0"/>
              <a:t>“Special Issue: Computational Biology.” 2015. </a:t>
            </a:r>
            <a:r>
              <a:rPr lang="en-US" i="1" dirty="0"/>
              <a:t>XRDS: Crossroads, The ACM Magazine for Students</a:t>
            </a:r>
            <a:r>
              <a:rPr lang="en-US" dirty="0"/>
              <a:t> 21 (4)..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Basics I - DNA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367645"/>
            <a:ext cx="11189616" cy="5921049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75414" y="4656841"/>
            <a:ext cx="2988297" cy="19702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650450" y="952106"/>
            <a:ext cx="5957739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AT" sz="3600" dirty="0" smtClean="0"/>
              <a:t>Alle Gene bilden das Genom</a:t>
            </a:r>
          </a:p>
          <a:p>
            <a:r>
              <a:rPr lang="de-AT" sz="3600" dirty="0" smtClean="0"/>
              <a:t>Genom = Chromosomen-Satz</a:t>
            </a:r>
            <a:endParaRPr lang="en-US" sz="3600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121031" y="2328421"/>
            <a:ext cx="1319753" cy="21116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" b="618"/>
          <a:stretch/>
        </p:blipFill>
        <p:spPr>
          <a:xfrm>
            <a:off x="838200" y="1690689"/>
            <a:ext cx="6736174" cy="482652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67" y="754144"/>
            <a:ext cx="7414933" cy="607318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Chromosomen-Satz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5070" b="65711"/>
          <a:stretch/>
        </p:blipFill>
        <p:spPr>
          <a:xfrm>
            <a:off x="838200" y="1690688"/>
            <a:ext cx="1014528" cy="1665255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Interessante Ergänzungen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Länge der menschlichen DNA ca. 1,8m </a:t>
            </a:r>
          </a:p>
          <a:p>
            <a:r>
              <a:rPr lang="de-AT" dirty="0" smtClean="0"/>
              <a:t>Basenpaare:</a:t>
            </a:r>
          </a:p>
          <a:p>
            <a:pPr lvl="1"/>
            <a:r>
              <a:rPr lang="de-AT" dirty="0" smtClean="0"/>
              <a:t>Ca. 3,2 Milliarden</a:t>
            </a:r>
          </a:p>
          <a:p>
            <a:pPr lvl="1"/>
            <a:r>
              <a:rPr lang="de-AT" dirty="0" err="1" smtClean="0"/>
              <a:t>theo</a:t>
            </a:r>
            <a:r>
              <a:rPr lang="de-AT" dirty="0" smtClean="0"/>
              <a:t>. Informationsgehalt von 2^2 (vier Zustände: A/T/G/C)</a:t>
            </a:r>
          </a:p>
          <a:p>
            <a:pPr marL="914400" lvl="2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 817 MB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Breitbild</PresentationFormat>
  <Paragraphs>153</Paragraphs>
  <Slides>34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</vt:lpstr>
      <vt:lpstr>Von der Informatik die Auszog um die Welt zu retten</vt:lpstr>
      <vt:lpstr>Es war einmal…</vt:lpstr>
      <vt:lpstr>Bioinformatik</vt:lpstr>
      <vt:lpstr>Was bisher geschah…</vt:lpstr>
      <vt:lpstr>Nice to Know…</vt:lpstr>
      <vt:lpstr>Basics I - DNA</vt:lpstr>
      <vt:lpstr>PowerPoint-Präsentation</vt:lpstr>
      <vt:lpstr>Chromosomen-Satz</vt:lpstr>
      <vt:lpstr>Interessante Ergänzungen</vt:lpstr>
      <vt:lpstr>Themen Auswahl</vt:lpstr>
      <vt:lpstr>Operationalized Predictive Models (OPM)</vt:lpstr>
      <vt:lpstr>Operationalized Predictive Models- Einsatzgebiete</vt:lpstr>
      <vt:lpstr>Einsatzgebiete: Krankenhäuser</vt:lpstr>
      <vt:lpstr>Einsatzgebiete: Patient_innen </vt:lpstr>
      <vt:lpstr>Einsatzgebiete: Pharm. Unternehmen</vt:lpstr>
      <vt:lpstr>Herausforderung</vt:lpstr>
      <vt:lpstr>OPM – Tech. Ansätze</vt:lpstr>
      <vt:lpstr>Tabellenbasiert</vt:lpstr>
      <vt:lpstr>Process-In-Place</vt:lpstr>
      <vt:lpstr>PowerPoint-Präsentation</vt:lpstr>
      <vt:lpstr>In-Memory Computing </vt:lpstr>
      <vt:lpstr>Gene Expression</vt:lpstr>
      <vt:lpstr>Gene Expression - Anwendungsfälle</vt:lpstr>
      <vt:lpstr>PowerPoint-Präsentation</vt:lpstr>
      <vt:lpstr>Gene Expression - Biomarker</vt:lpstr>
      <vt:lpstr>Gene Expression - „drug target identification“ </vt:lpstr>
      <vt:lpstr>Gene Expression - „repositioning“</vt:lpstr>
      <vt:lpstr>Gene Expression - Vorbeugung von Nebenwirkungen</vt:lpstr>
      <vt:lpstr>Homebrew</vt:lpstr>
      <vt:lpstr>Folding@Home</vt:lpstr>
      <vt:lpstr>eternagame.org</vt:lpstr>
      <vt:lpstr>Rosalind</vt:lpstr>
      <vt:lpstr>Techniken</vt:lpstr>
      <vt:lpstr>… dann leben sie noch heute.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41</cp:revision>
  <dcterms:created xsi:type="dcterms:W3CDTF">2016-03-26T13:01:23Z</dcterms:created>
  <dcterms:modified xsi:type="dcterms:W3CDTF">2016-03-29T21:08:51Z</dcterms:modified>
</cp:coreProperties>
</file>