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03" strictFirstAndLastChars="0" saveSubsetFonts="1">
  <p:sldMasterIdLst>
    <p:sldMasterId id="2147483648" r:id="rId1"/>
  </p:sldMasterIdLst>
  <p:notesMasterIdLst>
    <p:notesMasterId r:id="rId34"/>
  </p:notesMasterIdLst>
  <p:handoutMasterIdLst>
    <p:handoutMasterId r:id="rId35"/>
  </p:handoutMasterIdLst>
  <p:sldIdLst>
    <p:sldId id="256" r:id="rId2"/>
    <p:sldId id="277" r:id="rId3"/>
    <p:sldId id="283" r:id="rId4"/>
    <p:sldId id="278" r:id="rId5"/>
    <p:sldId id="279" r:id="rId6"/>
    <p:sldId id="280" r:id="rId7"/>
    <p:sldId id="282" r:id="rId8"/>
    <p:sldId id="286" r:id="rId9"/>
    <p:sldId id="287" r:id="rId10"/>
    <p:sldId id="290" r:id="rId11"/>
    <p:sldId id="281" r:id="rId12"/>
    <p:sldId id="293" r:id="rId13"/>
    <p:sldId id="289" r:id="rId14"/>
    <p:sldId id="295" r:id="rId15"/>
    <p:sldId id="292" r:id="rId16"/>
    <p:sldId id="298" r:id="rId17"/>
    <p:sldId id="288" r:id="rId18"/>
    <p:sldId id="301" r:id="rId19"/>
    <p:sldId id="302" r:id="rId20"/>
    <p:sldId id="303" r:id="rId21"/>
    <p:sldId id="304" r:id="rId22"/>
    <p:sldId id="305" r:id="rId23"/>
    <p:sldId id="309" r:id="rId24"/>
    <p:sldId id="275" r:id="rId25"/>
    <p:sldId id="291" r:id="rId26"/>
    <p:sldId id="296" r:id="rId27"/>
    <p:sldId id="294" r:id="rId28"/>
    <p:sldId id="297" r:id="rId29"/>
    <p:sldId id="299" r:id="rId30"/>
    <p:sldId id="300" r:id="rId31"/>
    <p:sldId id="307" r:id="rId32"/>
    <p:sldId id="308" r:id="rId33"/>
  </p:sldIdLst>
  <p:sldSz cx="6858000" cy="9144000" type="overhead"/>
  <p:notesSz cx="9601200" cy="7315200"/>
  <p:defaultTextStyle>
    <a:defPPr>
      <a:defRPr lang="en-US"/>
    </a:defPPr>
    <a:lvl1pPr algn="l" rtl="0" eaLnBrk="0" fontAlgn="base" hangingPunct="0">
      <a:spcBef>
        <a:spcPct val="0"/>
      </a:spcBef>
      <a:spcAft>
        <a:spcPct val="0"/>
      </a:spcAft>
      <a:defRPr sz="2000" kern="1200">
        <a:solidFill>
          <a:schemeClr val="tx1"/>
        </a:solidFill>
        <a:latin typeface="Times New Roman"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charset="0"/>
        <a:ea typeface="+mn-ea"/>
        <a:cs typeface="+mn-cs"/>
      </a:defRPr>
    </a:lvl5pPr>
    <a:lvl6pPr marL="2286000" algn="l" defTabSz="914400" rtl="0" eaLnBrk="1" latinLnBrk="0" hangingPunct="1">
      <a:defRPr sz="2000" kern="1200">
        <a:solidFill>
          <a:schemeClr val="tx1"/>
        </a:solidFill>
        <a:latin typeface="Times New Roman" charset="0"/>
        <a:ea typeface="+mn-ea"/>
        <a:cs typeface="+mn-cs"/>
      </a:defRPr>
    </a:lvl6pPr>
    <a:lvl7pPr marL="2743200" algn="l" defTabSz="914400" rtl="0" eaLnBrk="1" latinLnBrk="0" hangingPunct="1">
      <a:defRPr sz="2000" kern="1200">
        <a:solidFill>
          <a:schemeClr val="tx1"/>
        </a:solidFill>
        <a:latin typeface="Times New Roman" charset="0"/>
        <a:ea typeface="+mn-ea"/>
        <a:cs typeface="+mn-cs"/>
      </a:defRPr>
    </a:lvl7pPr>
    <a:lvl8pPr marL="3200400" algn="l" defTabSz="914400" rtl="0" eaLnBrk="1" latinLnBrk="0" hangingPunct="1">
      <a:defRPr sz="2000" kern="1200">
        <a:solidFill>
          <a:schemeClr val="tx1"/>
        </a:solidFill>
        <a:latin typeface="Times New Roman" charset="0"/>
        <a:ea typeface="+mn-ea"/>
        <a:cs typeface="+mn-cs"/>
      </a:defRPr>
    </a:lvl8pPr>
    <a:lvl9pPr marL="3657600" algn="l" defTabSz="914400" rtl="0" eaLnBrk="1" latinLnBrk="0" hangingPunct="1">
      <a:defRPr sz="20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8446" autoAdjust="0"/>
  </p:normalViewPr>
  <p:slideViewPr>
    <p:cSldViewPr>
      <p:cViewPr varScale="1">
        <p:scale>
          <a:sx n="45" d="100"/>
          <a:sy n="45" d="100"/>
        </p:scale>
        <p:origin x="1996" y="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824" y="-84"/>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t" anchorCtr="0" compatLnSpc="1">
            <a:prstTxWarp prst="textNoShape">
              <a:avLst/>
            </a:prstTxWarp>
          </a:bodyPr>
          <a:lstStyle>
            <a:lvl1pPr defTabSz="967300">
              <a:defRPr sz="1200">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5440265" y="0"/>
            <a:ext cx="4160936"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t" anchorCtr="0" compatLnSpc="1">
            <a:prstTxWarp prst="textNoShape">
              <a:avLst/>
            </a:prstTxWarp>
          </a:bodyPr>
          <a:lstStyle>
            <a:lvl1pPr algn="r" defTabSz="967300">
              <a:defRPr sz="1200">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6949924"/>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b" anchorCtr="0" compatLnSpc="1">
            <a:prstTxWarp prst="textNoShape">
              <a:avLst/>
            </a:prstTxWarp>
          </a:bodyPr>
          <a:lstStyle>
            <a:lvl1pPr defTabSz="967300">
              <a:defRPr sz="1200">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5440265" y="6949924"/>
            <a:ext cx="4160936"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b" anchorCtr="0" compatLnSpc="1">
            <a:prstTxWarp prst="textNoShape">
              <a:avLst/>
            </a:prstTxWarp>
          </a:bodyPr>
          <a:lstStyle>
            <a:lvl1pPr algn="r" defTabSz="967300">
              <a:defRPr sz="1200">
                <a:latin typeface="Times New Roman" pitchFamily="18" charset="0"/>
              </a:defRPr>
            </a:lvl1pPr>
          </a:lstStyle>
          <a:p>
            <a:pPr>
              <a:defRPr/>
            </a:pPr>
            <a:fld id="{B9DC440A-8F11-4555-91A9-56CAC984C5F7}" type="slidenum">
              <a:rPr lang="en-US"/>
              <a:pPr>
                <a:defRPr/>
              </a:pPr>
              <a:t>‹#›</a:t>
            </a:fld>
            <a:endParaRPr lang="en-US"/>
          </a:p>
        </p:txBody>
      </p:sp>
    </p:spTree>
    <p:extLst>
      <p:ext uri="{BB962C8B-B14F-4D97-AF65-F5344CB8AC3E}">
        <p14:creationId xmlns:p14="http://schemas.microsoft.com/office/powerpoint/2010/main" val="369317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t" anchorCtr="0" compatLnSpc="1">
            <a:prstTxWarp prst="textNoShape">
              <a:avLst/>
            </a:prstTxWarp>
          </a:bodyPr>
          <a:lstStyle>
            <a:lvl1pPr defTabSz="967300">
              <a:defRPr sz="120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265" y="0"/>
            <a:ext cx="4160936"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t" anchorCtr="0" compatLnSpc="1">
            <a:prstTxWarp prst="textNoShape">
              <a:avLst/>
            </a:prstTxWarp>
          </a:bodyPr>
          <a:lstStyle>
            <a:lvl1pPr algn="r" defTabSz="967300">
              <a:defRPr sz="1200">
                <a:latin typeface="Times New Roman" pitchFamily="18"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3775075" y="550863"/>
            <a:ext cx="2054225" cy="27400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1281411" y="3474963"/>
            <a:ext cx="7038380"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6949924"/>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b" anchorCtr="0" compatLnSpc="1">
            <a:prstTxWarp prst="textNoShape">
              <a:avLst/>
            </a:prstTxWarp>
          </a:bodyPr>
          <a:lstStyle>
            <a:lvl1pPr defTabSz="967300">
              <a:defRPr sz="1200">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265" y="6949924"/>
            <a:ext cx="4160936"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28" tIns="48665" rIns="97328" bIns="48665" numCol="1" anchor="b" anchorCtr="0" compatLnSpc="1">
            <a:prstTxWarp prst="textNoShape">
              <a:avLst/>
            </a:prstTxWarp>
          </a:bodyPr>
          <a:lstStyle>
            <a:lvl1pPr algn="r" defTabSz="967300">
              <a:defRPr sz="1200">
                <a:latin typeface="Times New Roman" pitchFamily="18" charset="0"/>
              </a:defRPr>
            </a:lvl1pPr>
          </a:lstStyle>
          <a:p>
            <a:pPr>
              <a:defRPr/>
            </a:pPr>
            <a:fld id="{EB61E3C4-61FD-4BB9-A218-8167504E3DC7}" type="slidenum">
              <a:rPr lang="en-US"/>
              <a:pPr>
                <a:defRPr/>
              </a:pPr>
              <a:t>‹#›</a:t>
            </a:fld>
            <a:endParaRPr lang="en-US"/>
          </a:p>
        </p:txBody>
      </p:sp>
    </p:spTree>
    <p:extLst>
      <p:ext uri="{BB962C8B-B14F-4D97-AF65-F5344CB8AC3E}">
        <p14:creationId xmlns:p14="http://schemas.microsoft.com/office/powerpoint/2010/main" val="1906486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0795349C-4A46-45E2-8086-3E6BD4E3E209}" type="slidenum">
              <a:rPr lang="en-US" sz="1200" smtClean="0"/>
              <a:pPr/>
              <a:t>106</a:t>
            </a:fld>
            <a:endParaRPr lang="en-US" sz="1200"/>
          </a:p>
        </p:txBody>
      </p:sp>
      <p:sp>
        <p:nvSpPr>
          <p:cNvPr id="34819" name="Rectangle 2"/>
          <p:cNvSpPr>
            <a:spLocks noGrp="1" noRot="1" noChangeAspect="1" noChangeArrowheads="1" noTextEdit="1"/>
          </p:cNvSpPr>
          <p:nvPr>
            <p:ph type="sldImg"/>
          </p:nvPr>
        </p:nvSpPr>
        <p:spPr>
          <a:xfrm>
            <a:off x="3771900" y="549275"/>
            <a:ext cx="2058988" cy="2743200"/>
          </a:xfrm>
          <a:ln/>
        </p:spPr>
      </p:sp>
      <p:sp>
        <p:nvSpPr>
          <p:cNvPr id="34820" name="Rectangle 3"/>
          <p:cNvSpPr>
            <a:spLocks noGrp="1" noChangeArrowheads="1"/>
          </p:cNvSpPr>
          <p:nvPr>
            <p:ph type="body" idx="1"/>
          </p:nvPr>
        </p:nvSpPr>
        <p:spPr>
          <a:noFill/>
        </p:spPr>
        <p:txBody>
          <a:bodyPr/>
          <a:lstStyle/>
          <a:p>
            <a:r>
              <a:rPr lang="en-US">
                <a:latin typeface="Times New Roman" charset="0"/>
              </a:rPr>
              <a:t>In general, n</a:t>
            </a:r>
            <a:r>
              <a:rPr lang="en-US" baseline="-25000">
                <a:latin typeface="Times New Roman" charset="0"/>
              </a:rPr>
              <a:t>10</a:t>
            </a:r>
            <a:r>
              <a:rPr lang="en-US">
                <a:latin typeface="Times New Roman" charset="0"/>
              </a:rPr>
              <a:t>|M ~ Bin(M, OR/(OR+1)). So can test Ho: any 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AAB5D3CE-1E87-4B84-9652-04F8BB5040FA}" type="slidenum">
              <a:rPr lang="en-US" sz="1200" smtClean="0"/>
              <a:pPr/>
              <a:t>115</a:t>
            </a:fld>
            <a:endParaRPr lang="en-US" sz="1200"/>
          </a:p>
        </p:txBody>
      </p:sp>
      <p:sp>
        <p:nvSpPr>
          <p:cNvPr id="35843" name="Rectangle 2050"/>
          <p:cNvSpPr>
            <a:spLocks noGrp="1" noRot="1" noChangeAspect="1" noChangeArrowheads="1" noTextEdit="1"/>
          </p:cNvSpPr>
          <p:nvPr>
            <p:ph type="sldImg"/>
          </p:nvPr>
        </p:nvSpPr>
        <p:spPr>
          <a:ln/>
        </p:spPr>
      </p:sp>
      <p:sp>
        <p:nvSpPr>
          <p:cNvPr id="35844" name="Rectangle 2051"/>
          <p:cNvSpPr>
            <a:spLocks noGrp="1" noChangeArrowheads="1"/>
          </p:cNvSpPr>
          <p:nvPr>
            <p:ph type="body" idx="1"/>
          </p:nvPr>
        </p:nvSpPr>
        <p:spPr>
          <a:noFill/>
        </p:spPr>
        <p:txBody>
          <a:bodyPr/>
          <a:lstStyle/>
          <a:p>
            <a:r>
              <a:rPr lang="en-US">
                <a:latin typeface="Times New Roman" charset="0"/>
              </a:rPr>
              <a:t>Model 1 = 0 parameters (to estimate)</a:t>
            </a:r>
          </a:p>
          <a:p>
            <a:r>
              <a:rPr lang="en-US">
                <a:latin typeface="Times New Roman" charset="0"/>
              </a:rPr>
              <a:t>Model 2 = 1 parameter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B1027342-582D-45C6-8B95-36B89780CB38}" type="slidenum">
              <a:rPr lang="en-US" sz="1200" smtClean="0"/>
              <a:pPr/>
              <a:t>116</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US">
                <a:latin typeface="Times New Roman" charset="0"/>
              </a:rPr>
              <a:t>LOD score is traditionally expressed on the log10 scale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FEA925E4-1BCE-4361-AE3A-F005448D656F}" type="slidenum">
              <a:rPr lang="en-US" sz="1200" smtClean="0"/>
              <a:pPr/>
              <a:t>119</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C9C618ED-1D09-4A5E-8667-1F29D9AD3B7C}" type="slidenum">
              <a:rPr lang="en-US" sz="1200" smtClean="0"/>
              <a:pPr/>
              <a:t>120</a:t>
            </a:fld>
            <a:endParaRPr lang="en-US" sz="1200"/>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p:spPr>
        <p:txBody>
          <a:bodyPr/>
          <a:lstStyle/>
          <a:p>
            <a:r>
              <a:rPr lang="en-US">
                <a:latin typeface="Times New Roman" charset="0"/>
              </a:rPr>
              <a:t>-69.3      -67.34</a:t>
            </a:r>
          </a:p>
          <a:p>
            <a:r>
              <a:rPr lang="en-US">
                <a:latin typeface="Times New Roman" charset="0"/>
              </a:rPr>
              <a:t>-69.3      -69.25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80969900-E07E-4C87-8643-B514010AED67}" type="slidenum">
              <a:rPr lang="en-US" sz="1200" smtClean="0"/>
              <a:pPr/>
              <a:t>121</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r>
              <a:rPr lang="en-US">
                <a:latin typeface="Times New Roman" charset="0"/>
              </a:rPr>
              <a:t>Notice that the denominator is just P(X) – constant wrt </a:t>
            </a:r>
            <a:r>
              <a:rPr lang="en-US">
                <a:latin typeface="Times New Roman" charset="0"/>
                <a:sym typeface="Symbol" pitchFamily="18" charset="2"/>
              </a:rPr>
              <a:t>. It serves the purpose of normalizing the distribution of P(|X) i.e. making sure it sums/integrates to 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E5136773-2994-4115-B166-47C55FEC6CD3}" type="slidenum">
              <a:rPr lang="en-US" sz="1200" smtClean="0"/>
              <a:pPr/>
              <a:t>123</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a:latin typeface="Times New Roman" charset="0"/>
              </a:rPr>
              <a:t>Note that the MLE would be the same regardless of the frequency of the A1 allele in the population.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61F284FC-AFAF-4E13-B764-8864197D4CEB}" type="slidenum">
              <a:rPr lang="en-US" sz="1200" smtClean="0"/>
              <a:pPr/>
              <a:t>124</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r>
              <a:rPr lang="en-US">
                <a:latin typeface="Times New Roman" charset="0"/>
              </a:rPr>
              <a:t>Note: I found the denominator – 0.01 – by just summing .0001 and .0099 and 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defTabSz="966788" eaLnBrk="0" fontAlgn="base" hangingPunct="0">
              <a:spcBef>
                <a:spcPct val="0"/>
              </a:spcBef>
              <a:spcAft>
                <a:spcPct val="0"/>
              </a:spcAft>
              <a:defRPr sz="2000">
                <a:solidFill>
                  <a:schemeClr val="tx1"/>
                </a:solidFill>
                <a:latin typeface="Times New Roman" charset="0"/>
              </a:defRPr>
            </a:lvl6pPr>
            <a:lvl7pPr marL="2971800" indent="-228600" defTabSz="966788" eaLnBrk="0" fontAlgn="base" hangingPunct="0">
              <a:spcBef>
                <a:spcPct val="0"/>
              </a:spcBef>
              <a:spcAft>
                <a:spcPct val="0"/>
              </a:spcAft>
              <a:defRPr sz="2000">
                <a:solidFill>
                  <a:schemeClr val="tx1"/>
                </a:solidFill>
                <a:latin typeface="Times New Roman" charset="0"/>
              </a:defRPr>
            </a:lvl7pPr>
            <a:lvl8pPr marL="3429000" indent="-228600" defTabSz="966788" eaLnBrk="0" fontAlgn="base" hangingPunct="0">
              <a:spcBef>
                <a:spcPct val="0"/>
              </a:spcBef>
              <a:spcAft>
                <a:spcPct val="0"/>
              </a:spcAft>
              <a:defRPr sz="2000">
                <a:solidFill>
                  <a:schemeClr val="tx1"/>
                </a:solidFill>
                <a:latin typeface="Times New Roman" charset="0"/>
              </a:defRPr>
            </a:lvl8pPr>
            <a:lvl9pPr marL="3886200" indent="-228600" defTabSz="966788" eaLnBrk="0" fontAlgn="base" hangingPunct="0">
              <a:spcBef>
                <a:spcPct val="0"/>
              </a:spcBef>
              <a:spcAft>
                <a:spcPct val="0"/>
              </a:spcAft>
              <a:defRPr sz="2000">
                <a:solidFill>
                  <a:schemeClr val="tx1"/>
                </a:solidFill>
                <a:latin typeface="Times New Roman" charset="0"/>
              </a:defRPr>
            </a:lvl9pPr>
          </a:lstStyle>
          <a:p>
            <a:fld id="{61F284FC-AFAF-4E13-B764-8864197D4CEB}" type="slidenum">
              <a:rPr lang="en-US" sz="1200" smtClean="0"/>
              <a:pPr/>
              <a:t>125</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r>
              <a:rPr lang="en-US">
                <a:latin typeface="Times New Roman" charset="0"/>
              </a:rPr>
              <a:t>Note: I found the denominator – 0.01 – by just summing .0001 and .0099 and 0.</a:t>
            </a:r>
          </a:p>
        </p:txBody>
      </p:sp>
    </p:spTree>
    <p:extLst>
      <p:ext uri="{BB962C8B-B14F-4D97-AF65-F5344CB8AC3E}">
        <p14:creationId xmlns:p14="http://schemas.microsoft.com/office/powerpoint/2010/main" val="31588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01A5A4F1-15BC-48F7-B213-64E62EF8391C}" type="slidenum">
              <a:rPr lang="en-US"/>
              <a:pPr>
                <a:defRPr/>
              </a:pPr>
              <a:t>‹#›</a:t>
            </a:fld>
            <a:endParaRPr lang="en-US"/>
          </a:p>
        </p:txBody>
      </p:sp>
    </p:spTree>
    <p:extLst>
      <p:ext uri="{BB962C8B-B14F-4D97-AF65-F5344CB8AC3E}">
        <p14:creationId xmlns:p14="http://schemas.microsoft.com/office/powerpoint/2010/main" val="716725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5B5C645E-7ADC-4DB3-A04A-61AB9029A981}" type="slidenum">
              <a:rPr lang="en-US"/>
              <a:pPr>
                <a:defRPr/>
              </a:pPr>
              <a:t>‹#›</a:t>
            </a:fld>
            <a:endParaRPr lang="en-US"/>
          </a:p>
        </p:txBody>
      </p:sp>
    </p:spTree>
    <p:extLst>
      <p:ext uri="{BB962C8B-B14F-4D97-AF65-F5344CB8AC3E}">
        <p14:creationId xmlns:p14="http://schemas.microsoft.com/office/powerpoint/2010/main" val="202294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195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0763521B-3648-4F65-B3B8-E28FFA36B828}" type="slidenum">
              <a:rPr lang="en-US"/>
              <a:pPr>
                <a:defRPr/>
              </a:pPr>
              <a:t>‹#›</a:t>
            </a:fld>
            <a:endParaRPr lang="en-US"/>
          </a:p>
        </p:txBody>
      </p:sp>
    </p:spTree>
    <p:extLst>
      <p:ext uri="{BB962C8B-B14F-4D97-AF65-F5344CB8AC3E}">
        <p14:creationId xmlns:p14="http://schemas.microsoft.com/office/powerpoint/2010/main" val="261195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57A4D84A-47D0-49D6-B4D8-CF0B5881AC8C}" type="slidenum">
              <a:rPr lang="en-US"/>
              <a:pPr>
                <a:defRPr/>
              </a:pPr>
              <a:t>‹#›</a:t>
            </a:fld>
            <a:endParaRPr lang="en-US"/>
          </a:p>
        </p:txBody>
      </p:sp>
    </p:spTree>
    <p:extLst>
      <p:ext uri="{BB962C8B-B14F-4D97-AF65-F5344CB8AC3E}">
        <p14:creationId xmlns:p14="http://schemas.microsoft.com/office/powerpoint/2010/main" val="29715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DDE55C32-50DB-4E13-9C8D-441F24F59055}" type="slidenum">
              <a:rPr lang="en-US"/>
              <a:pPr>
                <a:defRPr/>
              </a:pPr>
              <a:t>‹#›</a:t>
            </a:fld>
            <a:endParaRPr lang="en-US"/>
          </a:p>
        </p:txBody>
      </p:sp>
    </p:spTree>
    <p:extLst>
      <p:ext uri="{BB962C8B-B14F-4D97-AF65-F5344CB8AC3E}">
        <p14:creationId xmlns:p14="http://schemas.microsoft.com/office/powerpoint/2010/main" val="385847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43298795-3B2E-4263-8D2D-22AB607BA383}" type="slidenum">
              <a:rPr lang="en-US"/>
              <a:pPr>
                <a:defRPr/>
              </a:pPr>
              <a:t>‹#›</a:t>
            </a:fld>
            <a:endParaRPr lang="en-US"/>
          </a:p>
        </p:txBody>
      </p:sp>
    </p:spTree>
    <p:extLst>
      <p:ext uri="{BB962C8B-B14F-4D97-AF65-F5344CB8AC3E}">
        <p14:creationId xmlns:p14="http://schemas.microsoft.com/office/powerpoint/2010/main" val="28459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9" name="Rectangle 6"/>
          <p:cNvSpPr>
            <a:spLocks noGrp="1" noChangeArrowheads="1"/>
          </p:cNvSpPr>
          <p:nvPr>
            <p:ph type="sldNum" sz="quarter" idx="12"/>
          </p:nvPr>
        </p:nvSpPr>
        <p:spPr>
          <a:ln/>
        </p:spPr>
        <p:txBody>
          <a:bodyPr/>
          <a:lstStyle>
            <a:lvl1pPr>
              <a:defRPr/>
            </a:lvl1pPr>
          </a:lstStyle>
          <a:p>
            <a:pPr>
              <a:defRPr/>
            </a:pPr>
            <a:fld id="{1D480316-EBDF-4302-BE58-CFA8EC57AFCD}" type="slidenum">
              <a:rPr lang="en-US"/>
              <a:pPr>
                <a:defRPr/>
              </a:pPr>
              <a:t>‹#›</a:t>
            </a:fld>
            <a:endParaRPr lang="en-US"/>
          </a:p>
        </p:txBody>
      </p:sp>
    </p:spTree>
    <p:extLst>
      <p:ext uri="{BB962C8B-B14F-4D97-AF65-F5344CB8AC3E}">
        <p14:creationId xmlns:p14="http://schemas.microsoft.com/office/powerpoint/2010/main" val="284677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5" name="Rectangle 6"/>
          <p:cNvSpPr>
            <a:spLocks noGrp="1" noChangeArrowheads="1"/>
          </p:cNvSpPr>
          <p:nvPr>
            <p:ph type="sldNum" sz="quarter" idx="12"/>
          </p:nvPr>
        </p:nvSpPr>
        <p:spPr>
          <a:ln/>
        </p:spPr>
        <p:txBody>
          <a:bodyPr/>
          <a:lstStyle>
            <a:lvl1pPr>
              <a:defRPr/>
            </a:lvl1pPr>
          </a:lstStyle>
          <a:p>
            <a:pPr>
              <a:defRPr/>
            </a:pPr>
            <a:fld id="{D95CE3B1-1561-483C-832A-2F7CA3C1F1F4}" type="slidenum">
              <a:rPr lang="en-US"/>
              <a:pPr>
                <a:defRPr/>
              </a:pPr>
              <a:t>‹#›</a:t>
            </a:fld>
            <a:endParaRPr lang="en-US"/>
          </a:p>
        </p:txBody>
      </p:sp>
    </p:spTree>
    <p:extLst>
      <p:ext uri="{BB962C8B-B14F-4D97-AF65-F5344CB8AC3E}">
        <p14:creationId xmlns:p14="http://schemas.microsoft.com/office/powerpoint/2010/main" val="428592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4" name="Rectangle 6"/>
          <p:cNvSpPr>
            <a:spLocks noGrp="1" noChangeArrowheads="1"/>
          </p:cNvSpPr>
          <p:nvPr>
            <p:ph type="sldNum" sz="quarter" idx="12"/>
          </p:nvPr>
        </p:nvSpPr>
        <p:spPr>
          <a:ln/>
        </p:spPr>
        <p:txBody>
          <a:bodyPr/>
          <a:lstStyle>
            <a:lvl1pPr>
              <a:defRPr/>
            </a:lvl1pPr>
          </a:lstStyle>
          <a:p>
            <a:pPr>
              <a:defRPr/>
            </a:pPr>
            <a:fld id="{00F94DA9-2BAB-4C31-8F5E-7A7B9EB27A84}" type="slidenum">
              <a:rPr lang="en-US"/>
              <a:pPr>
                <a:defRPr/>
              </a:pPr>
              <a:t>‹#›</a:t>
            </a:fld>
            <a:endParaRPr lang="en-US"/>
          </a:p>
        </p:txBody>
      </p:sp>
    </p:spTree>
    <p:extLst>
      <p:ext uri="{BB962C8B-B14F-4D97-AF65-F5344CB8AC3E}">
        <p14:creationId xmlns:p14="http://schemas.microsoft.com/office/powerpoint/2010/main" val="159709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F2B9D18D-B105-4ADD-A1F0-878B15CE6621}" type="slidenum">
              <a:rPr lang="en-US"/>
              <a:pPr>
                <a:defRPr/>
              </a:pPr>
              <a:t>‹#›</a:t>
            </a:fld>
            <a:endParaRPr lang="en-US"/>
          </a:p>
        </p:txBody>
      </p:sp>
    </p:spTree>
    <p:extLst>
      <p:ext uri="{BB962C8B-B14F-4D97-AF65-F5344CB8AC3E}">
        <p14:creationId xmlns:p14="http://schemas.microsoft.com/office/powerpoint/2010/main" val="428370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D260FCE5-D214-4B9B-84C5-A1930713A570}" type="slidenum">
              <a:rPr lang="en-US"/>
              <a:pPr>
                <a:defRPr/>
              </a:pPr>
              <a:t>‹#›</a:t>
            </a:fld>
            <a:endParaRPr lang="en-US"/>
          </a:p>
        </p:txBody>
      </p:sp>
    </p:spTree>
    <p:extLst>
      <p:ext uri="{BB962C8B-B14F-4D97-AF65-F5344CB8AC3E}">
        <p14:creationId xmlns:p14="http://schemas.microsoft.com/office/powerpoint/2010/main" val="414584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1400" smtClean="0">
                <a:latin typeface="Times New Roman" pitchFamily="18" charset="0"/>
              </a:defRPr>
            </a:lvl1pPr>
          </a:lstStyle>
          <a:p>
            <a:pPr>
              <a:defRPr/>
            </a:pPr>
            <a:r>
              <a:rPr lang="en-US"/>
              <a:t>Summer 2018</a:t>
            </a:r>
          </a:p>
        </p:txBody>
      </p:sp>
      <p:sp>
        <p:nvSpPr>
          <p:cNvPr id="1029" name="Rectangle 5"/>
          <p:cNvSpPr>
            <a:spLocks noGrp="1" noChangeArrowheads="1"/>
          </p:cNvSpPr>
          <p:nvPr>
            <p:ph type="ftr" sz="quarter" idx="3"/>
          </p:nvPr>
        </p:nvSpPr>
        <p:spPr bwMode="auto">
          <a:xfrm>
            <a:off x="2343150" y="8331200"/>
            <a:ext cx="2171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ctr">
              <a:defRPr sz="1400">
                <a:latin typeface="Times New Roman" pitchFamily="18" charset="0"/>
              </a:defRPr>
            </a:lvl1pPr>
          </a:lstStyle>
          <a:p>
            <a:pPr>
              <a:defRPr/>
            </a:pPr>
            <a:r>
              <a:rPr lang="en-US"/>
              <a:t>Summer Institutes</a:t>
            </a:r>
          </a:p>
        </p:txBody>
      </p:sp>
      <p:sp>
        <p:nvSpPr>
          <p:cNvPr id="1030" name="Rectangle 6"/>
          <p:cNvSpPr>
            <a:spLocks noGrp="1" noChangeArrowheads="1"/>
          </p:cNvSpPr>
          <p:nvPr>
            <p:ph type="sldNum" sz="quarter" idx="4"/>
          </p:nvPr>
        </p:nvSpPr>
        <p:spPr bwMode="auto">
          <a:xfrm>
            <a:off x="491490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a:defRPr sz="1400">
                <a:latin typeface="Times New Roman" pitchFamily="18" charset="0"/>
              </a:defRPr>
            </a:lvl1pPr>
          </a:lstStyle>
          <a:p>
            <a:pPr>
              <a:defRPr/>
            </a:pPr>
            <a:fld id="{03D0AE02-E03F-4192-B6F4-A01EEAEE7F83}" type="slidenum">
              <a:rPr lang="en-US"/>
              <a:pPr>
                <a:defRPr/>
              </a:pPr>
              <a:t>‹#›</a:t>
            </a:fld>
            <a:endParaRPr lang="en-US"/>
          </a:p>
        </p:txBody>
      </p:sp>
      <p:sp>
        <p:nvSpPr>
          <p:cNvPr id="1031" name="AutoShape 7"/>
          <p:cNvSpPr>
            <a:spLocks noChangeArrowheads="1"/>
          </p:cNvSpPr>
          <p:nvPr/>
        </p:nvSpPr>
        <p:spPr bwMode="auto">
          <a:xfrm>
            <a:off x="381000" y="304800"/>
            <a:ext cx="6096000" cy="7924800"/>
          </a:xfrm>
          <a:prstGeom prst="roundRect">
            <a:avLst>
              <a:gd name="adj" fmla="val 1665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23.wmf"/><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25.w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2.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hyperlink" Target="http://en.wikipedia.org/wiki/Beta_distribution"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37.bin"/><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 Id="rId9"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3.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05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052" name="Rectangle 2"/>
          <p:cNvSpPr>
            <a:spLocks noChangeArrowheads="1"/>
          </p:cNvSpPr>
          <p:nvPr/>
        </p:nvSpPr>
        <p:spPr bwMode="auto">
          <a:xfrm>
            <a:off x="914400" y="297180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sz="2800" b="1"/>
              <a:t>Estimation</a:t>
            </a:r>
          </a:p>
        </p:txBody>
      </p:sp>
      <p:sp>
        <p:nvSpPr>
          <p:cNvPr id="2053" name="Line 3"/>
          <p:cNvSpPr>
            <a:spLocks noChangeShapeType="1"/>
          </p:cNvSpPr>
          <p:nvPr/>
        </p:nvSpPr>
        <p:spPr bwMode="auto">
          <a:xfrm>
            <a:off x="914400" y="2438400"/>
            <a:ext cx="502761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Line 4"/>
          <p:cNvSpPr>
            <a:spLocks noChangeShapeType="1"/>
          </p:cNvSpPr>
          <p:nvPr/>
        </p:nvSpPr>
        <p:spPr bwMode="auto">
          <a:xfrm>
            <a:off x="914400" y="2667000"/>
            <a:ext cx="502761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Line 5"/>
          <p:cNvSpPr>
            <a:spLocks noChangeShapeType="1"/>
          </p:cNvSpPr>
          <p:nvPr/>
        </p:nvSpPr>
        <p:spPr bwMode="auto">
          <a:xfrm>
            <a:off x="992188" y="3962400"/>
            <a:ext cx="502761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Line 6"/>
          <p:cNvSpPr>
            <a:spLocks noChangeShapeType="1"/>
          </p:cNvSpPr>
          <p:nvPr/>
        </p:nvSpPr>
        <p:spPr bwMode="auto">
          <a:xfrm>
            <a:off x="992188" y="4191000"/>
            <a:ext cx="502761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7"/>
          <p:cNvSpPr txBox="1">
            <a:spLocks noChangeArrowheads="1"/>
          </p:cNvSpPr>
          <p:nvPr/>
        </p:nvSpPr>
        <p:spPr bwMode="auto">
          <a:xfrm>
            <a:off x="1143000" y="44196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buFontTx/>
              <a:buChar char="•"/>
            </a:pPr>
            <a:endParaRPr lang="en-US" sz="1400"/>
          </a:p>
        </p:txBody>
      </p:sp>
      <p:sp>
        <p:nvSpPr>
          <p:cNvPr id="2058"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9C8346C4-5FD9-4282-B6F7-ABE9EBA6284C}" type="slidenum">
              <a:rPr lang="en-US" sz="1400" smtClean="0"/>
              <a:pPr/>
              <a:t>103</a:t>
            </a:fld>
            <a:endParaRPr 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1267"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1268" name="Text Box 2"/>
          <p:cNvSpPr txBox="1">
            <a:spLocks noChangeArrowheads="1"/>
          </p:cNvSpPr>
          <p:nvPr/>
        </p:nvSpPr>
        <p:spPr bwMode="auto">
          <a:xfrm>
            <a:off x="1905000" y="7620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Numerical Optimization</a:t>
            </a:r>
          </a:p>
        </p:txBody>
      </p:sp>
      <p:sp>
        <p:nvSpPr>
          <p:cNvPr id="11269" name="Line 3"/>
          <p:cNvSpPr>
            <a:spLocks noChangeShapeType="1"/>
          </p:cNvSpPr>
          <p:nvPr/>
        </p:nvSpPr>
        <p:spPr bwMode="auto">
          <a:xfrm>
            <a:off x="1676400" y="4343400"/>
            <a:ext cx="0" cy="3581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4"/>
          <p:cNvSpPr>
            <a:spLocks noChangeShapeType="1"/>
          </p:cNvSpPr>
          <p:nvPr/>
        </p:nvSpPr>
        <p:spPr bwMode="auto">
          <a:xfrm>
            <a:off x="1524000" y="7696200"/>
            <a:ext cx="411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Arc 5"/>
          <p:cNvSpPr>
            <a:spLocks/>
          </p:cNvSpPr>
          <p:nvPr/>
        </p:nvSpPr>
        <p:spPr bwMode="auto">
          <a:xfrm flipV="1">
            <a:off x="1676400" y="6858000"/>
            <a:ext cx="685800" cy="838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Arc 6"/>
          <p:cNvSpPr>
            <a:spLocks/>
          </p:cNvSpPr>
          <p:nvPr/>
        </p:nvSpPr>
        <p:spPr bwMode="auto">
          <a:xfrm flipH="1">
            <a:off x="2362200" y="6248400"/>
            <a:ext cx="381000" cy="609600"/>
          </a:xfrm>
          <a:custGeom>
            <a:avLst/>
            <a:gdLst>
              <a:gd name="T0" fmla="*/ 0 w 21600"/>
              <a:gd name="T1" fmla="*/ 0 h 21600"/>
              <a:gd name="T2" fmla="*/ 2090926042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Arc 7"/>
          <p:cNvSpPr>
            <a:spLocks/>
          </p:cNvSpPr>
          <p:nvPr/>
        </p:nvSpPr>
        <p:spPr bwMode="auto">
          <a:xfrm>
            <a:off x="2743200" y="6248400"/>
            <a:ext cx="228600" cy="76200"/>
          </a:xfrm>
          <a:custGeom>
            <a:avLst/>
            <a:gdLst>
              <a:gd name="T0" fmla="*/ 0 w 21600"/>
              <a:gd name="T1" fmla="*/ 0 h 21600"/>
              <a:gd name="T2" fmla="*/ 270984006 w 21600"/>
              <a:gd name="T3" fmla="*/ 3345487 h 21600"/>
              <a:gd name="T4" fmla="*/ 0 w 21600"/>
              <a:gd name="T5" fmla="*/ 334548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Arc 8"/>
          <p:cNvSpPr>
            <a:spLocks/>
          </p:cNvSpPr>
          <p:nvPr/>
        </p:nvSpPr>
        <p:spPr bwMode="auto">
          <a:xfrm flipV="1">
            <a:off x="2971800" y="5715000"/>
            <a:ext cx="381000" cy="609600"/>
          </a:xfrm>
          <a:custGeom>
            <a:avLst/>
            <a:gdLst>
              <a:gd name="T0" fmla="*/ 0 w 21600"/>
              <a:gd name="T1" fmla="*/ 0 h 21600"/>
              <a:gd name="T2" fmla="*/ 2090926042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Arc 9"/>
          <p:cNvSpPr>
            <a:spLocks/>
          </p:cNvSpPr>
          <p:nvPr/>
        </p:nvSpPr>
        <p:spPr bwMode="auto">
          <a:xfrm flipH="1">
            <a:off x="3352800" y="4953000"/>
            <a:ext cx="381000" cy="762000"/>
          </a:xfrm>
          <a:custGeom>
            <a:avLst/>
            <a:gdLst>
              <a:gd name="T0" fmla="*/ 0 w 21600"/>
              <a:gd name="T1" fmla="*/ 0 h 21600"/>
              <a:gd name="T2" fmla="*/ 2090926042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Arc 10"/>
          <p:cNvSpPr>
            <a:spLocks/>
          </p:cNvSpPr>
          <p:nvPr/>
        </p:nvSpPr>
        <p:spPr bwMode="auto">
          <a:xfrm>
            <a:off x="3733800" y="4953000"/>
            <a:ext cx="381000" cy="762000"/>
          </a:xfrm>
          <a:custGeom>
            <a:avLst/>
            <a:gdLst>
              <a:gd name="T0" fmla="*/ 0 w 21600"/>
              <a:gd name="T1" fmla="*/ 0 h 21600"/>
              <a:gd name="T2" fmla="*/ 2090926042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Arc 11"/>
          <p:cNvSpPr>
            <a:spLocks/>
          </p:cNvSpPr>
          <p:nvPr/>
        </p:nvSpPr>
        <p:spPr bwMode="auto">
          <a:xfrm rot="5400000" flipV="1">
            <a:off x="3467100" y="6288088"/>
            <a:ext cx="2054225" cy="762000"/>
          </a:xfrm>
          <a:custGeom>
            <a:avLst/>
            <a:gdLst>
              <a:gd name="T0" fmla="*/ 0 w 21574"/>
              <a:gd name="T1" fmla="*/ 0 h 21600"/>
              <a:gd name="T2" fmla="*/ 2147483647 w 21574"/>
              <a:gd name="T3" fmla="*/ 2147483647 h 21600"/>
              <a:gd name="T4" fmla="*/ 0 w 21574"/>
              <a:gd name="T5" fmla="*/ 2147483647 h 21600"/>
              <a:gd name="T6" fmla="*/ 0 60000 65536"/>
              <a:gd name="T7" fmla="*/ 0 60000 65536"/>
              <a:gd name="T8" fmla="*/ 0 60000 65536"/>
            </a:gdLst>
            <a:ahLst/>
            <a:cxnLst>
              <a:cxn ang="T6">
                <a:pos x="T0" y="T1"/>
              </a:cxn>
              <a:cxn ang="T7">
                <a:pos x="T2" y="T3"/>
              </a:cxn>
              <a:cxn ang="T8">
                <a:pos x="T4" y="T5"/>
              </a:cxn>
            </a:cxnLst>
            <a:rect l="0" t="0" r="r" b="b"/>
            <a:pathLst>
              <a:path w="21574" h="21600" fill="none" extrusionOk="0">
                <a:moveTo>
                  <a:pt x="-1" y="0"/>
                </a:moveTo>
                <a:cubicBezTo>
                  <a:pt x="11520" y="0"/>
                  <a:pt x="21013" y="9041"/>
                  <a:pt x="21574" y="20548"/>
                </a:cubicBezTo>
              </a:path>
              <a:path w="21574" h="21600" stroke="0" extrusionOk="0">
                <a:moveTo>
                  <a:pt x="-1" y="0"/>
                </a:moveTo>
                <a:cubicBezTo>
                  <a:pt x="11520" y="0"/>
                  <a:pt x="21013" y="9041"/>
                  <a:pt x="21574" y="20548"/>
                </a:cubicBezTo>
                <a:lnTo>
                  <a:pt x="0" y="21600"/>
                </a:lnTo>
                <a:lnTo>
                  <a:pt x="-1"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Text Box 12"/>
          <p:cNvSpPr txBox="1">
            <a:spLocks noChangeArrowheads="1"/>
          </p:cNvSpPr>
          <p:nvPr/>
        </p:nvSpPr>
        <p:spPr bwMode="auto">
          <a:xfrm>
            <a:off x="1143000" y="1439863"/>
            <a:ext cx="4953000"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a:t>In complex problems it may not be possible to find the MLE analytically; in that case we use numerical optimization to search for the value of </a:t>
            </a:r>
            <a:r>
              <a:rPr lang="en-US">
                <a:sym typeface="Symbol" pitchFamily="18" charset="2"/>
              </a:rPr>
              <a:t> that maximizes the likelihood</a:t>
            </a:r>
          </a:p>
          <a:p>
            <a:pPr>
              <a:spcBef>
                <a:spcPct val="50000"/>
              </a:spcBef>
              <a:buFontTx/>
              <a:buChar char="•"/>
            </a:pPr>
            <a:r>
              <a:rPr lang="en-US">
                <a:sym typeface="Symbol" pitchFamily="18" charset="2"/>
              </a:rPr>
              <a:t>A common problem with maximum likelihood estimation is accidentally finding a local maximum instead of a global one; solution is to try multiple starting values</a:t>
            </a:r>
          </a:p>
        </p:txBody>
      </p:sp>
      <p:sp>
        <p:nvSpPr>
          <p:cNvPr id="11279" name="TextBox 3"/>
          <p:cNvSpPr txBox="1">
            <a:spLocks noChangeArrowheads="1"/>
          </p:cNvSpPr>
          <p:nvPr/>
        </p:nvSpPr>
        <p:spPr bwMode="auto">
          <a:xfrm rot="-5400000">
            <a:off x="412750" y="5610225"/>
            <a:ext cx="1485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a:t>Likelihood</a:t>
            </a:r>
          </a:p>
        </p:txBody>
      </p:sp>
      <p:sp>
        <p:nvSpPr>
          <p:cNvPr id="11280" name="TextBox 4"/>
          <p:cNvSpPr txBox="1">
            <a:spLocks noChangeArrowheads="1"/>
          </p:cNvSpPr>
          <p:nvPr/>
        </p:nvSpPr>
        <p:spPr bwMode="auto">
          <a:xfrm>
            <a:off x="3143250" y="77247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a:sym typeface="Symbol" pitchFamily="18" charset="2"/>
              </a:rPr>
              <a:t></a:t>
            </a:r>
            <a:endParaRPr lang="en-US"/>
          </a:p>
        </p:txBody>
      </p:sp>
      <p:sp>
        <p:nvSpPr>
          <p:cNvPr id="11281"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41037072-D471-4263-8602-B9B21695F627}" type="slidenum">
              <a:rPr lang="en-US" sz="1400" smtClean="0"/>
              <a:pPr/>
              <a:t>112</a:t>
            </a:fld>
            <a:endParaRPr 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229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2292" name="Text Box 2"/>
          <p:cNvSpPr txBox="1">
            <a:spLocks noChangeArrowheads="1"/>
          </p:cNvSpPr>
          <p:nvPr/>
        </p:nvSpPr>
        <p:spPr bwMode="auto">
          <a:xfrm>
            <a:off x="914400" y="762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u="sng"/>
              <a:t>Comments:</a:t>
            </a:r>
          </a:p>
        </p:txBody>
      </p:sp>
      <p:sp>
        <p:nvSpPr>
          <p:cNvPr id="12293" name="Text Box 3"/>
          <p:cNvSpPr txBox="1">
            <a:spLocks noChangeArrowheads="1"/>
          </p:cNvSpPr>
          <p:nvPr/>
        </p:nvSpPr>
        <p:spPr bwMode="auto">
          <a:xfrm>
            <a:off x="685800" y="1371600"/>
            <a:ext cx="5562600"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a:t>Maximum likelihood estimates (MLEs) are always based on a probability model for the data.</a:t>
            </a:r>
          </a:p>
          <a:p>
            <a:pPr>
              <a:spcBef>
                <a:spcPct val="50000"/>
              </a:spcBef>
              <a:buFontTx/>
              <a:buChar char="•"/>
            </a:pPr>
            <a:r>
              <a:rPr lang="en-US"/>
              <a:t>Maximum likelihood is the “best” method of estimation for any situation that you are willing to write down a probability model (so generally does not apply to nonparametric problems).</a:t>
            </a:r>
          </a:p>
          <a:p>
            <a:pPr>
              <a:spcBef>
                <a:spcPct val="50000"/>
              </a:spcBef>
              <a:buFontTx/>
              <a:buChar char="•"/>
            </a:pPr>
            <a:r>
              <a:rPr lang="en-US"/>
              <a:t>Maximum likelihood can be used even when there are multiple unknown parameters, in which case </a:t>
            </a:r>
            <a:r>
              <a:rPr lang="en-US">
                <a:sym typeface="Symbol" pitchFamily="18" charset="2"/>
              </a:rPr>
              <a:t> </a:t>
            </a:r>
            <a:r>
              <a:rPr lang="en-US"/>
              <a:t> has several components </a:t>
            </a:r>
          </a:p>
          <a:p>
            <a:pPr>
              <a:spcBef>
                <a:spcPct val="50000"/>
              </a:spcBef>
              <a:buFontTx/>
              <a:buChar char="•"/>
            </a:pPr>
            <a:endParaRPr lang="en-US"/>
          </a:p>
          <a:p>
            <a:pPr>
              <a:spcBef>
                <a:spcPct val="50000"/>
              </a:spcBef>
              <a:buFontTx/>
              <a:buChar char="•"/>
            </a:pPr>
            <a:r>
              <a:rPr lang="en-US"/>
              <a:t>The MLE is a “point estimate” (i.e. gives the single most likely value of </a:t>
            </a:r>
            <a:r>
              <a:rPr lang="en-US">
                <a:sym typeface="Symbol" pitchFamily="18" charset="2"/>
              </a:rPr>
              <a:t>). In lecture 5 we will learn about interval estimates, which describe a range of values which are likely to include the true value of . We combine the MLE and  Var() to generate these intervals.</a:t>
            </a:r>
          </a:p>
          <a:p>
            <a:pPr>
              <a:spcBef>
                <a:spcPct val="50000"/>
              </a:spcBef>
              <a:buFontTx/>
              <a:buChar char="•"/>
            </a:pPr>
            <a:r>
              <a:rPr lang="en-US"/>
              <a:t>The likelihood function lets us compare different models (next).</a:t>
            </a:r>
          </a:p>
        </p:txBody>
      </p:sp>
      <p:graphicFrame>
        <p:nvGraphicFramePr>
          <p:cNvPr id="12294" name="Object 5"/>
          <p:cNvGraphicFramePr>
            <a:graphicFrameLocks noChangeAspect="1"/>
          </p:cNvGraphicFramePr>
          <p:nvPr/>
        </p:nvGraphicFramePr>
        <p:xfrm>
          <a:off x="2286000" y="4572000"/>
          <a:ext cx="1739900" cy="393700"/>
        </p:xfrm>
        <a:graphic>
          <a:graphicData uri="http://schemas.openxmlformats.org/presentationml/2006/ole">
            <mc:AlternateContent xmlns:mc="http://schemas.openxmlformats.org/markup-compatibility/2006">
              <mc:Choice xmlns:v="urn:schemas-microsoft-com:vml" Requires="v">
                <p:oleObj spid="_x0000_s12316" name="Equation" r:id="rId3" imgW="1739900" imgH="393700" progId="Equation.DSMT4">
                  <p:embed/>
                </p:oleObj>
              </mc:Choice>
              <mc:Fallback>
                <p:oleObj name="Equation" r:id="rId3" imgW="17399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0"/>
                        <a:ext cx="1739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2040EE8D-D14F-437E-8C2D-02AA6832E1AB}" type="slidenum">
              <a:rPr lang="en-US" sz="1400" smtClean="0"/>
              <a:pPr/>
              <a:t>113</a:t>
            </a:fld>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331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3316" name="Text Box 4100"/>
          <p:cNvSpPr txBox="1">
            <a:spLocks noChangeArrowheads="1"/>
          </p:cNvSpPr>
          <p:nvPr/>
        </p:nvSpPr>
        <p:spPr bwMode="auto">
          <a:xfrm>
            <a:off x="1752600" y="677863"/>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Model Comparisons</a:t>
            </a:r>
          </a:p>
        </p:txBody>
      </p:sp>
      <p:sp>
        <p:nvSpPr>
          <p:cNvPr id="13317" name="Text Box 4101"/>
          <p:cNvSpPr txBox="1">
            <a:spLocks noChangeArrowheads="1"/>
          </p:cNvSpPr>
          <p:nvPr/>
        </p:nvSpPr>
        <p:spPr bwMode="auto">
          <a:xfrm>
            <a:off x="838200" y="1371600"/>
            <a:ext cx="51816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a:defRPr sz="2000">
                <a:solidFill>
                  <a:schemeClr val="tx1"/>
                </a:solidFill>
                <a:latin typeface="Times New Roman" charset="0"/>
              </a:defRPr>
            </a:lvl1pPr>
            <a:lvl2pPr marL="681038" indent="-223838">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Q: Suppose we have two alternative models for the data; in each case we use maximum likelihood to estimate the parameters. How do we decide which model fits the data “better”?</a:t>
            </a:r>
          </a:p>
          <a:p>
            <a:pPr>
              <a:spcBef>
                <a:spcPct val="50000"/>
              </a:spcBef>
            </a:pPr>
            <a:r>
              <a:rPr lang="en-US" b="1"/>
              <a:t>A: </a:t>
            </a:r>
            <a:r>
              <a:rPr lang="en-US"/>
              <a:t>First thought - compare the likelihoods. </a:t>
            </a:r>
          </a:p>
          <a:p>
            <a:pPr lvl="1">
              <a:spcBef>
                <a:spcPct val="50000"/>
              </a:spcBef>
              <a:buFontTx/>
              <a:buChar char="•"/>
            </a:pPr>
            <a:r>
              <a:rPr lang="en-US"/>
              <a:t>Larger likelihood is better, but …</a:t>
            </a:r>
          </a:p>
          <a:p>
            <a:pPr lvl="1">
              <a:spcBef>
                <a:spcPct val="50000"/>
              </a:spcBef>
              <a:buFontTx/>
              <a:buChar char="•"/>
            </a:pPr>
            <a:r>
              <a:rPr lang="en-US"/>
              <a:t>the tradeoff is larger likelihood </a:t>
            </a:r>
            <a:r>
              <a:rPr lang="en-US">
                <a:sym typeface="Symbol" pitchFamily="18" charset="2"/>
              </a:rPr>
              <a:t> more complex model. </a:t>
            </a:r>
          </a:p>
          <a:p>
            <a:pPr lvl="1">
              <a:spcBef>
                <a:spcPct val="50000"/>
              </a:spcBef>
              <a:buFontTx/>
              <a:buChar char="•"/>
            </a:pPr>
            <a:r>
              <a:rPr lang="en-US">
                <a:sym typeface="Symbol" pitchFamily="18" charset="2"/>
              </a:rPr>
              <a:t>How to choose?</a:t>
            </a:r>
          </a:p>
          <a:p>
            <a:pPr>
              <a:spcBef>
                <a:spcPct val="50000"/>
              </a:spcBef>
            </a:pPr>
            <a:r>
              <a:rPr lang="en-US">
                <a:sym typeface="Symbol" pitchFamily="18" charset="2"/>
              </a:rPr>
              <a:t>	A common approach is to “penalize” the likelihood for more complex models (i.e. more parameters). </a:t>
            </a:r>
          </a:p>
          <a:p>
            <a:pPr>
              <a:spcBef>
                <a:spcPct val="50000"/>
              </a:spcBef>
            </a:pPr>
            <a:r>
              <a:rPr lang="en-US">
                <a:sym typeface="Symbol" pitchFamily="18" charset="2"/>
              </a:rPr>
              <a:t>	The AIC and BIC are two examples of penalized likelihood measures.</a:t>
            </a:r>
          </a:p>
          <a:p>
            <a:pPr>
              <a:spcBef>
                <a:spcPct val="50000"/>
              </a:spcBef>
            </a:pPr>
            <a:r>
              <a:rPr lang="en-US">
                <a:sym typeface="Symbol" pitchFamily="18" charset="2"/>
              </a:rPr>
              <a:t>	The LOD (“log odds”) score can be thought of as a special case (1 parameter) of a penalized likelihood.</a:t>
            </a:r>
            <a:endParaRPr lang="en-US"/>
          </a:p>
        </p:txBody>
      </p:sp>
      <p:sp>
        <p:nvSpPr>
          <p:cNvPr id="13318"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E61D7ADD-093B-4CAD-9DEF-46439CDB1FB0}" type="slidenum">
              <a:rPr lang="en-US" sz="1400" smtClean="0"/>
              <a:pPr/>
              <a:t>114</a:t>
            </a:fld>
            <a:endParaRPr 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4339"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4340" name="Text Box 2"/>
          <p:cNvSpPr txBox="1">
            <a:spLocks noChangeArrowheads="1"/>
          </p:cNvSpPr>
          <p:nvPr/>
        </p:nvSpPr>
        <p:spPr bwMode="auto">
          <a:xfrm>
            <a:off x="1981200" y="7620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b="1" u="sng"/>
              <a:t>Example – LOD scores</a:t>
            </a:r>
          </a:p>
        </p:txBody>
      </p:sp>
      <p:sp>
        <p:nvSpPr>
          <p:cNvPr id="14341" name="Text Box 4"/>
          <p:cNvSpPr txBox="1">
            <a:spLocks noChangeArrowheads="1"/>
          </p:cNvSpPr>
          <p:nvPr/>
        </p:nvSpPr>
        <p:spPr bwMode="auto">
          <a:xfrm>
            <a:off x="762000" y="1524000"/>
            <a:ext cx="5410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Suppose we have a sample of size N gametes in which the number of recombinants (R) and nonrecombinants (N-R) for two loci can be counted. Let </a:t>
            </a:r>
            <a:r>
              <a:rPr lang="en-US">
                <a:sym typeface="Symbol" pitchFamily="18" charset="2"/>
              </a:rPr>
              <a:t> be the recombination fraction between the two loci. Then the probability of the data can be modeled using the binomial distribution:</a:t>
            </a:r>
            <a:endParaRPr lang="en-US"/>
          </a:p>
        </p:txBody>
      </p:sp>
      <p:graphicFrame>
        <p:nvGraphicFramePr>
          <p:cNvPr id="14342" name="Object 5"/>
          <p:cNvGraphicFramePr>
            <a:graphicFrameLocks noChangeAspect="1"/>
          </p:cNvGraphicFramePr>
          <p:nvPr/>
        </p:nvGraphicFramePr>
        <p:xfrm>
          <a:off x="1828800" y="3962400"/>
          <a:ext cx="2527300" cy="736600"/>
        </p:xfrm>
        <a:graphic>
          <a:graphicData uri="http://schemas.openxmlformats.org/presentationml/2006/ole">
            <mc:AlternateContent xmlns:mc="http://schemas.openxmlformats.org/markup-compatibility/2006">
              <mc:Choice xmlns:v="urn:schemas-microsoft-com:vml" Requires="v">
                <p:oleObj spid="_x0000_s14365" name="Equation" r:id="rId4" imgW="2527300" imgH="736600" progId="Equation.DSMT4">
                  <p:embed/>
                </p:oleObj>
              </mc:Choice>
              <mc:Fallback>
                <p:oleObj name="Equation" r:id="rId4" imgW="2527300" imgH="736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962400"/>
                        <a:ext cx="25273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10"/>
          <p:cNvSpPr txBox="1">
            <a:spLocks noChangeArrowheads="1"/>
          </p:cNvSpPr>
          <p:nvPr/>
        </p:nvSpPr>
        <p:spPr bwMode="auto">
          <a:xfrm>
            <a:off x="914400" y="5173663"/>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The situation of no linkage corresponds to </a:t>
            </a:r>
            <a:br>
              <a:rPr lang="en-US"/>
            </a:br>
            <a:r>
              <a:rPr lang="en-US">
                <a:sym typeface="Symbol" pitchFamily="18" charset="2"/>
              </a:rPr>
              <a:t> = 0.5, so we can express the models as </a:t>
            </a:r>
          </a:p>
          <a:p>
            <a:pPr>
              <a:spcBef>
                <a:spcPct val="50000"/>
              </a:spcBef>
            </a:pPr>
            <a:r>
              <a:rPr lang="en-US">
                <a:sym typeface="Symbol" pitchFamily="18" charset="2"/>
              </a:rPr>
              <a:t>Model 1:  = 0.5</a:t>
            </a:r>
          </a:p>
          <a:p>
            <a:pPr>
              <a:spcBef>
                <a:spcPct val="50000"/>
              </a:spcBef>
            </a:pPr>
            <a:r>
              <a:rPr lang="en-US">
                <a:sym typeface="Symbol" pitchFamily="18" charset="2"/>
              </a:rPr>
              <a:t>Model 2:  anywhere between 0 and 0.5</a:t>
            </a:r>
          </a:p>
        </p:txBody>
      </p:sp>
      <p:sp>
        <p:nvSpPr>
          <p:cNvPr id="14344"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9571E56D-29A8-4B9B-A623-AC294238B8E9}" type="slidenum">
              <a:rPr lang="en-US" sz="1400" smtClean="0"/>
              <a:pPr/>
              <a:t>115</a:t>
            </a:fld>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5363"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5364" name="Text Box 4"/>
          <p:cNvSpPr txBox="1">
            <a:spLocks noChangeArrowheads="1"/>
          </p:cNvSpPr>
          <p:nvPr/>
        </p:nvSpPr>
        <p:spPr bwMode="auto">
          <a:xfrm>
            <a:off x="762000" y="38100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u="sng"/>
              <a:t>Model 2</a:t>
            </a:r>
            <a:r>
              <a:rPr lang="en-US"/>
              <a:t>: The log-likelihood when </a:t>
            </a:r>
            <a:r>
              <a:rPr lang="en-US">
                <a:sym typeface="Symbol" pitchFamily="18" charset="2"/>
              </a:rPr>
              <a:t></a:t>
            </a:r>
            <a:r>
              <a:rPr lang="en-US"/>
              <a:t> is unrestricted is</a:t>
            </a:r>
          </a:p>
        </p:txBody>
      </p:sp>
      <p:graphicFrame>
        <p:nvGraphicFramePr>
          <p:cNvPr id="15365" name="Object 5"/>
          <p:cNvGraphicFramePr>
            <a:graphicFrameLocks noChangeAspect="1"/>
          </p:cNvGraphicFramePr>
          <p:nvPr/>
        </p:nvGraphicFramePr>
        <p:xfrm>
          <a:off x="1327150" y="4572000"/>
          <a:ext cx="4076700" cy="330200"/>
        </p:xfrm>
        <a:graphic>
          <a:graphicData uri="http://schemas.openxmlformats.org/presentationml/2006/ole">
            <mc:AlternateContent xmlns:mc="http://schemas.openxmlformats.org/markup-compatibility/2006">
              <mc:Choice xmlns:v="urn:schemas-microsoft-com:vml" Requires="v">
                <p:oleObj spid="_x0000_s15456" name="Equation" r:id="rId4" imgW="4076700" imgH="330200" progId="Equation.DSMT4">
                  <p:embed/>
                </p:oleObj>
              </mc:Choice>
              <mc:Fallback>
                <p:oleObj name="Equation" r:id="rId4" imgW="4076700" imgH="330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7150" y="4572000"/>
                        <a:ext cx="407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p:cNvSpPr txBox="1">
            <a:spLocks noChangeArrowheads="1"/>
          </p:cNvSpPr>
          <p:nvPr/>
        </p:nvSpPr>
        <p:spPr bwMode="auto">
          <a:xfrm>
            <a:off x="762000" y="54864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Taking the derivative and solving for </a:t>
            </a:r>
            <a:r>
              <a:rPr lang="en-US">
                <a:sym typeface="Symbol" pitchFamily="18" charset="2"/>
              </a:rPr>
              <a:t> gives</a:t>
            </a:r>
          </a:p>
        </p:txBody>
      </p:sp>
      <p:graphicFrame>
        <p:nvGraphicFramePr>
          <p:cNvPr id="15367" name="Object 7"/>
          <p:cNvGraphicFramePr>
            <a:graphicFrameLocks noChangeAspect="1"/>
          </p:cNvGraphicFramePr>
          <p:nvPr/>
        </p:nvGraphicFramePr>
        <p:xfrm>
          <a:off x="2895600" y="6019800"/>
          <a:ext cx="685800" cy="609600"/>
        </p:xfrm>
        <a:graphic>
          <a:graphicData uri="http://schemas.openxmlformats.org/presentationml/2006/ole">
            <mc:AlternateContent xmlns:mc="http://schemas.openxmlformats.org/markup-compatibility/2006">
              <mc:Choice xmlns:v="urn:schemas-microsoft-com:vml" Requires="v">
                <p:oleObj spid="_x0000_s15457" name="Equation" r:id="rId6" imgW="685800" imgH="609600" progId="Equation.DSMT4">
                  <p:embed/>
                </p:oleObj>
              </mc:Choice>
              <mc:Fallback>
                <p:oleObj name="Equation" r:id="rId6" imgW="685800" imgH="609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6019800"/>
                        <a:ext cx="685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p:cNvSpPr txBox="1">
            <a:spLocks noChangeArrowheads="1"/>
          </p:cNvSpPr>
          <p:nvPr/>
        </p:nvSpPr>
        <p:spPr bwMode="auto">
          <a:xfrm>
            <a:off x="2133600" y="533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b="1" u="sng"/>
              <a:t>Example – LOD scores</a:t>
            </a:r>
          </a:p>
        </p:txBody>
      </p:sp>
      <p:sp>
        <p:nvSpPr>
          <p:cNvPr id="15369" name="Text Box 9"/>
          <p:cNvSpPr txBox="1">
            <a:spLocks noChangeArrowheads="1"/>
          </p:cNvSpPr>
          <p:nvPr/>
        </p:nvSpPr>
        <p:spPr bwMode="auto">
          <a:xfrm>
            <a:off x="914400" y="1295400"/>
            <a:ext cx="4953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u="sng"/>
              <a:t>Model 1:</a:t>
            </a:r>
            <a:r>
              <a:rPr lang="en-US"/>
              <a:t> The situation of no linkage corresponds to </a:t>
            </a:r>
            <a:r>
              <a:rPr lang="en-US">
                <a:sym typeface="Symbol" pitchFamily="18" charset="2"/>
              </a:rPr>
              <a:t> = 0.5.  If we substitute this into the likelihood equation, we get</a:t>
            </a:r>
            <a:endParaRPr lang="en-US"/>
          </a:p>
        </p:txBody>
      </p:sp>
      <p:graphicFrame>
        <p:nvGraphicFramePr>
          <p:cNvPr id="15370" name="Object 10"/>
          <p:cNvGraphicFramePr>
            <a:graphicFrameLocks noChangeAspect="1"/>
          </p:cNvGraphicFramePr>
          <p:nvPr/>
        </p:nvGraphicFramePr>
        <p:xfrm>
          <a:off x="1346200" y="2514600"/>
          <a:ext cx="3924300" cy="711200"/>
        </p:xfrm>
        <a:graphic>
          <a:graphicData uri="http://schemas.openxmlformats.org/presentationml/2006/ole">
            <mc:AlternateContent xmlns:mc="http://schemas.openxmlformats.org/markup-compatibility/2006">
              <mc:Choice xmlns:v="urn:schemas-microsoft-com:vml" Requires="v">
                <p:oleObj spid="_x0000_s15458" name="Equation" r:id="rId8" imgW="3924300" imgH="711200" progId="Equation.DSMT4">
                  <p:embed/>
                </p:oleObj>
              </mc:Choice>
              <mc:Fallback>
                <p:oleObj name="Equation" r:id="rId8" imgW="3924300" imgH="7112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6200" y="2514600"/>
                        <a:ext cx="39243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11"/>
          <p:cNvSpPr txBox="1">
            <a:spLocks noChangeArrowheads="1"/>
          </p:cNvSpPr>
          <p:nvPr/>
        </p:nvSpPr>
        <p:spPr bwMode="auto">
          <a:xfrm>
            <a:off x="762000" y="6858000"/>
            <a:ext cx="533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If we substitute this back into the log-likelihood, we get …</a:t>
            </a:r>
          </a:p>
        </p:txBody>
      </p:sp>
      <p:graphicFrame>
        <p:nvGraphicFramePr>
          <p:cNvPr id="15372" name="Object 12"/>
          <p:cNvGraphicFramePr>
            <a:graphicFrameLocks noChangeAspect="1"/>
          </p:cNvGraphicFramePr>
          <p:nvPr/>
        </p:nvGraphicFramePr>
        <p:xfrm>
          <a:off x="1250950" y="7696200"/>
          <a:ext cx="4622800" cy="457200"/>
        </p:xfrm>
        <a:graphic>
          <a:graphicData uri="http://schemas.openxmlformats.org/presentationml/2006/ole">
            <mc:AlternateContent xmlns:mc="http://schemas.openxmlformats.org/markup-compatibility/2006">
              <mc:Choice xmlns:v="urn:schemas-microsoft-com:vml" Requires="v">
                <p:oleObj spid="_x0000_s15459" name="Equation" r:id="rId10" imgW="4622800" imgH="457200" progId="Equation.DSMT4">
                  <p:embed/>
                </p:oleObj>
              </mc:Choice>
              <mc:Fallback>
                <p:oleObj name="Equation" r:id="rId10" imgW="4622800" imgH="4572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0950" y="7696200"/>
                        <a:ext cx="462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13"/>
          <p:cNvSpPr txBox="1">
            <a:spLocks noChangeArrowheads="1"/>
          </p:cNvSpPr>
          <p:nvPr/>
        </p:nvSpPr>
        <p:spPr bwMode="auto">
          <a:xfrm>
            <a:off x="914400" y="3276600"/>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i="1"/>
              <a:t>This model has 0 (free) parameters.</a:t>
            </a:r>
          </a:p>
        </p:txBody>
      </p:sp>
      <p:sp>
        <p:nvSpPr>
          <p:cNvPr id="15374" name="Text Box 14"/>
          <p:cNvSpPr txBox="1">
            <a:spLocks noChangeArrowheads="1"/>
          </p:cNvSpPr>
          <p:nvPr/>
        </p:nvSpPr>
        <p:spPr bwMode="auto">
          <a:xfrm>
            <a:off x="914400" y="4953000"/>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i="1"/>
              <a:t>This model has 1 parameter.</a:t>
            </a:r>
          </a:p>
        </p:txBody>
      </p:sp>
      <p:sp>
        <p:nvSpPr>
          <p:cNvPr id="15375"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0169F379-35C0-4490-8CC7-CE9E1694399D}" type="slidenum">
              <a:rPr lang="en-US" sz="1400" smtClean="0"/>
              <a:pPr/>
              <a:t>116</a:t>
            </a:fld>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6387"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6388" name="Text Box 2"/>
          <p:cNvSpPr txBox="1">
            <a:spLocks noChangeArrowheads="1"/>
          </p:cNvSpPr>
          <p:nvPr/>
        </p:nvSpPr>
        <p:spPr bwMode="auto">
          <a:xfrm>
            <a:off x="2133600" y="533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b="1" u="sng"/>
              <a:t>Example – LOD scores</a:t>
            </a:r>
          </a:p>
        </p:txBody>
      </p:sp>
      <p:sp>
        <p:nvSpPr>
          <p:cNvPr id="16389" name="Text Box 7"/>
          <p:cNvSpPr txBox="1">
            <a:spLocks noChangeArrowheads="1"/>
          </p:cNvSpPr>
          <p:nvPr/>
        </p:nvSpPr>
        <p:spPr bwMode="auto">
          <a:xfrm>
            <a:off x="838200" y="1143000"/>
            <a:ext cx="50292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The LOD score is</a:t>
            </a:r>
          </a:p>
          <a:p>
            <a:pPr>
              <a:spcBef>
                <a:spcPct val="50000"/>
              </a:spcBef>
            </a:pPr>
            <a:r>
              <a:rPr lang="en-US"/>
              <a:t>	LOD = (log</a:t>
            </a:r>
            <a:r>
              <a:rPr lang="en-US" baseline="-25000"/>
              <a:t>10</a:t>
            </a:r>
            <a:r>
              <a:rPr lang="en-US"/>
              <a:t> L</a:t>
            </a:r>
            <a:r>
              <a:rPr lang="en-US" baseline="-25000"/>
              <a:t>2</a:t>
            </a:r>
            <a:r>
              <a:rPr lang="en-US"/>
              <a:t> – log</a:t>
            </a:r>
            <a:r>
              <a:rPr lang="en-US" baseline="-25000"/>
              <a:t>10</a:t>
            </a:r>
            <a:r>
              <a:rPr lang="en-US"/>
              <a:t> L</a:t>
            </a:r>
            <a:r>
              <a:rPr lang="en-US" baseline="-25000"/>
              <a:t>1</a:t>
            </a:r>
            <a:r>
              <a:rPr lang="en-US"/>
              <a:t>) </a:t>
            </a:r>
          </a:p>
          <a:p>
            <a:pPr>
              <a:spcBef>
                <a:spcPct val="50000"/>
              </a:spcBef>
            </a:pPr>
            <a:r>
              <a:rPr lang="en-US"/>
              <a:t>	     </a:t>
            </a:r>
          </a:p>
          <a:p>
            <a:pPr>
              <a:spcBef>
                <a:spcPct val="50000"/>
              </a:spcBef>
            </a:pPr>
            <a:r>
              <a:rPr lang="en-US"/>
              <a:t>	         = </a:t>
            </a:r>
          </a:p>
          <a:p>
            <a:pPr>
              <a:spcBef>
                <a:spcPct val="50000"/>
              </a:spcBef>
            </a:pPr>
            <a:endParaRPr lang="en-US">
              <a:sym typeface="Symbol" pitchFamily="18" charset="2"/>
            </a:endParaRPr>
          </a:p>
          <a:p>
            <a:pPr>
              <a:spcBef>
                <a:spcPct val="50000"/>
              </a:spcBef>
            </a:pPr>
            <a:r>
              <a:rPr lang="en-US"/>
              <a:t>Large values of the LOD score (&gt; 3) are considered evidence of linkage </a:t>
            </a:r>
            <a:br>
              <a:rPr lang="en-US"/>
            </a:br>
            <a:r>
              <a:rPr lang="en-US"/>
              <a:t>(i.e. the penalty is 3). </a:t>
            </a:r>
          </a:p>
          <a:p>
            <a:pPr>
              <a:spcBef>
                <a:spcPct val="50000"/>
              </a:spcBef>
            </a:pPr>
            <a:r>
              <a:rPr lang="en-US"/>
              <a:t>(As we will see, this is a pretty big hurdle to overcome.)</a:t>
            </a:r>
          </a:p>
        </p:txBody>
      </p:sp>
      <p:graphicFrame>
        <p:nvGraphicFramePr>
          <p:cNvPr id="16390" name="Object 9"/>
          <p:cNvGraphicFramePr>
            <a:graphicFrameLocks noChangeAspect="1"/>
          </p:cNvGraphicFramePr>
          <p:nvPr/>
        </p:nvGraphicFramePr>
        <p:xfrm>
          <a:off x="2667000" y="2362200"/>
          <a:ext cx="3530600" cy="685800"/>
        </p:xfrm>
        <a:graphic>
          <a:graphicData uri="http://schemas.openxmlformats.org/presentationml/2006/ole">
            <mc:AlternateContent xmlns:mc="http://schemas.openxmlformats.org/markup-compatibility/2006">
              <mc:Choice xmlns:v="urn:schemas-microsoft-com:vml" Requires="v">
                <p:oleObj spid="_x0000_s16412" name="Equation" r:id="rId3" imgW="3530600" imgH="685800" progId="Equation.DSMT4">
                  <p:embed/>
                </p:oleObj>
              </mc:Choice>
              <mc:Fallback>
                <p:oleObj name="Equation" r:id="rId3" imgW="3530600" imgH="685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362200"/>
                        <a:ext cx="3530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092A3FCD-5DEA-4036-A219-AB9785B76A04}" type="slidenum">
              <a:rPr lang="en-US" sz="1400" smtClean="0"/>
              <a:pPr/>
              <a:t>117</a:t>
            </a:fld>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741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7412" name="Text Box 2"/>
          <p:cNvSpPr txBox="1">
            <a:spLocks noChangeArrowheads="1"/>
          </p:cNvSpPr>
          <p:nvPr/>
        </p:nvSpPr>
        <p:spPr bwMode="auto">
          <a:xfrm>
            <a:off x="2133600" y="533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b="1" u="sng"/>
              <a:t>Example – LOD scores</a:t>
            </a:r>
          </a:p>
        </p:txBody>
      </p:sp>
      <p:sp>
        <p:nvSpPr>
          <p:cNvPr id="17413" name="Rectangle 3"/>
          <p:cNvSpPr>
            <a:spLocks noChangeArrowheads="1"/>
          </p:cNvSpPr>
          <p:nvPr/>
        </p:nvSpPr>
        <p:spPr bwMode="auto">
          <a:xfrm>
            <a:off x="1219200" y="1524000"/>
            <a:ext cx="4724400"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u="sng"/>
              <a:t>E.g.</a:t>
            </a:r>
            <a:r>
              <a:rPr lang="en-US"/>
              <a:t> N = 50 and R = 18</a:t>
            </a:r>
          </a:p>
          <a:p>
            <a:pPr>
              <a:spcBef>
                <a:spcPct val="50000"/>
              </a:spcBef>
            </a:pPr>
            <a:r>
              <a:rPr lang="en-US"/>
              <a:t>      = 18/50 = 36%</a:t>
            </a:r>
          </a:p>
          <a:p>
            <a:pPr>
              <a:spcBef>
                <a:spcPct val="50000"/>
              </a:spcBef>
            </a:pPr>
            <a:r>
              <a:rPr lang="en-US"/>
              <a:t>log</a:t>
            </a:r>
            <a:r>
              <a:rPr lang="en-US" baseline="-25000"/>
              <a:t>10</a:t>
            </a:r>
            <a:r>
              <a:rPr lang="en-US"/>
              <a:t>L</a:t>
            </a:r>
            <a:r>
              <a:rPr lang="en-US" baseline="-25000"/>
              <a:t>1</a:t>
            </a:r>
            <a:r>
              <a:rPr lang="en-US"/>
              <a:t> = -15.0</a:t>
            </a:r>
          </a:p>
          <a:p>
            <a:pPr>
              <a:spcBef>
                <a:spcPct val="50000"/>
              </a:spcBef>
            </a:pPr>
            <a:r>
              <a:rPr lang="en-US"/>
              <a:t>log</a:t>
            </a:r>
            <a:r>
              <a:rPr lang="en-US" baseline="-25000"/>
              <a:t>10</a:t>
            </a:r>
            <a:r>
              <a:rPr lang="en-US"/>
              <a:t>L</a:t>
            </a:r>
            <a:r>
              <a:rPr lang="en-US" baseline="-25000"/>
              <a:t>2</a:t>
            </a:r>
            <a:r>
              <a:rPr lang="en-US"/>
              <a:t> = -14.2</a:t>
            </a:r>
          </a:p>
          <a:p>
            <a:pPr>
              <a:spcBef>
                <a:spcPct val="50000"/>
              </a:spcBef>
            </a:pPr>
            <a:r>
              <a:rPr lang="en-US"/>
              <a:t>LOD = -14.2 – (-15.0) = 0.8</a:t>
            </a:r>
          </a:p>
          <a:p>
            <a:pPr>
              <a:spcBef>
                <a:spcPct val="50000"/>
              </a:spcBef>
            </a:pPr>
            <a:r>
              <a:rPr lang="en-US">
                <a:sym typeface="Symbol" pitchFamily="18" charset="2"/>
              </a:rPr>
              <a:t> No evidence of linkage; conclude  = .5</a:t>
            </a:r>
          </a:p>
        </p:txBody>
      </p:sp>
      <p:graphicFrame>
        <p:nvGraphicFramePr>
          <p:cNvPr id="17414" name="Object 1"/>
          <p:cNvGraphicFramePr>
            <a:graphicFrameLocks noChangeAspect="1"/>
          </p:cNvGraphicFramePr>
          <p:nvPr/>
        </p:nvGraphicFramePr>
        <p:xfrm>
          <a:off x="1295400" y="1944688"/>
          <a:ext cx="322263" cy="417512"/>
        </p:xfrm>
        <a:graphic>
          <a:graphicData uri="http://schemas.openxmlformats.org/presentationml/2006/ole">
            <mc:AlternateContent xmlns:mc="http://schemas.openxmlformats.org/markup-compatibility/2006">
              <mc:Choice xmlns:v="urn:schemas-microsoft-com:vml" Requires="v">
                <p:oleObj spid="_x0000_s17436" name="Equation" r:id="rId3" imgW="139579" imgH="215713" progId="Equation.3">
                  <p:embed/>
                </p:oleObj>
              </mc:Choice>
              <mc:Fallback>
                <p:oleObj name="Equation" r:id="rId3" imgW="139579" imgH="215713"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44688"/>
                        <a:ext cx="322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51148D11-6B28-478B-9887-8EAFEBE1C86B}" type="slidenum">
              <a:rPr lang="en-US" sz="1400" smtClean="0"/>
              <a:pPr/>
              <a:t>118</a:t>
            </a:fld>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843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8436" name="Text Box 2"/>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Model Comparisons – AIC, BIC</a:t>
            </a:r>
          </a:p>
        </p:txBody>
      </p:sp>
      <p:sp>
        <p:nvSpPr>
          <p:cNvPr id="18437" name="Text Box 3"/>
          <p:cNvSpPr txBox="1">
            <a:spLocks noChangeArrowheads="1"/>
          </p:cNvSpPr>
          <p:nvPr/>
        </p:nvSpPr>
        <p:spPr bwMode="auto">
          <a:xfrm>
            <a:off x="838200" y="1295400"/>
            <a:ext cx="5257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AIC – Akaike’s Information Criterion</a:t>
            </a:r>
          </a:p>
          <a:p>
            <a:pPr>
              <a:spcBef>
                <a:spcPct val="50000"/>
              </a:spcBef>
            </a:pPr>
            <a:r>
              <a:rPr lang="en-US"/>
              <a:t>BIC – Bayes Information Criterion</a:t>
            </a:r>
          </a:p>
        </p:txBody>
      </p:sp>
      <p:sp>
        <p:nvSpPr>
          <p:cNvPr id="18438" name="Text Box 4"/>
          <p:cNvSpPr txBox="1">
            <a:spLocks noChangeArrowheads="1"/>
          </p:cNvSpPr>
          <p:nvPr/>
        </p:nvSpPr>
        <p:spPr bwMode="auto">
          <a:xfrm>
            <a:off x="762000" y="3810000"/>
            <a:ext cx="52578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a:t>Use to compare a series of models. Pick the model with the largest AIC or BIC</a:t>
            </a:r>
          </a:p>
          <a:p>
            <a:pPr>
              <a:spcBef>
                <a:spcPct val="50000"/>
              </a:spcBef>
              <a:buFontTx/>
              <a:buChar char="•"/>
            </a:pPr>
            <a:r>
              <a:rPr lang="en-US"/>
              <a:t>Larger model </a:t>
            </a:r>
            <a:r>
              <a:rPr lang="en-US">
                <a:sym typeface="Symbol" pitchFamily="18" charset="2"/>
              </a:rPr>
              <a:t> larger likelihood (typically)</a:t>
            </a:r>
          </a:p>
          <a:p>
            <a:pPr>
              <a:spcBef>
                <a:spcPct val="50000"/>
              </a:spcBef>
              <a:buFontTx/>
              <a:buChar char="•"/>
            </a:pPr>
            <a:r>
              <a:rPr lang="en-US">
                <a:sym typeface="Symbol" pitchFamily="18" charset="2"/>
              </a:rPr>
              <a:t>Therefore, “penalize” the likelihood for each added parameter</a:t>
            </a:r>
            <a:endParaRPr lang="en-US"/>
          </a:p>
          <a:p>
            <a:pPr>
              <a:spcBef>
                <a:spcPct val="50000"/>
              </a:spcBef>
              <a:buFontTx/>
              <a:buChar char="•"/>
            </a:pPr>
            <a:r>
              <a:rPr lang="en-US"/>
              <a:t>AIC tries to find the model that would have the minimum prediction error on a </a:t>
            </a:r>
            <a:r>
              <a:rPr lang="en-US" u="sng"/>
              <a:t>new</a:t>
            </a:r>
            <a:r>
              <a:rPr lang="en-US"/>
              <a:t> set of data.</a:t>
            </a:r>
          </a:p>
          <a:p>
            <a:pPr>
              <a:spcBef>
                <a:spcPct val="50000"/>
              </a:spcBef>
              <a:buFontTx/>
              <a:buChar char="•"/>
            </a:pPr>
            <a:r>
              <a:rPr lang="en-US"/>
              <a:t>BIC tries to find the model with the highest “posterior probability” given the data</a:t>
            </a:r>
          </a:p>
          <a:p>
            <a:pPr>
              <a:spcBef>
                <a:spcPct val="50000"/>
              </a:spcBef>
              <a:buFontTx/>
              <a:buChar char="•"/>
            </a:pPr>
            <a:r>
              <a:rPr lang="en-US"/>
              <a:t>Typically, BIC is more conservative (picks smaller models)</a:t>
            </a:r>
          </a:p>
        </p:txBody>
      </p:sp>
      <p:sp>
        <p:nvSpPr>
          <p:cNvPr id="18439" name="Text Box 5"/>
          <p:cNvSpPr txBox="1">
            <a:spLocks noChangeArrowheads="1"/>
          </p:cNvSpPr>
          <p:nvPr/>
        </p:nvSpPr>
        <p:spPr bwMode="auto">
          <a:xfrm>
            <a:off x="838200" y="2286000"/>
            <a:ext cx="5105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	AIC = 2         - 2k</a:t>
            </a:r>
          </a:p>
          <a:p>
            <a:pPr>
              <a:spcBef>
                <a:spcPct val="50000"/>
              </a:spcBef>
            </a:pPr>
            <a:r>
              <a:rPr lang="en-US"/>
              <a:t>	BIC = 2         - klog(n)</a:t>
            </a:r>
          </a:p>
          <a:p>
            <a:pPr>
              <a:spcBef>
                <a:spcPct val="50000"/>
              </a:spcBef>
            </a:pPr>
            <a:r>
              <a:rPr lang="en-US"/>
              <a:t>	k = # parameters</a:t>
            </a:r>
          </a:p>
        </p:txBody>
      </p:sp>
      <p:graphicFrame>
        <p:nvGraphicFramePr>
          <p:cNvPr id="18440" name="Object 6"/>
          <p:cNvGraphicFramePr>
            <a:graphicFrameLocks noChangeAspect="1"/>
          </p:cNvGraphicFramePr>
          <p:nvPr/>
        </p:nvGraphicFramePr>
        <p:xfrm>
          <a:off x="2743200" y="2362200"/>
          <a:ext cx="469900" cy="304800"/>
        </p:xfrm>
        <a:graphic>
          <a:graphicData uri="http://schemas.openxmlformats.org/presentationml/2006/ole">
            <mc:AlternateContent xmlns:mc="http://schemas.openxmlformats.org/markup-compatibility/2006">
              <mc:Choice xmlns:v="urn:schemas-microsoft-com:vml" Requires="v">
                <p:oleObj spid="_x0000_s18485" name="Equation" r:id="rId4" imgW="469696" imgH="304668" progId="Equation.3">
                  <p:embed/>
                </p:oleObj>
              </mc:Choice>
              <mc:Fallback>
                <p:oleObj name="Equation" r:id="rId4" imgW="469696" imgH="30466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62200"/>
                        <a:ext cx="469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7"/>
          <p:cNvGraphicFramePr>
            <a:graphicFrameLocks noChangeAspect="1"/>
          </p:cNvGraphicFramePr>
          <p:nvPr/>
        </p:nvGraphicFramePr>
        <p:xfrm>
          <a:off x="2743200" y="2819400"/>
          <a:ext cx="469900" cy="304800"/>
        </p:xfrm>
        <a:graphic>
          <a:graphicData uri="http://schemas.openxmlformats.org/presentationml/2006/ole">
            <mc:AlternateContent xmlns:mc="http://schemas.openxmlformats.org/markup-compatibility/2006">
              <mc:Choice xmlns:v="urn:schemas-microsoft-com:vml" Requires="v">
                <p:oleObj spid="_x0000_s18486" name="Equation" r:id="rId6" imgW="469696" imgH="304668" progId="Equation.3">
                  <p:embed/>
                </p:oleObj>
              </mc:Choice>
              <mc:Fallback>
                <p:oleObj name="Equation" r:id="rId6" imgW="469696" imgH="304668"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819400"/>
                        <a:ext cx="469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Rectangle 8"/>
          <p:cNvSpPr>
            <a:spLocks noChangeArrowheads="1"/>
          </p:cNvSpPr>
          <p:nvPr/>
        </p:nvSpPr>
        <p:spPr bwMode="auto">
          <a:xfrm>
            <a:off x="1524000" y="2286000"/>
            <a:ext cx="2895600" cy="1447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3" name="Text Box 9"/>
          <p:cNvSpPr txBox="1">
            <a:spLocks noChangeArrowheads="1"/>
          </p:cNvSpPr>
          <p:nvPr/>
        </p:nvSpPr>
        <p:spPr bwMode="auto">
          <a:xfrm>
            <a:off x="4648200" y="2819400"/>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600"/>
              <a:t>(natural logs now)</a:t>
            </a:r>
          </a:p>
        </p:txBody>
      </p:sp>
      <p:sp>
        <p:nvSpPr>
          <p:cNvPr id="18444"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442EC9E4-69AB-4072-A2FF-656D1FA2C4C1}" type="slidenum">
              <a:rPr lang="en-US" sz="1400" smtClean="0"/>
              <a:pPr/>
              <a:t>119</a:t>
            </a:fld>
            <a:endParaRPr 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9459"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19460" name="Text Box 4"/>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Model Comparisons – AIC, BIC</a:t>
            </a:r>
          </a:p>
        </p:txBody>
      </p:sp>
      <p:sp>
        <p:nvSpPr>
          <p:cNvPr id="19461" name="Text Box 5"/>
          <p:cNvSpPr txBox="1">
            <a:spLocks noChangeArrowheads="1"/>
          </p:cNvSpPr>
          <p:nvPr/>
        </p:nvSpPr>
        <p:spPr bwMode="auto">
          <a:xfrm>
            <a:off x="533400" y="1524000"/>
            <a:ext cx="5791200"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262063" algn="l"/>
              </a:tabLst>
              <a:defRPr sz="2000">
                <a:solidFill>
                  <a:schemeClr val="tx1"/>
                </a:solidFill>
                <a:latin typeface="Times New Roman" charset="0"/>
              </a:defRPr>
            </a:lvl1pPr>
            <a:lvl2pPr marL="742950" indent="-285750">
              <a:tabLst>
                <a:tab pos="1262063" algn="l"/>
              </a:tabLst>
              <a:defRPr sz="2000">
                <a:solidFill>
                  <a:schemeClr val="tx1"/>
                </a:solidFill>
                <a:latin typeface="Times New Roman" charset="0"/>
              </a:defRPr>
            </a:lvl2pPr>
            <a:lvl3pPr marL="1143000" indent="-228600">
              <a:tabLst>
                <a:tab pos="1262063" algn="l"/>
              </a:tabLst>
              <a:defRPr sz="2000">
                <a:solidFill>
                  <a:schemeClr val="tx1"/>
                </a:solidFill>
                <a:latin typeface="Times New Roman" charset="0"/>
              </a:defRPr>
            </a:lvl3pPr>
            <a:lvl4pPr marL="1600200" indent="-228600">
              <a:tabLst>
                <a:tab pos="1262063" algn="l"/>
              </a:tabLst>
              <a:defRPr sz="2000">
                <a:solidFill>
                  <a:schemeClr val="tx1"/>
                </a:solidFill>
                <a:latin typeface="Times New Roman" charset="0"/>
              </a:defRPr>
            </a:lvl4pPr>
            <a:lvl5pPr marL="2057400" indent="-228600">
              <a:tabLst>
                <a:tab pos="1262063" algn="l"/>
              </a:tabLst>
              <a:defRPr sz="2000">
                <a:solidFill>
                  <a:schemeClr val="tx1"/>
                </a:solidFill>
                <a:latin typeface="Times New Roman" charset="0"/>
              </a:defRPr>
            </a:lvl5pPr>
            <a:lvl6pPr marL="2514600" indent="-228600" eaLnBrk="0" fontAlgn="base" hangingPunct="0">
              <a:spcBef>
                <a:spcPct val="0"/>
              </a:spcBef>
              <a:spcAft>
                <a:spcPct val="0"/>
              </a:spcAft>
              <a:tabLst>
                <a:tab pos="1262063" algn="l"/>
              </a:tabLst>
              <a:defRPr sz="2000">
                <a:solidFill>
                  <a:schemeClr val="tx1"/>
                </a:solidFill>
                <a:latin typeface="Times New Roman" charset="0"/>
              </a:defRPr>
            </a:lvl6pPr>
            <a:lvl7pPr marL="2971800" indent="-228600" eaLnBrk="0" fontAlgn="base" hangingPunct="0">
              <a:spcBef>
                <a:spcPct val="0"/>
              </a:spcBef>
              <a:spcAft>
                <a:spcPct val="0"/>
              </a:spcAft>
              <a:tabLst>
                <a:tab pos="1262063" algn="l"/>
              </a:tabLst>
              <a:defRPr sz="2000">
                <a:solidFill>
                  <a:schemeClr val="tx1"/>
                </a:solidFill>
                <a:latin typeface="Times New Roman" charset="0"/>
              </a:defRPr>
            </a:lvl7pPr>
            <a:lvl8pPr marL="3429000" indent="-228600" eaLnBrk="0" fontAlgn="base" hangingPunct="0">
              <a:spcBef>
                <a:spcPct val="0"/>
              </a:spcBef>
              <a:spcAft>
                <a:spcPct val="0"/>
              </a:spcAft>
              <a:tabLst>
                <a:tab pos="1262063" algn="l"/>
              </a:tabLst>
              <a:defRPr sz="2000">
                <a:solidFill>
                  <a:schemeClr val="tx1"/>
                </a:solidFill>
                <a:latin typeface="Times New Roman" charset="0"/>
              </a:defRPr>
            </a:lvl8pPr>
            <a:lvl9pPr marL="3886200" indent="-228600" eaLnBrk="0" fontAlgn="base" hangingPunct="0">
              <a:spcBef>
                <a:spcPct val="0"/>
              </a:spcBef>
              <a:spcAft>
                <a:spcPct val="0"/>
              </a:spcAft>
              <a:tabLst>
                <a:tab pos="1262063" algn="l"/>
              </a:tabLst>
              <a:defRPr sz="2000">
                <a:solidFill>
                  <a:schemeClr val="tx1"/>
                </a:solidFill>
                <a:latin typeface="Times New Roman" charset="0"/>
              </a:defRPr>
            </a:lvl9pPr>
          </a:lstStyle>
          <a:p>
            <a:pPr>
              <a:spcBef>
                <a:spcPct val="50000"/>
              </a:spcBef>
            </a:pPr>
            <a:r>
              <a:rPr lang="en-US"/>
              <a:t>Example – Recombinants (N=50, R = 18)</a:t>
            </a:r>
          </a:p>
          <a:p>
            <a:pPr>
              <a:spcBef>
                <a:spcPct val="50000"/>
              </a:spcBef>
            </a:pPr>
            <a:r>
              <a:rPr lang="en-US"/>
              <a:t>log(L1)= -34.66</a:t>
            </a:r>
          </a:p>
          <a:p>
            <a:pPr>
              <a:spcBef>
                <a:spcPct val="50000"/>
              </a:spcBef>
            </a:pPr>
            <a:r>
              <a:rPr lang="en-US"/>
              <a:t>log(L2) = -32.67</a:t>
            </a:r>
          </a:p>
          <a:p>
            <a:pPr>
              <a:spcBef>
                <a:spcPct val="50000"/>
              </a:spcBef>
            </a:pPr>
            <a:r>
              <a:rPr lang="en-US" u="sng">
                <a:sym typeface="Symbol" pitchFamily="18" charset="2"/>
              </a:rPr>
              <a:t>            = .5		 arb</a:t>
            </a:r>
          </a:p>
          <a:p>
            <a:pPr>
              <a:spcBef>
                <a:spcPct val="50000"/>
              </a:spcBef>
            </a:pPr>
            <a:r>
              <a:rPr lang="en-US">
                <a:sym typeface="Symbol" pitchFamily="18" charset="2"/>
              </a:rPr>
              <a:t>AIC   -2*34.66 = -</a:t>
            </a:r>
            <a:r>
              <a:rPr lang="en-US" b="1">
                <a:sym typeface="Symbol" pitchFamily="18" charset="2"/>
              </a:rPr>
              <a:t>69.32</a:t>
            </a:r>
            <a:r>
              <a:rPr lang="en-US">
                <a:sym typeface="Symbol" pitchFamily="18" charset="2"/>
              </a:rPr>
              <a:t>	-2*32.67 - 2           = -</a:t>
            </a:r>
            <a:r>
              <a:rPr lang="en-US" b="1">
                <a:sym typeface="Symbol" pitchFamily="18" charset="2"/>
              </a:rPr>
              <a:t>67.34</a:t>
            </a:r>
          </a:p>
          <a:p>
            <a:pPr>
              <a:spcBef>
                <a:spcPct val="50000"/>
              </a:spcBef>
            </a:pPr>
            <a:r>
              <a:rPr lang="en-US">
                <a:sym typeface="Symbol" pitchFamily="18" charset="2"/>
              </a:rPr>
              <a:t>BIC   -2*34.66 = -</a:t>
            </a:r>
            <a:r>
              <a:rPr lang="en-US" b="1">
                <a:sym typeface="Symbol" pitchFamily="18" charset="2"/>
              </a:rPr>
              <a:t>69.32</a:t>
            </a:r>
            <a:r>
              <a:rPr lang="en-US">
                <a:sym typeface="Symbol" pitchFamily="18" charset="2"/>
              </a:rPr>
              <a:t>	-2*32.67 - log(50) = -</a:t>
            </a:r>
            <a:r>
              <a:rPr lang="en-US" b="1">
                <a:sym typeface="Symbol" pitchFamily="18" charset="2"/>
              </a:rPr>
              <a:t>69.25</a:t>
            </a:r>
          </a:p>
        </p:txBody>
      </p:sp>
      <p:sp>
        <p:nvSpPr>
          <p:cNvPr id="19462" name="Text Box 6"/>
          <p:cNvSpPr txBox="1">
            <a:spLocks noChangeArrowheads="1"/>
          </p:cNvSpPr>
          <p:nvPr/>
        </p:nvSpPr>
        <p:spPr bwMode="auto">
          <a:xfrm>
            <a:off x="1295400" y="4648200"/>
            <a:ext cx="4343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AIC </a:t>
            </a:r>
            <a:r>
              <a:rPr lang="en-US">
                <a:sym typeface="Symbol" pitchFamily="18" charset="2"/>
              </a:rPr>
              <a:t> pick  = .36</a:t>
            </a:r>
          </a:p>
          <a:p>
            <a:pPr>
              <a:spcBef>
                <a:spcPct val="50000"/>
              </a:spcBef>
            </a:pPr>
            <a:r>
              <a:rPr lang="en-US">
                <a:sym typeface="Symbol" pitchFamily="18" charset="2"/>
              </a:rPr>
              <a:t>BIC  pick  = .36 ( but almost tied)</a:t>
            </a:r>
          </a:p>
        </p:txBody>
      </p:sp>
      <p:sp>
        <p:nvSpPr>
          <p:cNvPr id="19463" name="Text Box 7"/>
          <p:cNvSpPr txBox="1">
            <a:spLocks noChangeArrowheads="1"/>
          </p:cNvSpPr>
          <p:nvPr/>
        </p:nvSpPr>
        <p:spPr bwMode="auto">
          <a:xfrm>
            <a:off x="3352800" y="2209800"/>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600"/>
              <a:t>(natural logs now)</a:t>
            </a:r>
          </a:p>
        </p:txBody>
      </p:sp>
      <p:sp>
        <p:nvSpPr>
          <p:cNvPr id="19464"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7325B836-35B3-4406-9C54-57C88B4A2710}" type="slidenum">
              <a:rPr lang="en-US" sz="1400" smtClean="0"/>
              <a:pPr/>
              <a:t>120</a:t>
            </a:fld>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0483"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0484" name="Text Box 4"/>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Bayes Estimation</a:t>
            </a:r>
          </a:p>
        </p:txBody>
      </p:sp>
      <p:sp>
        <p:nvSpPr>
          <p:cNvPr id="20485" name="Text Box 5"/>
          <p:cNvSpPr txBox="1">
            <a:spLocks noChangeArrowheads="1"/>
          </p:cNvSpPr>
          <p:nvPr/>
        </p:nvSpPr>
        <p:spPr bwMode="auto">
          <a:xfrm>
            <a:off x="838200" y="1447800"/>
            <a:ext cx="5410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Recall Bayes theorem (written in terms of data X and parameter </a:t>
            </a:r>
            <a:r>
              <a:rPr lang="en-US">
                <a:sym typeface="Symbol" pitchFamily="18" charset="2"/>
              </a:rPr>
              <a:t>):</a:t>
            </a:r>
          </a:p>
          <a:p>
            <a:pPr>
              <a:spcBef>
                <a:spcPct val="50000"/>
              </a:spcBef>
            </a:pPr>
            <a:endParaRPr lang="en-US">
              <a:sym typeface="Symbol" pitchFamily="18" charset="2"/>
            </a:endParaRPr>
          </a:p>
        </p:txBody>
      </p:sp>
      <p:graphicFrame>
        <p:nvGraphicFramePr>
          <p:cNvPr id="20486" name="Object 6"/>
          <p:cNvGraphicFramePr>
            <a:graphicFrameLocks noChangeAspect="1"/>
          </p:cNvGraphicFramePr>
          <p:nvPr/>
        </p:nvGraphicFramePr>
        <p:xfrm>
          <a:off x="1981200" y="2209800"/>
          <a:ext cx="2425700" cy="914400"/>
        </p:xfrm>
        <a:graphic>
          <a:graphicData uri="http://schemas.openxmlformats.org/presentationml/2006/ole">
            <mc:AlternateContent xmlns:mc="http://schemas.openxmlformats.org/markup-compatibility/2006">
              <mc:Choice xmlns:v="urn:schemas-microsoft-com:vml" Requires="v">
                <p:oleObj spid="_x0000_s20531" name="Equation" r:id="rId4" imgW="2425700" imgH="914400" progId="Equation.DSMT4">
                  <p:embed/>
                </p:oleObj>
              </mc:Choice>
              <mc:Fallback>
                <p:oleObj name="Equation" r:id="rId4" imgW="2425700" imgH="914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209800"/>
                        <a:ext cx="2425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Text Box 7"/>
          <p:cNvSpPr txBox="1">
            <a:spLocks noChangeArrowheads="1"/>
          </p:cNvSpPr>
          <p:nvPr/>
        </p:nvSpPr>
        <p:spPr bwMode="auto">
          <a:xfrm>
            <a:off x="914400" y="3124200"/>
            <a:ext cx="541020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Notice the change in perspective - </a:t>
            </a:r>
            <a:r>
              <a:rPr lang="en-US">
                <a:sym typeface="Symbol" pitchFamily="18" charset="2"/>
              </a:rPr>
              <a:t> is now treated as a random variable instead of a fixed number. </a:t>
            </a:r>
          </a:p>
          <a:p>
            <a:pPr>
              <a:spcBef>
                <a:spcPct val="50000"/>
              </a:spcBef>
            </a:pPr>
            <a:r>
              <a:rPr lang="en-US">
                <a:sym typeface="Symbol" pitchFamily="18" charset="2"/>
              </a:rPr>
              <a:t>P(X|) is the likelihood function, as before.</a:t>
            </a:r>
          </a:p>
          <a:p>
            <a:pPr>
              <a:spcBef>
                <a:spcPct val="50000"/>
              </a:spcBef>
            </a:pPr>
            <a:r>
              <a:rPr lang="en-US">
                <a:sym typeface="Symbol" pitchFamily="18" charset="2"/>
              </a:rPr>
              <a:t>P() is called the </a:t>
            </a:r>
            <a:r>
              <a:rPr lang="en-US" i="1">
                <a:sym typeface="Symbol" pitchFamily="18" charset="2"/>
              </a:rPr>
              <a:t>prior distribution</a:t>
            </a:r>
            <a:r>
              <a:rPr lang="en-US">
                <a:sym typeface="Symbol" pitchFamily="18" charset="2"/>
              </a:rPr>
              <a:t> of </a:t>
            </a:r>
            <a:r>
              <a:rPr lang="en-US" i="1">
                <a:sym typeface="Symbol" pitchFamily="18" charset="2"/>
              </a:rPr>
              <a:t>.</a:t>
            </a:r>
          </a:p>
          <a:p>
            <a:pPr>
              <a:spcBef>
                <a:spcPct val="50000"/>
              </a:spcBef>
            </a:pPr>
            <a:r>
              <a:rPr lang="en-US">
                <a:sym typeface="Symbol" pitchFamily="18" charset="2"/>
              </a:rPr>
              <a:t>P( | X) is called the </a:t>
            </a:r>
            <a:r>
              <a:rPr lang="en-US" i="1">
                <a:sym typeface="Symbol" pitchFamily="18" charset="2"/>
              </a:rPr>
              <a:t>posterior distribution</a:t>
            </a:r>
            <a:r>
              <a:rPr lang="en-US">
                <a:sym typeface="Symbol" pitchFamily="18" charset="2"/>
              </a:rPr>
              <a:t> of .</a:t>
            </a:r>
            <a:endParaRPr lang="en-US" i="1">
              <a:sym typeface="Symbol" pitchFamily="18" charset="2"/>
            </a:endParaRPr>
          </a:p>
          <a:p>
            <a:pPr>
              <a:spcBef>
                <a:spcPct val="50000"/>
              </a:spcBef>
            </a:pPr>
            <a:r>
              <a:rPr lang="en-US">
                <a:sym typeface="Symbol" pitchFamily="18" charset="2"/>
              </a:rPr>
              <a:t>Based on</a:t>
            </a:r>
            <a:r>
              <a:rPr lang="en-US" i="1">
                <a:sym typeface="Symbol" pitchFamily="18" charset="2"/>
              </a:rPr>
              <a:t> </a:t>
            </a:r>
            <a:r>
              <a:rPr lang="en-US">
                <a:sym typeface="Symbol" pitchFamily="18" charset="2"/>
              </a:rPr>
              <a:t>P( | X) we can define a number of possible estimators of . A commonly used estimate is the maximum a posteriori (MAP) estimate:</a:t>
            </a:r>
          </a:p>
          <a:p>
            <a:pPr>
              <a:spcBef>
                <a:spcPct val="50000"/>
              </a:spcBef>
            </a:pPr>
            <a:endParaRPr lang="en-US">
              <a:sym typeface="Symbol" pitchFamily="18" charset="2"/>
            </a:endParaRPr>
          </a:p>
        </p:txBody>
      </p:sp>
      <p:graphicFrame>
        <p:nvGraphicFramePr>
          <p:cNvPr id="20488" name="Object 8"/>
          <p:cNvGraphicFramePr>
            <a:graphicFrameLocks noChangeAspect="1"/>
          </p:cNvGraphicFramePr>
          <p:nvPr/>
        </p:nvGraphicFramePr>
        <p:xfrm>
          <a:off x="2057400" y="6705600"/>
          <a:ext cx="2032000" cy="381000"/>
        </p:xfrm>
        <a:graphic>
          <a:graphicData uri="http://schemas.openxmlformats.org/presentationml/2006/ole">
            <mc:AlternateContent xmlns:mc="http://schemas.openxmlformats.org/markup-compatibility/2006">
              <mc:Choice xmlns:v="urn:schemas-microsoft-com:vml" Requires="v">
                <p:oleObj spid="_x0000_s20532" name="Equation" r:id="rId6" imgW="2032000" imgH="381000" progId="Equation.DSMT4">
                  <p:embed/>
                </p:oleObj>
              </mc:Choice>
              <mc:Fallback>
                <p:oleObj name="Equation" r:id="rId6" imgW="2032000" imgH="381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6705600"/>
                        <a:ext cx="2032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9"/>
          <p:cNvSpPr txBox="1">
            <a:spLocks noChangeArrowheads="1"/>
          </p:cNvSpPr>
          <p:nvPr/>
        </p:nvSpPr>
        <p:spPr bwMode="auto">
          <a:xfrm>
            <a:off x="914400" y="7086600"/>
            <a:ext cx="556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We can also use </a:t>
            </a:r>
            <a:r>
              <a:rPr lang="en-US">
                <a:sym typeface="Symbol" pitchFamily="18" charset="2"/>
              </a:rPr>
              <a:t>P( | X) to define “credible” intervals for .</a:t>
            </a:r>
          </a:p>
        </p:txBody>
      </p:sp>
      <p:sp>
        <p:nvSpPr>
          <p:cNvPr id="20490"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80EC28D0-A489-41F6-8402-AEFD09FA963B}" type="slidenum">
              <a:rPr lang="en-US" sz="1400" smtClean="0"/>
              <a:pPr/>
              <a:t>121</a:t>
            </a:fld>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307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3076" name="Text Box 2"/>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Estimation</a:t>
            </a:r>
          </a:p>
        </p:txBody>
      </p:sp>
      <p:sp>
        <p:nvSpPr>
          <p:cNvPr id="3077" name="Text Box 8"/>
          <p:cNvSpPr txBox="1">
            <a:spLocks noChangeArrowheads="1"/>
          </p:cNvSpPr>
          <p:nvPr/>
        </p:nvSpPr>
        <p:spPr bwMode="auto">
          <a:xfrm>
            <a:off x="762000" y="1524000"/>
            <a:ext cx="55626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a:t>All probability models depend on parameters. </a:t>
            </a:r>
            <a:br>
              <a:rPr lang="en-US"/>
            </a:br>
            <a:r>
              <a:rPr lang="en-US"/>
              <a:t>E.g., </a:t>
            </a:r>
            <a:br>
              <a:rPr lang="en-US"/>
            </a:br>
            <a:r>
              <a:rPr lang="en-US"/>
              <a:t>Binomial depends on probability of success </a:t>
            </a:r>
            <a:r>
              <a:rPr lang="en-US">
                <a:sym typeface="Symbol" pitchFamily="18" charset="2"/>
              </a:rPr>
              <a:t>.</a:t>
            </a:r>
            <a:br>
              <a:rPr lang="en-US">
                <a:sym typeface="Symbol" pitchFamily="18" charset="2"/>
              </a:rPr>
            </a:br>
            <a:r>
              <a:rPr lang="en-US">
                <a:sym typeface="Symbol" pitchFamily="18" charset="2"/>
              </a:rPr>
              <a:t>Normal depends on mean , standard deviation .</a:t>
            </a:r>
          </a:p>
          <a:p>
            <a:pPr>
              <a:spcBef>
                <a:spcPct val="50000"/>
              </a:spcBef>
              <a:buFontTx/>
              <a:buChar char="•"/>
            </a:pPr>
            <a:r>
              <a:rPr lang="en-US">
                <a:sym typeface="Symbol" pitchFamily="18" charset="2"/>
              </a:rPr>
              <a:t>Parameters are properties of the “population” and are typically unknown.</a:t>
            </a:r>
          </a:p>
          <a:p>
            <a:pPr>
              <a:spcBef>
                <a:spcPct val="50000"/>
              </a:spcBef>
              <a:buFontTx/>
              <a:buChar char="•"/>
            </a:pPr>
            <a:r>
              <a:rPr lang="en-US">
                <a:sym typeface="Symbol" pitchFamily="18" charset="2"/>
              </a:rPr>
              <a:t>The process of taking a sample of data to make inferences about these parameters is referred to as “estimation”.</a:t>
            </a:r>
          </a:p>
          <a:p>
            <a:pPr>
              <a:spcBef>
                <a:spcPct val="50000"/>
              </a:spcBef>
              <a:buFontTx/>
              <a:buChar char="•"/>
            </a:pPr>
            <a:r>
              <a:rPr lang="en-US">
                <a:sym typeface="Symbol" pitchFamily="18" charset="2"/>
              </a:rPr>
              <a:t>There are a number of different estimation methods … we will study two estimation methods: </a:t>
            </a:r>
            <a:br>
              <a:rPr lang="en-US">
                <a:sym typeface="Symbol" pitchFamily="18" charset="2"/>
              </a:rPr>
            </a:br>
            <a:br>
              <a:rPr lang="en-US">
                <a:sym typeface="Symbol" pitchFamily="18" charset="2"/>
              </a:rPr>
            </a:br>
            <a:r>
              <a:rPr lang="en-US">
                <a:sym typeface="Symbol" pitchFamily="18" charset="2"/>
              </a:rPr>
              <a:t>	Maximum likelihood (ML) </a:t>
            </a:r>
            <a:br>
              <a:rPr lang="en-US">
                <a:sym typeface="Symbol" pitchFamily="18" charset="2"/>
              </a:rPr>
            </a:br>
            <a:r>
              <a:rPr lang="en-US">
                <a:sym typeface="Symbol" pitchFamily="18" charset="2"/>
              </a:rPr>
              <a:t>	Bayes</a:t>
            </a:r>
            <a:endParaRPr lang="en-US"/>
          </a:p>
        </p:txBody>
      </p:sp>
      <p:sp>
        <p:nvSpPr>
          <p:cNvPr id="3078"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B8263851-8D0B-4850-BC70-7D76E9C26EBC}" type="slidenum">
              <a:rPr lang="en-US" sz="1400" smtClean="0"/>
              <a:pPr/>
              <a:t>104</a:t>
            </a:fld>
            <a:endParaRPr 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1507"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1508" name="Text Box 4"/>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Bayes Estimation</a:t>
            </a:r>
          </a:p>
        </p:txBody>
      </p:sp>
      <mc:AlternateContent xmlns:mc="http://schemas.openxmlformats.org/markup-compatibility/2006" xmlns:a14="http://schemas.microsoft.com/office/drawing/2010/main">
        <mc:Choice Requires="a14">
          <p:sp>
            <p:nvSpPr>
              <p:cNvPr id="21509" name="Text Box 5"/>
              <p:cNvSpPr txBox="1">
                <a:spLocks noChangeArrowheads="1"/>
              </p:cNvSpPr>
              <p:nvPr/>
            </p:nvSpPr>
            <p:spPr bwMode="auto">
              <a:xfrm>
                <a:off x="838200" y="1828800"/>
                <a:ext cx="5486400" cy="6260945"/>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marL="230188" indent="-230188">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dirty="0"/>
                  <a:t>The MAP estimator is a very simple Bayes estimator. More generally, Bayes estimators minimize a “loss function” – a penalty based on how far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a:ea typeface="Cambria Math"/>
                          </a:rPr>
                          <m:t>𝜃</m:t>
                        </m:r>
                      </m:e>
                    </m:acc>
                    <m:r>
                      <a:rPr lang="en-US" b="0" i="0" smtClean="0">
                        <a:latin typeface="Cambria Math"/>
                      </a:rPr>
                      <m:t> </m:t>
                    </m:r>
                    <m:r>
                      <m:rPr>
                        <m:sty m:val="p"/>
                      </m:rPr>
                      <a:rPr lang="en-US" b="0" i="0" smtClean="0">
                        <a:latin typeface="Cambria Math"/>
                      </a:rPr>
                      <m:t>i</m:t>
                    </m:r>
                  </m:oMath>
                </a14:m>
                <a:r>
                  <a:rPr lang="en-US" dirty="0">
                    <a:sym typeface="Symbol"/>
                  </a:rPr>
                  <a:t>s from  (e.g. Loss =</a:t>
                </a:r>
                <a14:m>
                  <m:oMath xmlns:m="http://schemas.openxmlformats.org/officeDocument/2006/math">
                    <m:sSup>
                      <m:sSupPr>
                        <m:ctrlPr>
                          <a:rPr lang="en-US" b="0" i="1" smtClean="0">
                            <a:latin typeface="Cambria Math" panose="02040503050406030204" pitchFamily="18" charset="0"/>
                            <a:ea typeface="Cambria Math"/>
                            <a:sym typeface="Symbol"/>
                          </a:rPr>
                        </m:ctrlPr>
                      </m:sSupPr>
                      <m:e>
                        <m:r>
                          <a:rPr lang="en-US" b="0" i="1" smtClean="0">
                            <a:latin typeface="Cambria Math"/>
                            <a:sym typeface="Symbol"/>
                          </a:rPr>
                          <m:t>(</m:t>
                        </m:r>
                        <m:acc>
                          <m:accPr>
                            <m:chr m:val="̂"/>
                            <m:ctrlPr>
                              <a:rPr lang="en-US" b="0" i="1" smtClean="0">
                                <a:latin typeface="Cambria Math" panose="02040503050406030204" pitchFamily="18" charset="0"/>
                                <a:sym typeface="Symbol"/>
                              </a:rPr>
                            </m:ctrlPr>
                          </m:accPr>
                          <m:e>
                            <m:r>
                              <a:rPr lang="en-US" b="0" i="1" smtClean="0">
                                <a:latin typeface="Cambria Math"/>
                                <a:ea typeface="Cambria Math"/>
                                <a:sym typeface="Symbol"/>
                              </a:rPr>
                              <m:t>𝜃</m:t>
                            </m:r>
                            <m:r>
                              <m:rPr>
                                <m:nor/>
                              </m:rPr>
                              <a:rPr lang="en-US" dirty="0" smtClean="0"/>
                              <m:t> </m:t>
                            </m:r>
                          </m:e>
                        </m:acc>
                        <m:r>
                          <a:rPr lang="en-US" b="0" i="1" smtClean="0">
                            <a:latin typeface="Cambria Math"/>
                            <a:sym typeface="Symbol"/>
                          </a:rPr>
                          <m:t>−</m:t>
                        </m:r>
                        <m:r>
                          <a:rPr lang="en-US" b="0" i="1" smtClean="0">
                            <a:latin typeface="Cambria Math"/>
                            <a:ea typeface="Cambria Math"/>
                            <a:sym typeface="Symbol"/>
                          </a:rPr>
                          <m:t>𝜃</m:t>
                        </m:r>
                        <m:r>
                          <a:rPr lang="en-US" b="0" i="1" smtClean="0">
                            <a:latin typeface="Cambria Math"/>
                            <a:ea typeface="Cambria Math"/>
                            <a:sym typeface="Symbol"/>
                          </a:rPr>
                          <m:t>)</m:t>
                        </m:r>
                      </m:e>
                      <m:sup>
                        <m:r>
                          <a:rPr lang="en-US" b="0" i="1" smtClean="0">
                            <a:latin typeface="Cambria Math"/>
                            <a:ea typeface="Cambria Math"/>
                            <a:sym typeface="Symbol"/>
                          </a:rPr>
                          <m:t>2</m:t>
                        </m:r>
                      </m:sup>
                    </m:sSup>
                  </m:oMath>
                </a14:m>
                <a:r>
                  <a:rPr lang="en-US" dirty="0"/>
                  <a:t>).</a:t>
                </a:r>
              </a:p>
              <a:p>
                <a:pPr>
                  <a:spcBef>
                    <a:spcPct val="50000"/>
                  </a:spcBef>
                  <a:buFontTx/>
                  <a:buChar char="•"/>
                </a:pPr>
                <a:r>
                  <a:rPr lang="en-US" dirty="0"/>
                  <a:t>The Bayesian procedure provides a convenient way of combining external information or previous data (through the prior distribution) with the current data (through the likelihood) to create a new estimate.</a:t>
                </a:r>
              </a:p>
              <a:p>
                <a:pPr>
                  <a:spcBef>
                    <a:spcPct val="50000"/>
                  </a:spcBef>
                  <a:buFontTx/>
                  <a:buChar char="•"/>
                </a:pPr>
                <a:r>
                  <a:rPr lang="en-US" dirty="0"/>
                  <a:t>As N increases, the data (through the likelihood) overwhelms the prior and Bayes estimator typically converges to the MLE</a:t>
                </a:r>
              </a:p>
              <a:p>
                <a:pPr>
                  <a:spcBef>
                    <a:spcPct val="50000"/>
                  </a:spcBef>
                  <a:buFontTx/>
                  <a:buChar char="•"/>
                </a:pPr>
                <a:r>
                  <a:rPr lang="en-US" dirty="0"/>
                  <a:t>Controversy arises when P(</a:t>
                </a:r>
                <a:r>
                  <a:rPr lang="en-US" dirty="0">
                    <a:sym typeface="Symbol" pitchFamily="18" charset="2"/>
                  </a:rPr>
                  <a:t>) is used to incorporate subjective beliefs or opinions. </a:t>
                </a:r>
              </a:p>
              <a:p>
                <a:pPr>
                  <a:spcBef>
                    <a:spcPct val="50000"/>
                  </a:spcBef>
                  <a:buFontTx/>
                  <a:buChar char="•"/>
                </a:pPr>
                <a:r>
                  <a:rPr lang="en-US" dirty="0">
                    <a:sym typeface="Symbol" pitchFamily="18" charset="2"/>
                  </a:rPr>
                  <a:t>If the prior distribution P() is simply that  is uniformly distributed over all possible values, this is called an “uninformative” prior, and the MAP is the same as the MLE.</a:t>
                </a:r>
              </a:p>
            </p:txBody>
          </p:sp>
        </mc:Choice>
        <mc:Fallback xmlns="">
          <p:sp>
            <p:nvSpPr>
              <p:cNvPr id="21509" name="Text Box 5"/>
              <p:cNvSpPr txBox="1">
                <a:spLocks noRot="1" noChangeAspect="1" noMove="1" noResize="1" noEditPoints="1" noAdjustHandles="1" noChangeArrowheads="1" noChangeShapeType="1" noTextEdit="1"/>
              </p:cNvSpPr>
              <p:nvPr/>
            </p:nvSpPr>
            <p:spPr bwMode="auto">
              <a:xfrm>
                <a:off x="838200" y="1828800"/>
                <a:ext cx="5486400" cy="6260945"/>
              </a:xfrm>
              <a:prstGeom prst="rect">
                <a:avLst/>
              </a:prstGeom>
              <a:blipFill rotWithShape="1">
                <a:blip r:embed="rId2"/>
                <a:stretch>
                  <a:fillRect l="-1000" t="-487" r="-1889" b="-7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510" name="Text Box 6"/>
          <p:cNvSpPr txBox="1">
            <a:spLocks noChangeArrowheads="1"/>
          </p:cNvSpPr>
          <p:nvPr/>
        </p:nvSpPr>
        <p:spPr bwMode="auto">
          <a:xfrm>
            <a:off x="838200" y="1325562"/>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u="sng" dirty="0"/>
              <a:t>Comments:</a:t>
            </a:r>
          </a:p>
        </p:txBody>
      </p:sp>
      <p:sp>
        <p:nvSpPr>
          <p:cNvPr id="21511"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5C298998-04D7-453D-B53D-77940524A8AB}" type="slidenum">
              <a:rPr lang="en-US" sz="1400" smtClean="0"/>
              <a:pPr/>
              <a:t>122</a:t>
            </a:fld>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253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2532" name="Text Box 4"/>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Bayes Estimation</a:t>
            </a:r>
          </a:p>
        </p:txBody>
      </p:sp>
      <p:sp>
        <p:nvSpPr>
          <p:cNvPr id="22533" name="Text Box 5"/>
          <p:cNvSpPr txBox="1">
            <a:spLocks noChangeArrowheads="1"/>
          </p:cNvSpPr>
          <p:nvPr/>
        </p:nvSpPr>
        <p:spPr bwMode="auto">
          <a:xfrm>
            <a:off x="609600" y="12954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u="sng"/>
              <a:t>Example</a:t>
            </a:r>
          </a:p>
        </p:txBody>
      </p:sp>
      <p:sp>
        <p:nvSpPr>
          <p:cNvPr id="22534" name="Text Box 8"/>
          <p:cNvSpPr txBox="1">
            <a:spLocks noChangeArrowheads="1"/>
          </p:cNvSpPr>
          <p:nvPr/>
        </p:nvSpPr>
        <p:spPr bwMode="auto">
          <a:xfrm>
            <a:off x="762000" y="1905000"/>
            <a:ext cx="525780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Suppose a man is known to have transmitted allele A1 to his child at a locus that has only two alleles:  A1 and A2. What is his most likely genotype?</a:t>
            </a:r>
          </a:p>
          <a:p>
            <a:pPr>
              <a:spcBef>
                <a:spcPct val="50000"/>
              </a:spcBef>
            </a:pPr>
            <a:r>
              <a:rPr lang="en-US" u="sng"/>
              <a:t>Soln.</a:t>
            </a:r>
            <a:r>
              <a:rPr lang="en-US"/>
              <a:t> Let X represent the paternal allele in the child and let </a:t>
            </a:r>
            <a:r>
              <a:rPr lang="en-US">
                <a:sym typeface="Symbol" pitchFamily="18" charset="2"/>
              </a:rPr>
              <a:t> represent the man’s genotype:</a:t>
            </a:r>
          </a:p>
          <a:p>
            <a:pPr>
              <a:spcBef>
                <a:spcPct val="50000"/>
              </a:spcBef>
            </a:pPr>
            <a:r>
              <a:rPr lang="en-US">
                <a:sym typeface="Symbol" pitchFamily="18" charset="2"/>
              </a:rPr>
              <a:t>	X = A1</a:t>
            </a:r>
          </a:p>
          <a:p>
            <a:pPr>
              <a:spcBef>
                <a:spcPct val="50000"/>
              </a:spcBef>
            </a:pPr>
            <a:r>
              <a:rPr lang="en-US">
                <a:sym typeface="Symbol" pitchFamily="18" charset="2"/>
              </a:rPr>
              <a:t>	  = {A1A1,  A1A2,  A2A2}</a:t>
            </a:r>
          </a:p>
          <a:p>
            <a:pPr>
              <a:spcBef>
                <a:spcPct val="50000"/>
              </a:spcBef>
            </a:pPr>
            <a:r>
              <a:rPr lang="en-US">
                <a:sym typeface="Symbol" pitchFamily="18" charset="2"/>
              </a:rPr>
              <a:t>We can write the likelihood function as:</a:t>
            </a:r>
          </a:p>
          <a:p>
            <a:pPr>
              <a:spcBef>
                <a:spcPct val="50000"/>
              </a:spcBef>
            </a:pPr>
            <a:r>
              <a:rPr lang="en-US">
                <a:sym typeface="Symbol" pitchFamily="18" charset="2"/>
              </a:rPr>
              <a:t>	P(X |  = A1A1) = 1</a:t>
            </a:r>
          </a:p>
          <a:p>
            <a:pPr>
              <a:spcBef>
                <a:spcPct val="50000"/>
              </a:spcBef>
            </a:pPr>
            <a:r>
              <a:rPr lang="en-US">
                <a:sym typeface="Symbol" pitchFamily="18" charset="2"/>
              </a:rPr>
              <a:t>	P(X |  = A1A2) = .5</a:t>
            </a:r>
          </a:p>
          <a:p>
            <a:pPr>
              <a:spcBef>
                <a:spcPct val="50000"/>
              </a:spcBef>
            </a:pPr>
            <a:r>
              <a:rPr lang="en-US">
                <a:sym typeface="Symbol" pitchFamily="18" charset="2"/>
              </a:rPr>
              <a:t>	P(X |  = A2A2) = 0</a:t>
            </a:r>
          </a:p>
          <a:p>
            <a:pPr>
              <a:spcBef>
                <a:spcPct val="50000"/>
              </a:spcBef>
            </a:pPr>
            <a:r>
              <a:rPr lang="en-US">
                <a:sym typeface="Symbol" pitchFamily="18" charset="2"/>
              </a:rPr>
              <a:t>Therefore, the MLE is  = A1A1.</a:t>
            </a:r>
          </a:p>
        </p:txBody>
      </p:sp>
      <p:sp>
        <p:nvSpPr>
          <p:cNvPr id="22535"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96E88E19-7FAD-4228-A2AD-580D6217D383}" type="slidenum">
              <a:rPr lang="en-US" sz="1400" smtClean="0"/>
              <a:pPr/>
              <a:t>123</a:t>
            </a:fld>
            <a:endParaRPr 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355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3556" name="Text Box 4"/>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Bayes Estimation</a:t>
            </a:r>
          </a:p>
        </p:txBody>
      </p:sp>
      <mc:AlternateContent xmlns:mc="http://schemas.openxmlformats.org/markup-compatibility/2006">
        <mc:Choice xmlns:a14="http://schemas.microsoft.com/office/drawing/2010/main" Requires="a14">
          <p:sp>
            <p:nvSpPr>
              <p:cNvPr id="23557" name="Text Box 12"/>
              <p:cNvSpPr txBox="1">
                <a:spLocks noChangeArrowheads="1"/>
              </p:cNvSpPr>
              <p:nvPr/>
            </p:nvSpPr>
            <p:spPr bwMode="auto">
              <a:xfrm>
                <a:off x="723900" y="1181100"/>
                <a:ext cx="5486400" cy="6161110"/>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dirty="0"/>
                  <a:t>Suppose, however, that we know that the frequency of the A1 allele in the general population is only 1%.  Assuming HW equilibrium we have</a:t>
                </a:r>
              </a:p>
              <a:p>
                <a:pPr>
                  <a:spcBef>
                    <a:spcPct val="50000"/>
                  </a:spcBef>
                </a:pPr>
                <a:r>
                  <a:rPr lang="en-US" dirty="0"/>
                  <a:t>		P(</a:t>
                </a:r>
                <a:r>
                  <a:rPr lang="en-US" dirty="0">
                    <a:sym typeface="Symbol" pitchFamily="18" charset="2"/>
                  </a:rPr>
                  <a:t> = A1A1) = .0001</a:t>
                </a:r>
              </a:p>
              <a:p>
                <a:pPr>
                  <a:spcBef>
                    <a:spcPct val="50000"/>
                  </a:spcBef>
                </a:pPr>
                <a:r>
                  <a:rPr lang="en-US" dirty="0">
                    <a:sym typeface="Symbol" pitchFamily="18" charset="2"/>
                  </a:rPr>
                  <a:t>		P( = A1A2) = .0198</a:t>
                </a:r>
              </a:p>
              <a:p>
                <a:pPr>
                  <a:spcBef>
                    <a:spcPct val="50000"/>
                  </a:spcBef>
                </a:pPr>
                <a:r>
                  <a:rPr lang="en-US" dirty="0">
                    <a:sym typeface="Symbol" pitchFamily="18" charset="2"/>
                  </a:rPr>
                  <a:t>		P( = A2A2) = .9801</a:t>
                </a:r>
              </a:p>
              <a:p>
                <a:pPr>
                  <a:spcBef>
                    <a:spcPct val="50000"/>
                  </a:spcBef>
                </a:pPr>
                <a:r>
                  <a:rPr lang="en-US" dirty="0">
                    <a:sym typeface="Symbol" pitchFamily="18" charset="2"/>
                  </a:rPr>
                  <a:t>Recall Bayes theorem</a:t>
                </a:r>
              </a:p>
              <a:p>
                <a:pPr>
                  <a:spcBef>
                    <a:spcPct val="50000"/>
                  </a:spcBef>
                </a:pPr>
                <a:endParaRPr lang="en-US" dirty="0">
                  <a:sym typeface="Symbol" pitchFamily="18" charset="2"/>
                </a:endParaRPr>
              </a:p>
              <a:p>
                <a:pPr>
                  <a:spcBef>
                    <a:spcPct val="50000"/>
                  </a:spcBef>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Symbol" pitchFamily="18" charset="2"/>
                        </a:rPr>
                        <m:t>𝑃</m:t>
                      </m:r>
                      <m:d>
                        <m:dPr>
                          <m:ctrlPr>
                            <a:rPr lang="en-US" b="0" i="1" smtClean="0">
                              <a:latin typeface="Cambria Math" panose="02040503050406030204" pitchFamily="18" charset="0"/>
                              <a:sym typeface="Symbol" pitchFamily="18" charset="2"/>
                            </a:rPr>
                          </m:ctrlPr>
                        </m:dPr>
                        <m:e>
                          <m:r>
                            <a:rPr lang="en-US" b="0" i="1" smtClean="0">
                              <a:latin typeface="Cambria Math" panose="02040503050406030204" pitchFamily="18" charset="0"/>
                              <a:ea typeface="Cambria Math" panose="02040503050406030204" pitchFamily="18" charset="0"/>
                              <a:sym typeface="Symbol" pitchFamily="18" charset="2"/>
                            </a:rPr>
                            <m:t>𝜃</m:t>
                          </m:r>
                        </m:e>
                        <m:e>
                          <m:r>
                            <a:rPr lang="en-US" b="0" i="1" smtClean="0">
                              <a:latin typeface="Cambria Math" panose="02040503050406030204" pitchFamily="18" charset="0"/>
                              <a:ea typeface="Cambria Math" panose="02040503050406030204" pitchFamily="18" charset="0"/>
                              <a:sym typeface="Symbol" pitchFamily="18" charset="2"/>
                            </a:rPr>
                            <m:t>𝑋</m:t>
                          </m:r>
                        </m:e>
                      </m:d>
                      <m:r>
                        <a:rPr lang="en-US" b="0" i="1" smtClean="0">
                          <a:latin typeface="Cambria Math" panose="02040503050406030204" pitchFamily="18" charset="0"/>
                          <a:ea typeface="Cambria Math" panose="02040503050406030204" pitchFamily="18" charset="0"/>
                          <a:sym typeface="Symbol" pitchFamily="18" charset="2"/>
                        </a:rPr>
                        <m:t>=</m:t>
                      </m:r>
                      <m:f>
                        <m:fPr>
                          <m:ctrlPr>
                            <a:rPr lang="en-US" b="0" i="1" smtClean="0">
                              <a:latin typeface="Cambria Math" panose="02040503050406030204" pitchFamily="18" charset="0"/>
                              <a:ea typeface="Cambria Math" panose="02040503050406030204" pitchFamily="18" charset="0"/>
                              <a:sym typeface="Symbol" pitchFamily="18" charset="2"/>
                            </a:rPr>
                          </m:ctrlPr>
                        </m:fPr>
                        <m:num>
                          <m:r>
                            <a:rPr lang="en-US" b="0" i="1" smtClean="0">
                              <a:latin typeface="Cambria Math" panose="02040503050406030204" pitchFamily="18" charset="0"/>
                              <a:ea typeface="Cambria Math" panose="02040503050406030204" pitchFamily="18" charset="0"/>
                              <a:sym typeface="Symbol" pitchFamily="18" charset="2"/>
                            </a:rPr>
                            <m:t>𝑃</m:t>
                          </m:r>
                          <m:d>
                            <m:dPr>
                              <m:ctrlPr>
                                <a:rPr lang="en-US" b="0" i="1" smtClean="0">
                                  <a:latin typeface="Cambria Math" panose="02040503050406030204" pitchFamily="18" charset="0"/>
                                  <a:ea typeface="Cambria Math" panose="02040503050406030204" pitchFamily="18" charset="0"/>
                                  <a:sym typeface="Symbol" pitchFamily="18" charset="2"/>
                                </a:rPr>
                              </m:ctrlPr>
                            </m:dPr>
                            <m:e>
                              <m:r>
                                <a:rPr lang="en-US" b="0" i="1" smtClean="0">
                                  <a:latin typeface="Cambria Math" panose="02040503050406030204" pitchFamily="18" charset="0"/>
                                  <a:ea typeface="Cambria Math" panose="02040503050406030204" pitchFamily="18" charset="0"/>
                                  <a:sym typeface="Symbol" pitchFamily="18" charset="2"/>
                                </a:rPr>
                                <m:t>𝑋</m:t>
                              </m:r>
                            </m:e>
                            <m:e>
                              <m:r>
                                <a:rPr lang="en-US" b="0" i="1" smtClean="0">
                                  <a:latin typeface="Cambria Math" panose="02040503050406030204" pitchFamily="18" charset="0"/>
                                  <a:ea typeface="Cambria Math" panose="02040503050406030204" pitchFamily="18" charset="0"/>
                                  <a:sym typeface="Symbol" pitchFamily="18" charset="2"/>
                                </a:rPr>
                                <m:t>𝜃</m:t>
                              </m:r>
                            </m:e>
                          </m:d>
                          <m:r>
                            <a:rPr lang="en-US" b="0" i="1" smtClean="0">
                              <a:latin typeface="Cambria Math" panose="02040503050406030204" pitchFamily="18" charset="0"/>
                              <a:ea typeface="Cambria Math" panose="02040503050406030204" pitchFamily="18" charset="0"/>
                              <a:sym typeface="Symbol" pitchFamily="18" charset="2"/>
                            </a:rPr>
                            <m:t>𝑃</m:t>
                          </m:r>
                          <m:r>
                            <a:rPr lang="en-US" b="0" i="1" smtClean="0">
                              <a:latin typeface="Cambria Math" panose="02040503050406030204" pitchFamily="18" charset="0"/>
                              <a:ea typeface="Cambria Math" panose="02040503050406030204" pitchFamily="18" charset="0"/>
                              <a:sym typeface="Symbol" pitchFamily="18" charset="2"/>
                            </a:rPr>
                            <m:t>(</m:t>
                          </m:r>
                          <m:r>
                            <a:rPr lang="en-US" b="0" i="1" smtClean="0">
                              <a:latin typeface="Cambria Math" panose="02040503050406030204" pitchFamily="18" charset="0"/>
                              <a:ea typeface="Cambria Math" panose="02040503050406030204" pitchFamily="18" charset="0"/>
                              <a:sym typeface="Symbol" pitchFamily="18" charset="2"/>
                            </a:rPr>
                            <m:t>𝜃</m:t>
                          </m:r>
                          <m:r>
                            <a:rPr lang="en-US" b="0" i="1" smtClean="0">
                              <a:latin typeface="Cambria Math" panose="02040503050406030204" pitchFamily="18" charset="0"/>
                              <a:ea typeface="Cambria Math" panose="02040503050406030204" pitchFamily="18" charset="0"/>
                              <a:sym typeface="Symbol" pitchFamily="18" charset="2"/>
                            </a:rPr>
                            <m:t>)</m:t>
                          </m:r>
                        </m:num>
                        <m:den>
                          <m:r>
                            <a:rPr lang="en-US" b="0" i="1" smtClean="0">
                              <a:latin typeface="Cambria Math" panose="02040503050406030204" pitchFamily="18" charset="0"/>
                              <a:ea typeface="Cambria Math" panose="02040503050406030204" pitchFamily="18" charset="0"/>
                              <a:sym typeface="Symbol" pitchFamily="18" charset="2"/>
                            </a:rPr>
                            <m:t>𝑃</m:t>
                          </m:r>
                          <m:r>
                            <a:rPr lang="en-US" b="0" i="1" smtClean="0">
                              <a:latin typeface="Cambria Math" panose="02040503050406030204" pitchFamily="18" charset="0"/>
                              <a:ea typeface="Cambria Math" panose="02040503050406030204" pitchFamily="18" charset="0"/>
                              <a:sym typeface="Symbol" pitchFamily="18" charset="2"/>
                            </a:rPr>
                            <m:t>(</m:t>
                          </m:r>
                          <m:r>
                            <a:rPr lang="en-US" b="0" i="1" smtClean="0">
                              <a:latin typeface="Cambria Math" panose="02040503050406030204" pitchFamily="18" charset="0"/>
                              <a:ea typeface="Cambria Math" panose="02040503050406030204" pitchFamily="18" charset="0"/>
                              <a:sym typeface="Symbol" pitchFamily="18" charset="2"/>
                            </a:rPr>
                            <m:t>𝑋</m:t>
                          </m:r>
                          <m:r>
                            <a:rPr lang="en-US" b="0" i="1" smtClean="0">
                              <a:latin typeface="Cambria Math" panose="02040503050406030204" pitchFamily="18" charset="0"/>
                              <a:ea typeface="Cambria Math" panose="02040503050406030204" pitchFamily="18" charset="0"/>
                              <a:sym typeface="Symbol" pitchFamily="18" charset="2"/>
                            </a:rPr>
                            <m:t>)</m:t>
                          </m:r>
                        </m:den>
                      </m:f>
                    </m:oMath>
                  </m:oMathPara>
                </a14:m>
                <a:endParaRPr lang="en-US" dirty="0">
                  <a:sym typeface="Symbol" pitchFamily="18" charset="2"/>
                </a:endParaRPr>
              </a:p>
              <a:p>
                <a:pPr>
                  <a:spcBef>
                    <a:spcPct val="50000"/>
                  </a:spcBef>
                </a:pPr>
                <a:endParaRPr lang="en-US" sz="1600" dirty="0">
                  <a:sym typeface="Symbol" pitchFamily="18" charset="2"/>
                </a:endParaRPr>
              </a:p>
              <a:p>
                <a:pPr>
                  <a:spcBef>
                    <a:spcPct val="50000"/>
                  </a:spcBef>
                </a:pPr>
                <a:r>
                  <a:rPr lang="en-US" dirty="0">
                    <a:sym typeface="Symbol" pitchFamily="18" charset="2"/>
                  </a:rPr>
                  <a:t>Painful calculation of denominator (total prob rule)</a:t>
                </a:r>
              </a:p>
              <a:p>
                <a:pPr>
                  <a:spcBef>
                    <a:spcPct val="50000"/>
                  </a:spcBef>
                </a:pPr>
                <a:r>
                  <a:rPr lang="en-US" sz="1600" dirty="0">
                    <a:sym typeface="Symbol" pitchFamily="18" charset="2"/>
                  </a:rPr>
                  <a:t>P(X) =</a:t>
                </a:r>
                <a:r>
                  <a:rPr lang="en-US" sz="1600" dirty="0">
                    <a:ea typeface="Cambria Math" panose="02040503050406030204" pitchFamily="18" charset="0"/>
                    <a:sym typeface="Symbol" pitchFamily="18" charset="2"/>
                  </a:rPr>
                  <a:t> </a:t>
                </a:r>
                <a14:m>
                  <m:oMath xmlns:m="http://schemas.openxmlformats.org/officeDocument/2006/math">
                    <m:r>
                      <m:rPr>
                        <m:sty m:val="p"/>
                      </m:rPr>
                      <a:rPr lang="en-US" sz="1600" b="0" i="0" smtClean="0">
                        <a:latin typeface="Cambria Math" panose="02040503050406030204" pitchFamily="18" charset="0"/>
                        <a:ea typeface="Cambria Math" panose="02040503050406030204" pitchFamily="18" charset="0"/>
                        <a:sym typeface="Symbol" pitchFamily="18" charset="2"/>
                      </a:rPr>
                      <m:t>P</m:t>
                    </m:r>
                    <m:d>
                      <m:dPr>
                        <m:ctrlPr>
                          <a:rPr lang="en-US" sz="1600" i="1">
                            <a:latin typeface="Cambria Math" panose="02040503050406030204" pitchFamily="18" charset="0"/>
                            <a:ea typeface="Cambria Math" panose="02040503050406030204" pitchFamily="18" charset="0"/>
                            <a:sym typeface="Symbol" pitchFamily="18" charset="2"/>
                          </a:rPr>
                        </m:ctrlPr>
                      </m:dPr>
                      <m:e>
                        <m:r>
                          <a:rPr lang="en-US" sz="1600" i="1">
                            <a:latin typeface="Cambria Math" panose="02040503050406030204" pitchFamily="18" charset="0"/>
                            <a:ea typeface="Cambria Math" panose="02040503050406030204" pitchFamily="18" charset="0"/>
                            <a:sym typeface="Symbol" pitchFamily="18" charset="2"/>
                          </a:rPr>
                          <m:t>𝑋</m:t>
                        </m:r>
                      </m:e>
                      <m:e>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1</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1</m:t>
                        </m:r>
                      </m:e>
                    </m:d>
                    <m:r>
                      <a:rPr lang="en-US" sz="1600" i="1">
                        <a:latin typeface="Cambria Math" panose="02040503050406030204" pitchFamily="18" charset="0"/>
                        <a:ea typeface="Cambria Math" panose="02040503050406030204" pitchFamily="18" charset="0"/>
                        <a:sym typeface="Symbol" pitchFamily="18" charset="2"/>
                      </a:rPr>
                      <m:t>𝑃</m:t>
                    </m:r>
                    <m:d>
                      <m:dPr>
                        <m:ctrlPr>
                          <a:rPr lang="en-US" sz="1600" i="1">
                            <a:latin typeface="Cambria Math" panose="02040503050406030204" pitchFamily="18" charset="0"/>
                            <a:ea typeface="Cambria Math" panose="02040503050406030204" pitchFamily="18" charset="0"/>
                            <a:sym typeface="Symbol" pitchFamily="18" charset="2"/>
                          </a:rPr>
                        </m:ctrlPr>
                      </m:dPr>
                      <m:e>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1</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1</m:t>
                        </m:r>
                      </m:e>
                    </m:d>
                    <m:r>
                      <a:rPr lang="en-US" sz="1600" i="1">
                        <a:latin typeface="Cambria Math" panose="02040503050406030204" pitchFamily="18" charset="0"/>
                        <a:ea typeface="Cambria Math" panose="02040503050406030204" pitchFamily="18" charset="0"/>
                        <a:sym typeface="Symbol" pitchFamily="18" charset="2"/>
                      </a:rPr>
                      <m:t>+</m:t>
                    </m:r>
                    <m:r>
                      <a:rPr lang="en-US" sz="1600" i="1">
                        <a:latin typeface="Cambria Math" panose="02040503050406030204" pitchFamily="18" charset="0"/>
                        <a:ea typeface="Cambria Math" panose="02040503050406030204" pitchFamily="18" charset="0"/>
                        <a:sym typeface="Symbol" pitchFamily="18" charset="2"/>
                      </a:rPr>
                      <m:t>𝑃</m:t>
                    </m:r>
                    <m:d>
                      <m:dPr>
                        <m:ctrlPr>
                          <a:rPr lang="en-US" sz="1600" i="1">
                            <a:latin typeface="Cambria Math" panose="02040503050406030204" pitchFamily="18" charset="0"/>
                            <a:ea typeface="Cambria Math" panose="02040503050406030204" pitchFamily="18" charset="0"/>
                            <a:sym typeface="Symbol" pitchFamily="18" charset="2"/>
                          </a:rPr>
                        </m:ctrlPr>
                      </m:dPr>
                      <m:e>
                        <m:r>
                          <a:rPr lang="en-US" sz="1600" i="1">
                            <a:latin typeface="Cambria Math" panose="02040503050406030204" pitchFamily="18" charset="0"/>
                            <a:ea typeface="Cambria Math" panose="02040503050406030204" pitchFamily="18" charset="0"/>
                            <a:sym typeface="Symbol" pitchFamily="18" charset="2"/>
                          </a:rPr>
                          <m:t>𝑋</m:t>
                        </m:r>
                      </m:e>
                      <m:e>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1</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2</m:t>
                        </m:r>
                      </m:e>
                    </m:d>
                    <m:r>
                      <a:rPr lang="en-US" sz="1600" i="1">
                        <a:latin typeface="Cambria Math" panose="02040503050406030204" pitchFamily="18" charset="0"/>
                        <a:ea typeface="Cambria Math" panose="02040503050406030204" pitchFamily="18" charset="0"/>
                        <a:sym typeface="Symbol" pitchFamily="18" charset="2"/>
                      </a:rPr>
                      <m:t>𝑃</m:t>
                    </m:r>
                    <m:d>
                      <m:dPr>
                        <m:ctrlPr>
                          <a:rPr lang="en-US" sz="1600" i="1">
                            <a:latin typeface="Cambria Math" panose="02040503050406030204" pitchFamily="18" charset="0"/>
                            <a:ea typeface="Cambria Math" panose="02040503050406030204" pitchFamily="18" charset="0"/>
                            <a:sym typeface="Symbol" pitchFamily="18" charset="2"/>
                          </a:rPr>
                        </m:ctrlPr>
                      </m:dPr>
                      <m:e>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1</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2</m:t>
                        </m:r>
                      </m:e>
                    </m:d>
                    <m:r>
                      <a:rPr lang="en-US" sz="1600" i="1">
                        <a:latin typeface="Cambria Math" panose="02040503050406030204" pitchFamily="18" charset="0"/>
                        <a:ea typeface="Cambria Math" panose="02040503050406030204" pitchFamily="18" charset="0"/>
                        <a:sym typeface="Symbol" pitchFamily="18" charset="2"/>
                      </a:rPr>
                      <m:t>+</m:t>
                    </m:r>
                    <m:r>
                      <a:rPr lang="en-US" sz="1600" b="0" i="1" smtClean="0">
                        <a:latin typeface="Cambria Math" panose="02040503050406030204" pitchFamily="18" charset="0"/>
                        <a:ea typeface="Cambria Math" panose="02040503050406030204" pitchFamily="18" charset="0"/>
                        <a:sym typeface="Symbol" pitchFamily="18" charset="2"/>
                      </a:rPr>
                      <m:t>              </m:t>
                    </m:r>
                    <m:r>
                      <a:rPr lang="en-US" sz="1600" i="1">
                        <a:latin typeface="Cambria Math" panose="02040503050406030204" pitchFamily="18" charset="0"/>
                        <a:ea typeface="Cambria Math" panose="02040503050406030204" pitchFamily="18" charset="0"/>
                        <a:sym typeface="Symbol" pitchFamily="18" charset="2"/>
                      </a:rPr>
                      <m:t>𝑃</m:t>
                    </m:r>
                    <m:d>
                      <m:dPr>
                        <m:ctrlPr>
                          <a:rPr lang="en-US" sz="1600" i="1">
                            <a:latin typeface="Cambria Math" panose="02040503050406030204" pitchFamily="18" charset="0"/>
                            <a:ea typeface="Cambria Math" panose="02040503050406030204" pitchFamily="18" charset="0"/>
                            <a:sym typeface="Symbol" pitchFamily="18" charset="2"/>
                          </a:rPr>
                        </m:ctrlPr>
                      </m:dPr>
                      <m:e>
                        <m:r>
                          <a:rPr lang="en-US" sz="1600" i="1">
                            <a:latin typeface="Cambria Math" panose="02040503050406030204" pitchFamily="18" charset="0"/>
                            <a:ea typeface="Cambria Math" panose="02040503050406030204" pitchFamily="18" charset="0"/>
                            <a:sym typeface="Symbol" pitchFamily="18" charset="2"/>
                          </a:rPr>
                          <m:t>𝑋</m:t>
                        </m:r>
                      </m:e>
                      <m:e>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2</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2</m:t>
                        </m:r>
                      </m:e>
                    </m:d>
                    <m:r>
                      <a:rPr lang="en-US" sz="1600" i="1">
                        <a:latin typeface="Cambria Math" panose="02040503050406030204" pitchFamily="18" charset="0"/>
                        <a:ea typeface="Cambria Math" panose="02040503050406030204" pitchFamily="18" charset="0"/>
                        <a:sym typeface="Symbol" pitchFamily="18" charset="2"/>
                      </a:rPr>
                      <m:t>𝑃</m:t>
                    </m:r>
                    <m:r>
                      <a:rPr lang="en-US" sz="1600" i="1">
                        <a:latin typeface="Cambria Math" panose="02040503050406030204" pitchFamily="18" charset="0"/>
                        <a:ea typeface="Cambria Math" panose="02040503050406030204" pitchFamily="18" charset="0"/>
                        <a:sym typeface="Symbol" pitchFamily="18" charset="2"/>
                      </a:rPr>
                      <m:t>(</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2</m:t>
                    </m:r>
                    <m:r>
                      <a:rPr lang="en-US" sz="1600" i="1">
                        <a:latin typeface="Cambria Math" panose="02040503050406030204" pitchFamily="18" charset="0"/>
                        <a:ea typeface="Cambria Math" panose="02040503050406030204" pitchFamily="18" charset="0"/>
                        <a:sym typeface="Symbol" pitchFamily="18" charset="2"/>
                      </a:rPr>
                      <m:t>𝐴</m:t>
                    </m:r>
                    <m:r>
                      <a:rPr lang="en-US" sz="1600" i="1">
                        <a:latin typeface="Cambria Math" panose="02040503050406030204" pitchFamily="18" charset="0"/>
                        <a:ea typeface="Cambria Math" panose="02040503050406030204" pitchFamily="18" charset="0"/>
                        <a:sym typeface="Symbol" pitchFamily="18" charset="2"/>
                      </a:rPr>
                      <m:t>2</m:t>
                    </m:r>
                    <m:r>
                      <a:rPr lang="en-US" sz="1600" b="0" i="0" smtClean="0">
                        <a:latin typeface="Cambria Math" panose="02040503050406030204" pitchFamily="18" charset="0"/>
                        <a:ea typeface="Cambria Math" panose="02040503050406030204" pitchFamily="18" charset="0"/>
                        <a:sym typeface="Symbol" pitchFamily="18" charset="2"/>
                      </a:rPr>
                      <m:t>)</m:t>
                    </m:r>
                  </m:oMath>
                </a14:m>
                <a:endParaRPr lang="en-US" sz="1600" dirty="0">
                  <a:sym typeface="Symbol" pitchFamily="18" charset="2"/>
                </a:endParaRPr>
              </a:p>
              <a:p>
                <a:pPr>
                  <a:spcBef>
                    <a:spcPct val="50000"/>
                  </a:spcBef>
                </a:pPr>
                <a:r>
                  <a:rPr lang="en-US" sz="1600" dirty="0">
                    <a:sym typeface="Symbol" pitchFamily="18" charset="2"/>
                  </a:rPr>
                  <a:t>         = 1*.0001 + .5*.0198 + 0*.9801</a:t>
                </a:r>
              </a:p>
              <a:p>
                <a:pPr>
                  <a:spcBef>
                    <a:spcPct val="50000"/>
                  </a:spcBef>
                </a:pPr>
                <a:r>
                  <a:rPr lang="en-US" sz="1600" dirty="0">
                    <a:sym typeface="Symbol" pitchFamily="18" charset="2"/>
                  </a:rPr>
                  <a:t>         = .01</a:t>
                </a:r>
              </a:p>
            </p:txBody>
          </p:sp>
        </mc:Choice>
        <mc:Fallback>
          <p:sp>
            <p:nvSpPr>
              <p:cNvPr id="23557" name="Text Box 12"/>
              <p:cNvSpPr txBox="1">
                <a:spLocks noRot="1" noChangeAspect="1" noMove="1" noResize="1" noEditPoints="1" noAdjustHandles="1" noChangeArrowheads="1" noChangeShapeType="1" noTextEdit="1"/>
              </p:cNvSpPr>
              <p:nvPr/>
            </p:nvSpPr>
            <p:spPr bwMode="auto">
              <a:xfrm>
                <a:off x="723900" y="1181100"/>
                <a:ext cx="5486400" cy="6161110"/>
              </a:xfrm>
              <a:prstGeom prst="rect">
                <a:avLst/>
              </a:prstGeom>
              <a:blipFill>
                <a:blip r:embed="rId3"/>
                <a:stretch>
                  <a:fillRect l="-1222" t="-594" r="-1111" b="-39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3559"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3B42325E-50B4-4716-A5B2-837C8045A554}" type="slidenum">
              <a:rPr lang="en-US" sz="1400" smtClean="0"/>
              <a:pPr/>
              <a:t>124</a:t>
            </a:fld>
            <a:endParaRPr 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355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3556" name="Text Box 4"/>
          <p:cNvSpPr txBox="1">
            <a:spLocks noChangeArrowheads="1"/>
          </p:cNvSpPr>
          <p:nvPr/>
        </p:nvSpPr>
        <p:spPr bwMode="auto">
          <a:xfrm>
            <a:off x="1447800" y="762000"/>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Bayes Estimation</a:t>
            </a:r>
          </a:p>
        </p:txBody>
      </p:sp>
      <p:sp>
        <p:nvSpPr>
          <p:cNvPr id="23557" name="Text Box 12"/>
          <p:cNvSpPr txBox="1">
            <a:spLocks noChangeArrowheads="1"/>
          </p:cNvSpPr>
          <p:nvPr/>
        </p:nvSpPr>
        <p:spPr bwMode="auto">
          <a:xfrm>
            <a:off x="723900" y="1181100"/>
            <a:ext cx="5486400"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dirty="0">
                <a:sym typeface="Symbol" pitchFamily="18" charset="2"/>
              </a:rPr>
              <a:t>This leads to the “posterior distribution” ….</a:t>
            </a:r>
          </a:p>
          <a:p>
            <a:pPr>
              <a:spcBef>
                <a:spcPct val="50000"/>
              </a:spcBef>
            </a:pPr>
            <a:endParaRPr lang="en-US" dirty="0">
              <a:sym typeface="Symbol" pitchFamily="18" charset="2"/>
            </a:endParaRPr>
          </a:p>
          <a:p>
            <a:pPr>
              <a:spcBef>
                <a:spcPct val="50000"/>
              </a:spcBef>
            </a:pPr>
            <a:r>
              <a:rPr lang="en-US" sz="1800" dirty="0"/>
              <a:t>P(</a:t>
            </a:r>
            <a:r>
              <a:rPr lang="en-US" sz="1800" dirty="0">
                <a:sym typeface="Symbol" pitchFamily="18" charset="2"/>
              </a:rPr>
              <a:t> = A1A1 | X)  = P(X |  = A1A1) P( = A1A1) / P(X)</a:t>
            </a:r>
            <a:br>
              <a:rPr lang="en-US" sz="1800" dirty="0">
                <a:sym typeface="Symbol" pitchFamily="18" charset="2"/>
              </a:rPr>
            </a:br>
            <a:r>
              <a:rPr lang="en-US" sz="1800" dirty="0">
                <a:sym typeface="Symbol" pitchFamily="18" charset="2"/>
              </a:rPr>
              <a:t>	            = 1 * .0001 / .01 = .01</a:t>
            </a:r>
          </a:p>
          <a:p>
            <a:pPr>
              <a:spcBef>
                <a:spcPct val="50000"/>
              </a:spcBef>
            </a:pPr>
            <a:endParaRPr lang="en-US" sz="1800" dirty="0"/>
          </a:p>
          <a:p>
            <a:pPr>
              <a:spcBef>
                <a:spcPct val="50000"/>
              </a:spcBef>
            </a:pPr>
            <a:r>
              <a:rPr lang="en-US" sz="1800" dirty="0"/>
              <a:t>P(</a:t>
            </a:r>
            <a:r>
              <a:rPr lang="en-US" sz="1800" dirty="0">
                <a:sym typeface="Symbol" pitchFamily="18" charset="2"/>
              </a:rPr>
              <a:t> = A1A2 | X) = P(X |  = A1A2) P( = A1A2) / P(X)</a:t>
            </a:r>
            <a:br>
              <a:rPr lang="en-US" sz="1800" dirty="0">
                <a:sym typeface="Symbol" pitchFamily="18" charset="2"/>
              </a:rPr>
            </a:br>
            <a:r>
              <a:rPr lang="en-US" sz="1800" dirty="0">
                <a:sym typeface="Symbol" pitchFamily="18" charset="2"/>
              </a:rPr>
              <a:t>	            = .5 * .0198 / .01 = .99</a:t>
            </a:r>
          </a:p>
          <a:p>
            <a:pPr>
              <a:spcBef>
                <a:spcPct val="50000"/>
              </a:spcBef>
            </a:pPr>
            <a:endParaRPr lang="en-US" sz="1800" dirty="0">
              <a:sym typeface="Symbol" pitchFamily="18" charset="2"/>
            </a:endParaRPr>
          </a:p>
          <a:p>
            <a:pPr>
              <a:spcBef>
                <a:spcPct val="50000"/>
              </a:spcBef>
            </a:pPr>
            <a:r>
              <a:rPr lang="en-US" sz="1800" dirty="0">
                <a:sym typeface="Symbol" pitchFamily="18" charset="2"/>
              </a:rPr>
              <a:t>P( = A2A2 | X) = P(X |  = A2A2) P( = A2A2) / P(X)</a:t>
            </a:r>
          </a:p>
          <a:p>
            <a:pPr>
              <a:spcBef>
                <a:spcPct val="50000"/>
              </a:spcBef>
            </a:pPr>
            <a:r>
              <a:rPr lang="en-US" sz="1800" dirty="0">
                <a:sym typeface="Symbol" pitchFamily="18" charset="2"/>
              </a:rPr>
              <a:t>                            =  0 * .9801 / .01 = </a:t>
            </a:r>
            <a:r>
              <a:rPr lang="en-US" dirty="0">
                <a:sym typeface="Symbol" pitchFamily="18" charset="2"/>
              </a:rPr>
              <a:t>0</a:t>
            </a:r>
          </a:p>
          <a:p>
            <a:pPr>
              <a:spcBef>
                <a:spcPct val="50000"/>
              </a:spcBef>
            </a:pPr>
            <a:endParaRPr lang="en-US" dirty="0">
              <a:sym typeface="Symbol" pitchFamily="18" charset="2"/>
            </a:endParaRPr>
          </a:p>
          <a:p>
            <a:pPr>
              <a:spcBef>
                <a:spcPct val="50000"/>
              </a:spcBef>
            </a:pPr>
            <a:endParaRPr lang="en-US" dirty="0">
              <a:sym typeface="Symbol" pitchFamily="18" charset="2"/>
            </a:endParaRPr>
          </a:p>
          <a:p>
            <a:pPr>
              <a:spcBef>
                <a:spcPct val="50000"/>
              </a:spcBef>
            </a:pPr>
            <a:r>
              <a:rPr lang="en-US" b="1" dirty="0">
                <a:sym typeface="Symbol" pitchFamily="18" charset="2"/>
              </a:rPr>
              <a:t>So the Bayesian MAP estimator is  = A1A2.</a:t>
            </a:r>
          </a:p>
        </p:txBody>
      </p:sp>
      <p:sp>
        <p:nvSpPr>
          <p:cNvPr id="23558" name="Text Box 13"/>
          <p:cNvSpPr txBox="1">
            <a:spLocks noChangeArrowheads="1"/>
          </p:cNvSpPr>
          <p:nvPr/>
        </p:nvSpPr>
        <p:spPr bwMode="auto">
          <a:xfrm>
            <a:off x="914400" y="7269163"/>
            <a:ext cx="4953000" cy="708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Exercise: redo assuming the man has 2 children who both have the A1 paternal allele.</a:t>
            </a:r>
          </a:p>
        </p:txBody>
      </p:sp>
      <p:sp>
        <p:nvSpPr>
          <p:cNvPr id="23559"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3B42325E-50B4-4716-A5B2-837C8045A554}" type="slidenum">
              <a:rPr lang="en-US" sz="1400" smtClean="0"/>
              <a:pPr/>
              <a:t>125</a:t>
            </a:fld>
            <a:endParaRPr lang="en-US" sz="1400"/>
          </a:p>
        </p:txBody>
      </p:sp>
    </p:spTree>
    <p:extLst>
      <p:ext uri="{BB962C8B-B14F-4D97-AF65-F5344CB8AC3E}">
        <p14:creationId xmlns:p14="http://schemas.microsoft.com/office/powerpoint/2010/main" val="2275173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4579"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4580" name="Text Box 2"/>
          <p:cNvSpPr txBox="1">
            <a:spLocks noChangeArrowheads="1"/>
          </p:cNvSpPr>
          <p:nvPr/>
        </p:nvSpPr>
        <p:spPr bwMode="auto">
          <a:xfrm>
            <a:off x="2209800" y="457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a:t>Summary</a:t>
            </a:r>
            <a:endParaRPr lang="en-US"/>
          </a:p>
        </p:txBody>
      </p:sp>
      <p:sp>
        <p:nvSpPr>
          <p:cNvPr id="24581" name="Line 3"/>
          <p:cNvSpPr>
            <a:spLocks noChangeShapeType="1"/>
          </p:cNvSpPr>
          <p:nvPr/>
        </p:nvSpPr>
        <p:spPr bwMode="auto">
          <a:xfrm>
            <a:off x="1219200" y="990600"/>
            <a:ext cx="426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4"/>
          <p:cNvSpPr txBox="1">
            <a:spLocks noChangeArrowheads="1"/>
          </p:cNvSpPr>
          <p:nvPr/>
        </p:nvSpPr>
        <p:spPr bwMode="auto">
          <a:xfrm>
            <a:off x="1219200" y="12954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20000"/>
              </a:spcBef>
              <a:buFontTx/>
              <a:buChar char="•"/>
            </a:pPr>
            <a:endParaRPr lang="en-US"/>
          </a:p>
        </p:txBody>
      </p:sp>
      <p:sp>
        <p:nvSpPr>
          <p:cNvPr id="24583" name="Text Box 5"/>
          <p:cNvSpPr txBox="1">
            <a:spLocks noChangeArrowheads="1"/>
          </p:cNvSpPr>
          <p:nvPr/>
        </p:nvSpPr>
        <p:spPr bwMode="auto">
          <a:xfrm>
            <a:off x="914400" y="1524000"/>
            <a:ext cx="48768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a:t>Maximum likelihood is a method of estimating parameters from data</a:t>
            </a:r>
          </a:p>
          <a:p>
            <a:pPr>
              <a:spcBef>
                <a:spcPct val="50000"/>
              </a:spcBef>
              <a:buFontTx/>
              <a:buChar char="•"/>
            </a:pPr>
            <a:r>
              <a:rPr lang="en-US"/>
              <a:t>ML requires you to write a probability model for the data</a:t>
            </a:r>
          </a:p>
          <a:p>
            <a:pPr>
              <a:spcBef>
                <a:spcPct val="50000"/>
              </a:spcBef>
              <a:buFontTx/>
              <a:buChar char="•"/>
            </a:pPr>
            <a:r>
              <a:rPr lang="en-US"/>
              <a:t>MLE’s may be found analytically or numerically</a:t>
            </a:r>
          </a:p>
          <a:p>
            <a:pPr>
              <a:spcBef>
                <a:spcPct val="50000"/>
              </a:spcBef>
              <a:buFontTx/>
              <a:buChar char="•"/>
            </a:pPr>
            <a:r>
              <a:rPr lang="en-US"/>
              <a:t>(Inverse of the negative of the) second derivative of the log-likelihood gives variance of estimates</a:t>
            </a:r>
          </a:p>
          <a:p>
            <a:pPr>
              <a:spcBef>
                <a:spcPct val="50000"/>
              </a:spcBef>
              <a:buFontTx/>
              <a:buChar char="•"/>
            </a:pPr>
            <a:r>
              <a:rPr lang="en-US"/>
              <a:t>Comparison of log-likelihoods allows us to choose between alternative models</a:t>
            </a:r>
          </a:p>
          <a:p>
            <a:pPr>
              <a:spcBef>
                <a:spcPct val="50000"/>
              </a:spcBef>
              <a:buFontTx/>
              <a:buChar char="•"/>
            </a:pPr>
            <a:r>
              <a:rPr lang="en-US"/>
              <a:t>Bayesian procedures allow us to incorporate additional information about the parameters in the form of prior data, external information or personal beliefs.</a:t>
            </a:r>
          </a:p>
        </p:txBody>
      </p:sp>
      <p:sp>
        <p:nvSpPr>
          <p:cNvPr id="24584"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0DD51868-8A62-48D2-8609-6AA7975E98A8}" type="slidenum">
              <a:rPr lang="en-US" sz="1400" smtClean="0"/>
              <a:pPr/>
              <a:t>126</a:t>
            </a:fld>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5603"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5604" name="Text Box 4"/>
          <p:cNvSpPr txBox="1">
            <a:spLocks noChangeArrowheads="1"/>
          </p:cNvSpPr>
          <p:nvPr/>
        </p:nvSpPr>
        <p:spPr bwMode="auto">
          <a:xfrm>
            <a:off x="1752600" y="5334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a:t>Problem 1</a:t>
            </a:r>
          </a:p>
        </p:txBody>
      </p:sp>
      <p:sp>
        <p:nvSpPr>
          <p:cNvPr id="25605" name="Line 5"/>
          <p:cNvSpPr>
            <a:spLocks noChangeShapeType="1"/>
          </p:cNvSpPr>
          <p:nvPr/>
        </p:nvSpPr>
        <p:spPr bwMode="auto">
          <a:xfrm>
            <a:off x="1219200" y="990600"/>
            <a:ext cx="426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Text Box 6"/>
          <p:cNvSpPr txBox="1">
            <a:spLocks noChangeArrowheads="1"/>
          </p:cNvSpPr>
          <p:nvPr/>
        </p:nvSpPr>
        <p:spPr bwMode="auto">
          <a:xfrm>
            <a:off x="838200" y="1219200"/>
            <a:ext cx="51054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Suppose we are interested in estimating the recombination fraction, </a:t>
            </a:r>
            <a:r>
              <a:rPr lang="en-US" sz="1400">
                <a:sym typeface="Symbol" pitchFamily="18" charset="2"/>
              </a:rPr>
              <a:t>, from the following experiment. We do a series of crosses: AB/ab x AB/ab and measure the frequency of the various phases in the gametes (assume we can do this). If the recombination fraction is  then we expect the following probabilities (sorry, I can’t explain these…):</a:t>
            </a:r>
          </a:p>
          <a:p>
            <a:pPr>
              <a:spcBef>
                <a:spcPct val="50000"/>
              </a:spcBef>
            </a:pPr>
            <a:r>
              <a:rPr lang="en-US" sz="1400">
                <a:sym typeface="Symbol" pitchFamily="18" charset="2"/>
              </a:rPr>
              <a:t>	</a:t>
            </a:r>
            <a:r>
              <a:rPr lang="en-US" sz="1400" u="sng">
                <a:sym typeface="Symbol" pitchFamily="18" charset="2"/>
              </a:rPr>
              <a:t>phase</a:t>
            </a:r>
            <a:r>
              <a:rPr lang="en-US" sz="1400">
                <a:sym typeface="Symbol" pitchFamily="18" charset="2"/>
              </a:rPr>
              <a:t>	</a:t>
            </a:r>
            <a:r>
              <a:rPr lang="en-US" sz="1400" u="sng">
                <a:sym typeface="Symbol" pitchFamily="18" charset="2"/>
              </a:rPr>
              <a:t>probability (*4)</a:t>
            </a:r>
          </a:p>
          <a:p>
            <a:pPr>
              <a:spcBef>
                <a:spcPct val="50000"/>
              </a:spcBef>
            </a:pPr>
            <a:r>
              <a:rPr lang="en-US" sz="1400">
                <a:sym typeface="Symbol" pitchFamily="18" charset="2"/>
              </a:rPr>
              <a:t>	AB	3 - 2 + </a:t>
            </a:r>
            <a:r>
              <a:rPr lang="en-US" sz="1400" baseline="30000">
                <a:sym typeface="Symbol" pitchFamily="18" charset="2"/>
              </a:rPr>
              <a:t>2</a:t>
            </a:r>
            <a:endParaRPr lang="en-US" sz="1400">
              <a:sym typeface="Symbol" pitchFamily="18" charset="2"/>
            </a:endParaRPr>
          </a:p>
          <a:p>
            <a:pPr>
              <a:spcBef>
                <a:spcPct val="50000"/>
              </a:spcBef>
            </a:pPr>
            <a:r>
              <a:rPr lang="en-US" sz="1400">
                <a:sym typeface="Symbol" pitchFamily="18" charset="2"/>
              </a:rPr>
              <a:t>	Ab	2 - </a:t>
            </a:r>
            <a:r>
              <a:rPr lang="en-US" sz="1400" baseline="30000">
                <a:sym typeface="Symbol" pitchFamily="18" charset="2"/>
              </a:rPr>
              <a:t>2</a:t>
            </a:r>
            <a:endParaRPr lang="en-US" sz="1400">
              <a:sym typeface="Symbol" pitchFamily="18" charset="2"/>
            </a:endParaRPr>
          </a:p>
          <a:p>
            <a:pPr>
              <a:spcBef>
                <a:spcPct val="50000"/>
              </a:spcBef>
            </a:pPr>
            <a:r>
              <a:rPr lang="en-US" sz="1400">
                <a:sym typeface="Symbol" pitchFamily="18" charset="2"/>
              </a:rPr>
              <a:t>	aB	2 - </a:t>
            </a:r>
            <a:r>
              <a:rPr lang="en-US" sz="1400" baseline="30000">
                <a:sym typeface="Symbol" pitchFamily="18" charset="2"/>
              </a:rPr>
              <a:t>2</a:t>
            </a:r>
            <a:endParaRPr lang="en-US" sz="1400">
              <a:sym typeface="Symbol" pitchFamily="18" charset="2"/>
            </a:endParaRPr>
          </a:p>
          <a:p>
            <a:pPr>
              <a:spcBef>
                <a:spcPct val="50000"/>
              </a:spcBef>
            </a:pPr>
            <a:r>
              <a:rPr lang="en-US" sz="1400">
                <a:sym typeface="Symbol" pitchFamily="18" charset="2"/>
              </a:rPr>
              <a:t>	ab	1 - 2 + </a:t>
            </a:r>
            <a:r>
              <a:rPr lang="en-US" sz="1400" baseline="30000">
                <a:sym typeface="Symbol" pitchFamily="18" charset="2"/>
              </a:rPr>
              <a:t>2</a:t>
            </a:r>
            <a:endParaRPr lang="en-US" sz="1400">
              <a:sym typeface="Symbol" pitchFamily="18" charset="2"/>
            </a:endParaRPr>
          </a:p>
          <a:p>
            <a:pPr>
              <a:spcBef>
                <a:spcPct val="50000"/>
              </a:spcBef>
            </a:pPr>
            <a:r>
              <a:rPr lang="en-US" sz="1400">
                <a:sym typeface="Symbol" pitchFamily="18" charset="2"/>
              </a:rPr>
              <a:t>Suppose we observe (AB,Ab,aB,aa) = (125,18,20,34). Use maximum likelihood to estimate .</a:t>
            </a:r>
          </a:p>
        </p:txBody>
      </p:sp>
      <p:sp>
        <p:nvSpPr>
          <p:cNvPr id="25607"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67C44ECE-81D3-41AD-8B46-FEDFF8468AB6}" type="slidenum">
              <a:rPr lang="en-US" sz="1400" smtClean="0"/>
              <a:pPr/>
              <a:t>127</a:t>
            </a:fld>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6627"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6628" name="Text Box 4"/>
          <p:cNvSpPr txBox="1">
            <a:spLocks noChangeArrowheads="1"/>
          </p:cNvSpPr>
          <p:nvPr/>
        </p:nvSpPr>
        <p:spPr bwMode="auto">
          <a:xfrm>
            <a:off x="2057400" y="6096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sz="1400" u="sng"/>
              <a:t>Solution to problem 1</a:t>
            </a:r>
          </a:p>
        </p:txBody>
      </p:sp>
      <p:sp>
        <p:nvSpPr>
          <p:cNvPr id="26629" name="Text Box 5"/>
          <p:cNvSpPr txBox="1">
            <a:spLocks noChangeArrowheads="1"/>
          </p:cNvSpPr>
          <p:nvPr/>
        </p:nvSpPr>
        <p:spPr bwMode="auto">
          <a:xfrm>
            <a:off x="914400" y="1439863"/>
            <a:ext cx="5105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Pr(data | </a:t>
            </a:r>
            <a:r>
              <a:rPr lang="en-US" sz="1400">
                <a:sym typeface="Symbol" pitchFamily="18" charset="2"/>
              </a:rPr>
              <a:t>)  (3-2+</a:t>
            </a:r>
            <a:r>
              <a:rPr lang="en-US" sz="1400" baseline="30000">
                <a:sym typeface="Symbol" pitchFamily="18" charset="2"/>
              </a:rPr>
              <a:t>2</a:t>
            </a:r>
            <a:r>
              <a:rPr lang="en-US" sz="1400">
                <a:sym typeface="Symbol" pitchFamily="18" charset="2"/>
              </a:rPr>
              <a:t>)</a:t>
            </a:r>
            <a:r>
              <a:rPr lang="en-US" sz="1400" baseline="30000">
                <a:sym typeface="Symbol" pitchFamily="18" charset="2"/>
              </a:rPr>
              <a:t>AB</a:t>
            </a:r>
            <a:r>
              <a:rPr lang="en-US" sz="1400">
                <a:sym typeface="Symbol" pitchFamily="18" charset="2"/>
              </a:rPr>
              <a:t> (2 - </a:t>
            </a:r>
            <a:r>
              <a:rPr lang="en-US" sz="1400" baseline="30000">
                <a:sym typeface="Symbol" pitchFamily="18" charset="2"/>
              </a:rPr>
              <a:t>2</a:t>
            </a:r>
            <a:r>
              <a:rPr lang="en-US" sz="1400">
                <a:sym typeface="Symbol" pitchFamily="18" charset="2"/>
              </a:rPr>
              <a:t>)</a:t>
            </a:r>
            <a:r>
              <a:rPr lang="en-US" sz="1400" baseline="30000">
                <a:sym typeface="Symbol" pitchFamily="18" charset="2"/>
              </a:rPr>
              <a:t>Ab</a:t>
            </a:r>
            <a:r>
              <a:rPr lang="en-US" sz="1400">
                <a:sym typeface="Symbol" pitchFamily="18" charset="2"/>
              </a:rPr>
              <a:t> (2 - </a:t>
            </a:r>
            <a:r>
              <a:rPr lang="en-US" sz="1400" baseline="30000">
                <a:sym typeface="Symbol" pitchFamily="18" charset="2"/>
              </a:rPr>
              <a:t>2</a:t>
            </a:r>
            <a:r>
              <a:rPr lang="en-US" sz="1400">
                <a:sym typeface="Symbol" pitchFamily="18" charset="2"/>
              </a:rPr>
              <a:t>)</a:t>
            </a:r>
            <a:r>
              <a:rPr lang="en-US" sz="1400" baseline="30000">
                <a:sym typeface="Symbol" pitchFamily="18" charset="2"/>
              </a:rPr>
              <a:t>aB</a:t>
            </a:r>
            <a:r>
              <a:rPr lang="en-US" sz="1400">
                <a:sym typeface="Symbol" pitchFamily="18" charset="2"/>
              </a:rPr>
              <a:t> (1-2+</a:t>
            </a:r>
            <a:r>
              <a:rPr lang="en-US" sz="1400" baseline="30000">
                <a:sym typeface="Symbol" pitchFamily="18" charset="2"/>
              </a:rPr>
              <a:t>2</a:t>
            </a:r>
            <a:r>
              <a:rPr lang="en-US" sz="1400">
                <a:sym typeface="Symbol" pitchFamily="18" charset="2"/>
              </a:rPr>
              <a:t>)</a:t>
            </a:r>
            <a:r>
              <a:rPr lang="en-US" sz="1400" baseline="30000">
                <a:sym typeface="Symbol" pitchFamily="18" charset="2"/>
              </a:rPr>
              <a:t>ab</a:t>
            </a:r>
          </a:p>
          <a:p>
            <a:pPr>
              <a:spcBef>
                <a:spcPct val="50000"/>
              </a:spcBef>
            </a:pPr>
            <a:endParaRPr lang="en-US" sz="1400" baseline="30000">
              <a:sym typeface="Symbol" pitchFamily="18" charset="2"/>
            </a:endParaRPr>
          </a:p>
          <a:p>
            <a:pPr>
              <a:spcBef>
                <a:spcPct val="50000"/>
              </a:spcBef>
            </a:pPr>
            <a:r>
              <a:rPr lang="en-US" sz="1400" i="1">
                <a:sym typeface="Symbol" pitchFamily="18" charset="2"/>
              </a:rPr>
              <a:t>l</a:t>
            </a:r>
            <a:r>
              <a:rPr lang="en-US" sz="1400">
                <a:sym typeface="Symbol" pitchFamily="18" charset="2"/>
              </a:rPr>
              <a:t>() = AB log(3-2+</a:t>
            </a:r>
            <a:r>
              <a:rPr lang="en-US" sz="1400" baseline="30000">
                <a:sym typeface="Symbol" pitchFamily="18" charset="2"/>
              </a:rPr>
              <a:t>2</a:t>
            </a:r>
            <a:r>
              <a:rPr lang="en-US" sz="1400">
                <a:sym typeface="Symbol" pitchFamily="18" charset="2"/>
              </a:rPr>
              <a:t>) + (Ab+aB) log (2 - </a:t>
            </a:r>
            <a:r>
              <a:rPr lang="en-US" sz="1400" baseline="30000">
                <a:sym typeface="Symbol" pitchFamily="18" charset="2"/>
              </a:rPr>
              <a:t>2</a:t>
            </a:r>
            <a:r>
              <a:rPr lang="en-US" sz="1400">
                <a:sym typeface="Symbol" pitchFamily="18" charset="2"/>
              </a:rPr>
              <a:t>) + ab log(1-2+</a:t>
            </a:r>
            <a:r>
              <a:rPr lang="en-US" sz="1400" baseline="30000">
                <a:sym typeface="Symbol" pitchFamily="18" charset="2"/>
              </a:rPr>
              <a:t>2</a:t>
            </a:r>
            <a:r>
              <a:rPr lang="en-US" sz="1400">
                <a:sym typeface="Symbol" pitchFamily="18" charset="2"/>
              </a:rPr>
              <a:t>)</a:t>
            </a:r>
          </a:p>
          <a:p>
            <a:pPr>
              <a:spcBef>
                <a:spcPct val="50000"/>
              </a:spcBef>
            </a:pPr>
            <a:endParaRPr lang="en-US" sz="1400">
              <a:sym typeface="Symbol" pitchFamily="18" charset="2"/>
            </a:endParaRPr>
          </a:p>
          <a:p>
            <a:pPr>
              <a:spcBef>
                <a:spcPct val="50000"/>
              </a:spcBef>
            </a:pPr>
            <a:endParaRPr lang="en-US" sz="1400">
              <a:sym typeface="Symbol" pitchFamily="18" charset="2"/>
            </a:endParaRPr>
          </a:p>
        </p:txBody>
      </p:sp>
      <p:graphicFrame>
        <p:nvGraphicFramePr>
          <p:cNvPr id="26630" name="Object 6"/>
          <p:cNvGraphicFramePr>
            <a:graphicFrameLocks noChangeAspect="1"/>
          </p:cNvGraphicFramePr>
          <p:nvPr/>
        </p:nvGraphicFramePr>
        <p:xfrm>
          <a:off x="914400" y="2590800"/>
          <a:ext cx="4089400" cy="457200"/>
        </p:xfrm>
        <a:graphic>
          <a:graphicData uri="http://schemas.openxmlformats.org/presentationml/2006/ole">
            <mc:AlternateContent xmlns:mc="http://schemas.openxmlformats.org/markup-compatibility/2006">
              <mc:Choice xmlns:v="urn:schemas-microsoft-com:vml" Requires="v">
                <p:oleObj spid="_x0000_s26682" name="Equation" r:id="rId3" imgW="4089400" imgH="457200" progId="Equation.DSMT4">
                  <p:embed/>
                </p:oleObj>
              </mc:Choice>
              <mc:Fallback>
                <p:oleObj name="Equation" r:id="rId3" imgW="408940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90800"/>
                        <a:ext cx="408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Text Box 7"/>
          <p:cNvSpPr txBox="1">
            <a:spLocks noChangeArrowheads="1"/>
          </p:cNvSpPr>
          <p:nvPr/>
        </p:nvSpPr>
        <p:spPr bwMode="auto">
          <a:xfrm>
            <a:off x="838200" y="3429000"/>
            <a:ext cx="403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sz="1400" b="1"/>
              <a:t>Numerical solution gives </a:t>
            </a:r>
            <a:r>
              <a:rPr lang="en-US" sz="1400" b="1">
                <a:sym typeface="Symbol" pitchFamily="18" charset="2"/>
              </a:rPr>
              <a:t> = .21</a:t>
            </a:r>
          </a:p>
        </p:txBody>
      </p:sp>
      <p:graphicFrame>
        <p:nvGraphicFramePr>
          <p:cNvPr id="26632" name="Object 9"/>
          <p:cNvGraphicFramePr>
            <a:graphicFrameLocks noChangeAspect="1"/>
          </p:cNvGraphicFramePr>
          <p:nvPr/>
        </p:nvGraphicFramePr>
        <p:xfrm>
          <a:off x="914400" y="4191000"/>
          <a:ext cx="3467100" cy="508000"/>
        </p:xfrm>
        <a:graphic>
          <a:graphicData uri="http://schemas.openxmlformats.org/presentationml/2006/ole">
            <mc:AlternateContent xmlns:mc="http://schemas.openxmlformats.org/markup-compatibility/2006">
              <mc:Choice xmlns:v="urn:schemas-microsoft-com:vml" Requires="v">
                <p:oleObj spid="_x0000_s26683" name="Equation" r:id="rId5" imgW="3467100" imgH="508000" progId="Equation.DSMT4">
                  <p:embed/>
                </p:oleObj>
              </mc:Choice>
              <mc:Fallback>
                <p:oleObj name="Equation" r:id="rId5" imgW="3467100" imgH="5080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91000"/>
                        <a:ext cx="3467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Text Box 11"/>
          <p:cNvSpPr txBox="1">
            <a:spLocks noChangeArrowheads="1"/>
          </p:cNvSpPr>
          <p:nvPr/>
        </p:nvSpPr>
        <p:spPr bwMode="auto">
          <a:xfrm>
            <a:off x="838200" y="60960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sz="1400" b="1" dirty="0" err="1"/>
              <a:t>Var</a:t>
            </a:r>
            <a:r>
              <a:rPr lang="en-US" sz="1400" b="1" dirty="0"/>
              <a:t>(</a:t>
            </a:r>
            <a:r>
              <a:rPr lang="en-US" sz="1400" b="1" dirty="0">
                <a:sym typeface="Symbol" pitchFamily="18" charset="2"/>
              </a:rPr>
              <a:t>) = 1/213.6 = .00468</a:t>
            </a:r>
          </a:p>
        </p:txBody>
      </p:sp>
      <p:sp>
        <p:nvSpPr>
          <p:cNvPr id="26635"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F02100A1-C352-49CA-9073-1A624D4D2C45}" type="slidenum">
              <a:rPr lang="en-US" sz="1400" smtClean="0"/>
              <a:pPr/>
              <a:t>128</a:t>
            </a:fld>
            <a:endParaRPr lang="en-US" sz="1400"/>
          </a:p>
        </p:txBody>
      </p:sp>
      <mc:AlternateContent xmlns:mc="http://schemas.openxmlformats.org/markup-compatibility/2006" xmlns:a14="http://schemas.microsoft.com/office/drawing/2010/main">
        <mc:Choice Requires="a14">
          <p:sp>
            <p:nvSpPr>
              <p:cNvPr id="4" name="TextBox 3"/>
              <p:cNvSpPr txBox="1"/>
              <p:nvPr/>
            </p:nvSpPr>
            <p:spPr>
              <a:xfrm>
                <a:off x="990524" y="4971143"/>
                <a:ext cx="4953151" cy="7961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𝐼</m:t>
                      </m:r>
                      <m:r>
                        <a:rPr lang="en-US" sz="1400" b="0" i="1" smtClean="0">
                          <a:latin typeface="Cambria Math"/>
                        </a:rPr>
                        <m:t>=</m:t>
                      </m:r>
                      <m:r>
                        <a:rPr lang="en-US" sz="1400" b="0" i="1" smtClean="0">
                          <a:latin typeface="Cambria Math"/>
                        </a:rPr>
                        <m:t>𝐸</m:t>
                      </m:r>
                      <m:d>
                        <m:dPr>
                          <m:ctrlPr>
                            <a:rPr lang="en-US" sz="1400" b="0" i="1" smtClean="0">
                              <a:latin typeface="Cambria Math" panose="02040503050406030204" pitchFamily="18" charset="0"/>
                            </a:rPr>
                          </m:ctrlPr>
                        </m:dPr>
                        <m:e>
                          <m:r>
                            <a:rPr lang="en-US" sz="1400" b="0" i="1" smtClean="0">
                              <a:latin typeface="Cambria Math"/>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a:rPr>
                                    <m:t>𝑑</m:t>
                                  </m:r>
                                </m:e>
                                <m:sup>
                                  <m:r>
                                    <a:rPr lang="en-US" sz="1400" b="0" i="1" smtClean="0">
                                      <a:latin typeface="Cambria Math"/>
                                    </a:rPr>
                                    <m:t>2</m:t>
                                  </m:r>
                                </m:sup>
                              </m:sSup>
                              <m:r>
                                <a:rPr lang="en-US" sz="1400" b="0" i="1" smtClean="0">
                                  <a:latin typeface="Cambria Math"/>
                                  <a:ea typeface="Cambria Math"/>
                                </a:rPr>
                                <m:t>ℓ(</m:t>
                              </m:r>
                              <m:r>
                                <a:rPr lang="en-US" sz="1400" b="0" i="1" smtClean="0">
                                  <a:latin typeface="Cambria Math"/>
                                  <a:ea typeface="Cambria Math"/>
                                </a:rPr>
                                <m:t>𝜃</m:t>
                              </m:r>
                              <m:r>
                                <a:rPr lang="en-US" sz="1400" b="0" i="1" smtClean="0">
                                  <a:latin typeface="Cambria Math"/>
                                  <a:ea typeface="Cambria Math"/>
                                </a:rPr>
                                <m:t>)</m:t>
                              </m:r>
                            </m:num>
                            <m:den>
                              <m:r>
                                <a:rPr lang="en-US" sz="1400" b="0" i="1" smtClean="0">
                                  <a:latin typeface="Cambria Math"/>
                                </a:rPr>
                                <m:t>𝑑</m:t>
                              </m:r>
                              <m:sSup>
                                <m:sSupPr>
                                  <m:ctrlPr>
                                    <a:rPr lang="en-US" sz="1400" b="0" i="1" smtClean="0">
                                      <a:latin typeface="Cambria Math" panose="02040503050406030204" pitchFamily="18" charset="0"/>
                                    </a:rPr>
                                  </m:ctrlPr>
                                </m:sSupPr>
                                <m:e>
                                  <m:r>
                                    <a:rPr lang="en-US" sz="1400" b="0" i="1" smtClean="0">
                                      <a:latin typeface="Cambria Math"/>
                                      <a:ea typeface="Cambria Math"/>
                                    </a:rPr>
                                    <m:t>𝜃</m:t>
                                  </m:r>
                                </m:e>
                                <m:sup>
                                  <m:r>
                                    <a:rPr lang="en-US" sz="1400" b="0" i="1" smtClean="0">
                                      <a:latin typeface="Cambria Math"/>
                                    </a:rPr>
                                    <m:t>2</m:t>
                                  </m:r>
                                </m:sup>
                              </m:sSup>
                            </m:den>
                          </m:f>
                        </m:e>
                      </m:d>
                      <m:r>
                        <a:rPr lang="en-US" sz="1400" b="0" i="0" smtClean="0">
                          <a:latin typeface="Cambria Math"/>
                        </a:rPr>
                        <m:t>=−</m:t>
                      </m:r>
                      <m:r>
                        <m:rPr>
                          <m:sty m:val="p"/>
                        </m:rPr>
                        <a:rPr lang="en-US" sz="1400" b="0" i="0" smtClean="0">
                          <a:latin typeface="Cambria Math"/>
                        </a:rPr>
                        <m:t>N</m:t>
                      </m:r>
                      <m:r>
                        <a:rPr lang="en-US" sz="1400" b="0" i="0" smtClean="0">
                          <a:latin typeface="Cambria Math"/>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a:rPr>
                                <m:t>1+2</m:t>
                              </m:r>
                              <m:r>
                                <a:rPr lang="en-US" sz="1400" b="0" i="1" smtClean="0">
                                  <a:latin typeface="Cambria Math"/>
                                  <a:ea typeface="Cambria Math"/>
                                </a:rPr>
                                <m:t>𝜃</m:t>
                              </m:r>
                              <m:r>
                                <a:rPr lang="en-US" sz="1400" b="0" i="1" smtClean="0">
                                  <a:latin typeface="Cambria Math"/>
                                  <a:ea typeface="Cambria Math"/>
                                </a:rPr>
                                <m:t>−</m:t>
                              </m:r>
                              <m:sSup>
                                <m:sSupPr>
                                  <m:ctrlPr>
                                    <a:rPr lang="en-US" sz="1400" b="0" i="1" smtClean="0">
                                      <a:latin typeface="Cambria Math" panose="02040503050406030204" pitchFamily="18" charset="0"/>
                                      <a:ea typeface="Cambria Math"/>
                                    </a:rPr>
                                  </m:ctrlPr>
                                </m:sSupPr>
                                <m:e>
                                  <m:r>
                                    <a:rPr lang="en-US" sz="1400" b="0" i="1" smtClean="0">
                                      <a:latin typeface="Cambria Math"/>
                                      <a:ea typeface="Cambria Math"/>
                                    </a:rPr>
                                    <m:t>𝜃</m:t>
                                  </m:r>
                                </m:e>
                                <m:sup>
                                  <m:r>
                                    <a:rPr lang="en-US" sz="1400" b="0" i="1" smtClean="0">
                                      <a:latin typeface="Cambria Math"/>
                                      <a:ea typeface="Cambria Math"/>
                                    </a:rPr>
                                    <m:t>2</m:t>
                                  </m:r>
                                </m:sup>
                              </m:sSup>
                            </m:num>
                            <m:den>
                              <m:r>
                                <a:rPr lang="en-US" sz="1400" b="0" i="1" smtClean="0">
                                  <a:latin typeface="Cambria Math"/>
                                </a:rPr>
                                <m:t>3−2</m:t>
                              </m:r>
                              <m:r>
                                <a:rPr lang="en-US" sz="1400" b="0" i="1" smtClean="0">
                                  <a:latin typeface="Cambria Math"/>
                                  <a:ea typeface="Cambria Math"/>
                                </a:rPr>
                                <m:t>𝜃</m:t>
                              </m:r>
                              <m:r>
                                <a:rPr lang="en-US" sz="1400" b="0" i="1" smtClean="0">
                                  <a:latin typeface="Cambria Math"/>
                                  <a:ea typeface="Cambria Math"/>
                                </a:rPr>
                                <m:t>+</m:t>
                              </m:r>
                              <m:sSup>
                                <m:sSupPr>
                                  <m:ctrlPr>
                                    <a:rPr lang="en-US" sz="1400" b="0" i="1" smtClean="0">
                                      <a:latin typeface="Cambria Math" panose="02040503050406030204" pitchFamily="18" charset="0"/>
                                      <a:ea typeface="Cambria Math"/>
                                    </a:rPr>
                                  </m:ctrlPr>
                                </m:sSupPr>
                                <m:e>
                                  <m:r>
                                    <a:rPr lang="en-US" sz="1400" b="0" i="1" smtClean="0">
                                      <a:latin typeface="Cambria Math"/>
                                      <a:ea typeface="Cambria Math"/>
                                    </a:rPr>
                                    <m:t>𝜃</m:t>
                                  </m:r>
                                </m:e>
                                <m:sup>
                                  <m:r>
                                    <a:rPr lang="en-US" sz="1400" b="0" i="1" smtClean="0">
                                      <a:latin typeface="Cambria Math"/>
                                      <a:ea typeface="Cambria Math"/>
                                    </a:rPr>
                                    <m:t>2</m:t>
                                  </m:r>
                                </m:sup>
                              </m:sSup>
                            </m:den>
                          </m:f>
                          <m:r>
                            <a:rPr lang="en-US" sz="1400" b="0" i="1" smtClean="0">
                              <a:latin typeface="Cambria Math"/>
                              <a:ea typeface="Cambria Math"/>
                            </a:rPr>
                            <m:t>+</m:t>
                          </m:r>
                          <m:f>
                            <m:fPr>
                              <m:ctrlPr>
                                <a:rPr lang="en-US" sz="1400" b="0" i="1" smtClean="0">
                                  <a:latin typeface="Cambria Math" panose="02040503050406030204" pitchFamily="18" charset="0"/>
                                  <a:ea typeface="Cambria Math"/>
                                </a:rPr>
                              </m:ctrlPr>
                            </m:fPr>
                            <m:num>
                              <m:r>
                                <a:rPr lang="en-US" sz="1400" b="0" i="1" smtClean="0">
                                  <a:latin typeface="Cambria Math"/>
                                  <a:ea typeface="Cambria Math"/>
                                </a:rPr>
                                <m:t>4(1−</m:t>
                              </m:r>
                              <m:r>
                                <a:rPr lang="en-US" sz="1400" b="0" i="1" smtClean="0">
                                  <a:latin typeface="Cambria Math"/>
                                  <a:ea typeface="Cambria Math"/>
                                </a:rPr>
                                <m:t>𝜃</m:t>
                              </m:r>
                              <m:r>
                                <a:rPr lang="en-US" sz="1400" b="0" i="1" smtClean="0">
                                  <a:latin typeface="Cambria Math"/>
                                  <a:ea typeface="Cambria Math"/>
                                </a:rPr>
                                <m:t>)</m:t>
                              </m:r>
                            </m:num>
                            <m:den>
                              <m:r>
                                <a:rPr lang="en-US" sz="1400" b="0" i="1" smtClean="0">
                                  <a:latin typeface="Cambria Math"/>
                                  <a:ea typeface="Cambria Math"/>
                                </a:rPr>
                                <m:t>𝜃</m:t>
                              </m:r>
                            </m:den>
                          </m:f>
                          <m:r>
                            <a:rPr lang="en-US" sz="1400" b="0" i="1" smtClean="0">
                              <a:latin typeface="Cambria Math"/>
                              <a:ea typeface="Cambria Math"/>
                            </a:rPr>
                            <m:t>+1</m:t>
                          </m:r>
                        </m:e>
                      </m:d>
                    </m:oMath>
                  </m:oMathPara>
                </a14:m>
                <a:endParaRPr lang="en-US" sz="1400" dirty="0"/>
              </a:p>
              <a:p>
                <a:r>
                  <a:rPr lang="en-US" sz="1400" dirty="0"/>
                  <a:t>        = N*16.6</a:t>
                </a:r>
              </a:p>
            </p:txBody>
          </p:sp>
        </mc:Choice>
        <mc:Fallback xmlns="">
          <p:sp>
            <p:nvSpPr>
              <p:cNvPr id="4" name="TextBox 3"/>
              <p:cNvSpPr txBox="1">
                <a:spLocks noRot="1" noChangeAspect="1" noMove="1" noResize="1" noEditPoints="1" noAdjustHandles="1" noChangeArrowheads="1" noChangeShapeType="1" noTextEdit="1"/>
              </p:cNvSpPr>
              <p:nvPr/>
            </p:nvSpPr>
            <p:spPr>
              <a:xfrm>
                <a:off x="990524" y="4971143"/>
                <a:ext cx="4953151" cy="796115"/>
              </a:xfrm>
              <a:prstGeom prst="rect">
                <a:avLst/>
              </a:prstGeom>
              <a:blipFill rotWithShape="1">
                <a:blip r:embed="rId7"/>
                <a:stretch>
                  <a:fillRect b="-6107"/>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765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7652" name="Text Box 4"/>
          <p:cNvSpPr txBox="1">
            <a:spLocks noChangeArrowheads="1"/>
          </p:cNvSpPr>
          <p:nvPr/>
        </p:nvSpPr>
        <p:spPr bwMode="auto">
          <a:xfrm>
            <a:off x="762000" y="1371600"/>
            <a:ext cx="53340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Every human being can be classified into one of four blood groups: O, A, B, AB. Inheritance of these blood groups is controlled by 1 gene with 3 alleles: O, A and B where O is recessive to A and B. Suppose the frequency of these alleles is r,  p, and q, respectively (p+q+r=1). If we observe (O,A,B,AB) = (176,182,60,17) use maximum likelihood to estimate r, p and q. </a:t>
            </a:r>
          </a:p>
        </p:txBody>
      </p:sp>
      <p:sp>
        <p:nvSpPr>
          <p:cNvPr id="27653" name="Text Box 5"/>
          <p:cNvSpPr txBox="1">
            <a:spLocks noChangeArrowheads="1"/>
          </p:cNvSpPr>
          <p:nvPr/>
        </p:nvSpPr>
        <p:spPr bwMode="auto">
          <a:xfrm>
            <a:off x="1752600" y="5334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a:t>Problem 2</a:t>
            </a:r>
          </a:p>
        </p:txBody>
      </p:sp>
      <p:sp>
        <p:nvSpPr>
          <p:cNvPr id="27654" name="Line 6"/>
          <p:cNvSpPr>
            <a:spLocks noChangeShapeType="1"/>
          </p:cNvSpPr>
          <p:nvPr/>
        </p:nvSpPr>
        <p:spPr bwMode="auto">
          <a:xfrm>
            <a:off x="1219200" y="990600"/>
            <a:ext cx="426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71838E7E-F819-482F-A9F7-E96760B730B0}" type="slidenum">
              <a:rPr lang="en-US" sz="1400" smtClean="0"/>
              <a:pPr/>
              <a:t>129</a:t>
            </a:fld>
            <a:endParaRPr 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867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8676" name="Text Box 2"/>
          <p:cNvSpPr txBox="1">
            <a:spLocks noChangeArrowheads="1"/>
          </p:cNvSpPr>
          <p:nvPr/>
        </p:nvSpPr>
        <p:spPr bwMode="auto">
          <a:xfrm>
            <a:off x="2057400" y="457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sz="1400" u="sng"/>
              <a:t>Solution to problem 2</a:t>
            </a:r>
          </a:p>
        </p:txBody>
      </p:sp>
      <p:sp>
        <p:nvSpPr>
          <p:cNvPr id="28677" name="Text Box 3"/>
          <p:cNvSpPr txBox="1">
            <a:spLocks noChangeArrowheads="1"/>
          </p:cNvSpPr>
          <p:nvPr/>
        </p:nvSpPr>
        <p:spPr bwMode="auto">
          <a:xfrm>
            <a:off x="609600" y="3429000"/>
            <a:ext cx="56388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dirty="0" err="1"/>
              <a:t>Pr</a:t>
            </a:r>
            <a:r>
              <a:rPr lang="en-US" sz="1400" dirty="0"/>
              <a:t>(data | </a:t>
            </a:r>
            <a:r>
              <a:rPr lang="en-US" sz="1400" dirty="0">
                <a:sym typeface="Symbol" pitchFamily="18" charset="2"/>
              </a:rPr>
              <a:t>)  (r</a:t>
            </a:r>
            <a:r>
              <a:rPr lang="en-US" sz="1400" baseline="30000" dirty="0">
                <a:sym typeface="Symbol" pitchFamily="18" charset="2"/>
              </a:rPr>
              <a:t>2</a:t>
            </a:r>
            <a:r>
              <a:rPr lang="en-US" sz="1400" dirty="0">
                <a:sym typeface="Symbol" pitchFamily="18" charset="2"/>
              </a:rPr>
              <a:t>)</a:t>
            </a:r>
            <a:r>
              <a:rPr lang="en-US" sz="1400" baseline="30000" dirty="0">
                <a:sym typeface="Symbol" pitchFamily="18" charset="2"/>
              </a:rPr>
              <a:t>O</a:t>
            </a:r>
            <a:r>
              <a:rPr lang="en-US" sz="1400" dirty="0">
                <a:sym typeface="Symbol" pitchFamily="18" charset="2"/>
              </a:rPr>
              <a:t> (p</a:t>
            </a:r>
            <a:r>
              <a:rPr lang="en-US" sz="1400" baseline="30000" dirty="0">
                <a:sym typeface="Symbol" pitchFamily="18" charset="2"/>
              </a:rPr>
              <a:t>2</a:t>
            </a:r>
            <a:r>
              <a:rPr lang="en-US" sz="1400" dirty="0">
                <a:sym typeface="Symbol" pitchFamily="18" charset="2"/>
              </a:rPr>
              <a:t>+2pr)</a:t>
            </a:r>
            <a:r>
              <a:rPr lang="en-US" sz="1400" baseline="30000" dirty="0">
                <a:sym typeface="Symbol" pitchFamily="18" charset="2"/>
              </a:rPr>
              <a:t>A</a:t>
            </a:r>
            <a:r>
              <a:rPr lang="en-US" sz="1400" dirty="0">
                <a:sym typeface="Symbol" pitchFamily="18" charset="2"/>
              </a:rPr>
              <a:t> (q</a:t>
            </a:r>
            <a:r>
              <a:rPr lang="en-US" sz="1400" baseline="30000" dirty="0">
                <a:sym typeface="Symbol" pitchFamily="18" charset="2"/>
              </a:rPr>
              <a:t>2</a:t>
            </a:r>
            <a:r>
              <a:rPr lang="en-US" sz="1400" dirty="0">
                <a:sym typeface="Symbol" pitchFamily="18" charset="2"/>
              </a:rPr>
              <a:t>+2qr)</a:t>
            </a:r>
            <a:r>
              <a:rPr lang="en-US" sz="1400" baseline="30000" dirty="0">
                <a:sym typeface="Symbol" pitchFamily="18" charset="2"/>
              </a:rPr>
              <a:t>B</a:t>
            </a:r>
            <a:r>
              <a:rPr lang="en-US" sz="1400" dirty="0">
                <a:sym typeface="Symbol" pitchFamily="18" charset="2"/>
              </a:rPr>
              <a:t> (2pq)</a:t>
            </a:r>
            <a:r>
              <a:rPr lang="en-US" sz="1400" baseline="30000" dirty="0">
                <a:sym typeface="Symbol" pitchFamily="18" charset="2"/>
              </a:rPr>
              <a:t>AB</a:t>
            </a:r>
          </a:p>
          <a:p>
            <a:pPr>
              <a:spcBef>
                <a:spcPct val="50000"/>
              </a:spcBef>
            </a:pPr>
            <a:r>
              <a:rPr lang="en-US" sz="1400" i="1" dirty="0">
                <a:sym typeface="Symbol" pitchFamily="18" charset="2"/>
              </a:rPr>
              <a:t>l(</a:t>
            </a:r>
            <a:r>
              <a:rPr lang="en-US" sz="1400" i="1" dirty="0" err="1">
                <a:sym typeface="Symbol" pitchFamily="18" charset="2"/>
              </a:rPr>
              <a:t>p,q,r</a:t>
            </a:r>
            <a:r>
              <a:rPr lang="en-US" sz="1400" i="1" dirty="0">
                <a:sym typeface="Symbol" pitchFamily="18" charset="2"/>
              </a:rPr>
              <a:t>) = 2</a:t>
            </a:r>
            <a:r>
              <a:rPr lang="en-US" sz="1400" dirty="0">
                <a:sym typeface="Symbol" pitchFamily="18" charset="2"/>
              </a:rPr>
              <a:t>Olog(r) + </a:t>
            </a:r>
            <a:r>
              <a:rPr lang="en-US" sz="1400" dirty="0" err="1">
                <a:sym typeface="Symbol" pitchFamily="18" charset="2"/>
              </a:rPr>
              <a:t>Alog</a:t>
            </a:r>
            <a:r>
              <a:rPr lang="en-US" sz="1400" dirty="0">
                <a:sym typeface="Symbol" pitchFamily="18" charset="2"/>
              </a:rPr>
              <a:t>(p</a:t>
            </a:r>
            <a:r>
              <a:rPr lang="en-US" sz="1400" baseline="30000" dirty="0">
                <a:sym typeface="Symbol" pitchFamily="18" charset="2"/>
              </a:rPr>
              <a:t>2</a:t>
            </a:r>
            <a:r>
              <a:rPr lang="en-US" sz="1400" dirty="0">
                <a:sym typeface="Symbol" pitchFamily="18" charset="2"/>
              </a:rPr>
              <a:t>+2pr) + Blog(q</a:t>
            </a:r>
            <a:r>
              <a:rPr lang="en-US" sz="1400" baseline="30000" dirty="0">
                <a:sym typeface="Symbol" pitchFamily="18" charset="2"/>
              </a:rPr>
              <a:t>2</a:t>
            </a:r>
            <a:r>
              <a:rPr lang="en-US" sz="1400" dirty="0">
                <a:sym typeface="Symbol" pitchFamily="18" charset="2"/>
              </a:rPr>
              <a:t>+2qr) + </a:t>
            </a:r>
            <a:r>
              <a:rPr lang="en-US" sz="1400" dirty="0" err="1">
                <a:sym typeface="Symbol" pitchFamily="18" charset="2"/>
              </a:rPr>
              <a:t>ABlog</a:t>
            </a:r>
            <a:r>
              <a:rPr lang="en-US" sz="1400" dirty="0">
                <a:sym typeface="Symbol" pitchFamily="18" charset="2"/>
              </a:rPr>
              <a:t>(p) + </a:t>
            </a:r>
            <a:r>
              <a:rPr lang="en-US" sz="1400" dirty="0" err="1">
                <a:sym typeface="Symbol" pitchFamily="18" charset="2"/>
              </a:rPr>
              <a:t>ABlog</a:t>
            </a:r>
            <a:r>
              <a:rPr lang="en-US" sz="1400" dirty="0">
                <a:sym typeface="Symbol" pitchFamily="18" charset="2"/>
              </a:rPr>
              <a:t>(q)</a:t>
            </a:r>
          </a:p>
          <a:p>
            <a:pPr>
              <a:spcBef>
                <a:spcPct val="50000"/>
              </a:spcBef>
            </a:pPr>
            <a:r>
              <a:rPr lang="en-US" sz="1400" dirty="0">
                <a:sym typeface="Symbol" pitchFamily="18" charset="2"/>
              </a:rPr>
              <a:t>To estimate p, q and r, we need to maximize </a:t>
            </a:r>
            <a:r>
              <a:rPr lang="en-US" sz="1400" i="1" dirty="0">
                <a:sym typeface="Symbol" pitchFamily="18" charset="2"/>
              </a:rPr>
              <a:t>l(</a:t>
            </a:r>
            <a:r>
              <a:rPr lang="en-US" sz="1400" i="1" dirty="0" err="1">
                <a:sym typeface="Symbol" pitchFamily="18" charset="2"/>
              </a:rPr>
              <a:t>p,q,r</a:t>
            </a:r>
            <a:r>
              <a:rPr lang="en-US" sz="1400" i="1" dirty="0">
                <a:sym typeface="Symbol" pitchFamily="18" charset="2"/>
              </a:rPr>
              <a:t>) </a:t>
            </a:r>
            <a:r>
              <a:rPr lang="en-US" sz="1400" dirty="0"/>
              <a:t>subject to the constraint </a:t>
            </a:r>
            <a:r>
              <a:rPr lang="en-US" sz="1400" dirty="0" err="1"/>
              <a:t>p+q+r</a:t>
            </a:r>
            <a:r>
              <a:rPr lang="en-US" sz="1400" dirty="0"/>
              <a:t>=1. This constraint makes the problem a bit harder …. one approach is to just put r = 1-p-q in the likelihood so we have just 2 parameters … p and q. Then</a:t>
            </a:r>
            <a:endParaRPr lang="en-US" sz="1400" dirty="0">
              <a:sym typeface="Symbol" pitchFamily="18" charset="2"/>
            </a:endParaRPr>
          </a:p>
        </p:txBody>
      </p:sp>
      <p:sp>
        <p:nvSpPr>
          <p:cNvPr id="28679" name="Text Box 5"/>
          <p:cNvSpPr txBox="1">
            <a:spLocks noChangeArrowheads="1"/>
          </p:cNvSpPr>
          <p:nvPr/>
        </p:nvSpPr>
        <p:spPr bwMode="auto">
          <a:xfrm>
            <a:off x="685800" y="6561138"/>
            <a:ext cx="5410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dirty="0"/>
              <a:t>For (O,A,B,AB) = (176,182,60,17), this gives</a:t>
            </a:r>
          </a:p>
          <a:p>
            <a:pPr>
              <a:spcBef>
                <a:spcPct val="50000"/>
              </a:spcBef>
            </a:pPr>
            <a:r>
              <a:rPr lang="en-US" sz="1400" dirty="0"/>
              <a:t>	p = .264	q = .093	r = .642</a:t>
            </a:r>
          </a:p>
          <a:p>
            <a:pPr>
              <a:spcBef>
                <a:spcPct val="50000"/>
              </a:spcBef>
            </a:pPr>
            <a:r>
              <a:rPr lang="en-US" sz="1400" dirty="0"/>
              <a:t>Further analysis would take 2</a:t>
            </a:r>
            <a:r>
              <a:rPr lang="en-US" sz="1400" baseline="30000" dirty="0"/>
              <a:t>nd</a:t>
            </a:r>
            <a:r>
              <a:rPr lang="en-US" sz="1400" dirty="0"/>
              <a:t> derivatives to find the information and, therefore, the variances of the estimates.</a:t>
            </a:r>
          </a:p>
        </p:txBody>
      </p:sp>
      <p:sp>
        <p:nvSpPr>
          <p:cNvPr id="28680" name="Rectangle 6"/>
          <p:cNvSpPr>
            <a:spLocks noChangeArrowheads="1"/>
          </p:cNvSpPr>
          <p:nvPr/>
        </p:nvSpPr>
        <p:spPr bwMode="auto">
          <a:xfrm>
            <a:off x="762000" y="914400"/>
            <a:ext cx="52578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t>First, we use basic genetics to find the probability of the observed phenotypes in terms of the unknown parameters. Assuming random mating, we have:</a:t>
            </a:r>
          </a:p>
          <a:p>
            <a:endParaRPr lang="en-US" sz="1400"/>
          </a:p>
          <a:p>
            <a:r>
              <a:rPr lang="en-US" sz="1400" u="sng"/>
              <a:t>Genotype	prob.	Phenotype	prob.</a:t>
            </a:r>
          </a:p>
          <a:p>
            <a:r>
              <a:rPr lang="en-US" sz="1400"/>
              <a:t>OO	r</a:t>
            </a:r>
            <a:r>
              <a:rPr lang="en-US" sz="1400" baseline="30000"/>
              <a:t>2</a:t>
            </a:r>
            <a:r>
              <a:rPr lang="en-US" sz="1400"/>
              <a:t>	O	r</a:t>
            </a:r>
            <a:r>
              <a:rPr lang="en-US" sz="1400" baseline="30000"/>
              <a:t>2</a:t>
            </a:r>
          </a:p>
          <a:p>
            <a:r>
              <a:rPr lang="en-US" sz="1400"/>
              <a:t>AA	p</a:t>
            </a:r>
            <a:r>
              <a:rPr lang="en-US" sz="1400" baseline="30000"/>
              <a:t>2</a:t>
            </a:r>
          </a:p>
          <a:p>
            <a:r>
              <a:rPr lang="en-US" sz="1400"/>
              <a:t>AO	2pr	A	p</a:t>
            </a:r>
            <a:r>
              <a:rPr lang="en-US" sz="1400" baseline="30000"/>
              <a:t>2</a:t>
            </a:r>
            <a:r>
              <a:rPr lang="en-US" sz="1400"/>
              <a:t> + 2pr</a:t>
            </a:r>
          </a:p>
          <a:p>
            <a:r>
              <a:rPr lang="en-US" sz="1400"/>
              <a:t>BB	q</a:t>
            </a:r>
            <a:r>
              <a:rPr lang="en-US" sz="1400" baseline="30000"/>
              <a:t>2</a:t>
            </a:r>
          </a:p>
          <a:p>
            <a:r>
              <a:rPr lang="en-US" sz="1400"/>
              <a:t>BO	2qr	B	q</a:t>
            </a:r>
            <a:r>
              <a:rPr lang="en-US" sz="1400" baseline="30000"/>
              <a:t>2</a:t>
            </a:r>
            <a:r>
              <a:rPr lang="en-US" sz="1400"/>
              <a:t> + 2qr</a:t>
            </a:r>
          </a:p>
          <a:p>
            <a:r>
              <a:rPr lang="en-US" sz="1400"/>
              <a:t>AB	2pq	AB	2pq</a:t>
            </a:r>
          </a:p>
        </p:txBody>
      </p:sp>
      <p:sp>
        <p:nvSpPr>
          <p:cNvPr id="28681"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5DBF66CF-8093-4435-BC32-2473EBFB9FF9}" type="slidenum">
              <a:rPr lang="en-US" sz="1400" smtClean="0"/>
              <a:pPr/>
              <a:t>130</a:t>
            </a:fld>
            <a:endParaRPr lang="en-US" sz="1400"/>
          </a:p>
        </p:txBody>
      </p:sp>
      <mc:AlternateContent xmlns:mc="http://schemas.openxmlformats.org/markup-compatibility/2006" xmlns:a14="http://schemas.microsoft.com/office/drawing/2010/main">
        <mc:Choice Requires="a14">
          <p:sp>
            <p:nvSpPr>
              <p:cNvPr id="2" name="TextBox 1"/>
              <p:cNvSpPr txBox="1"/>
              <p:nvPr/>
            </p:nvSpPr>
            <p:spPr>
              <a:xfrm>
                <a:off x="775875" y="5051447"/>
                <a:ext cx="4662174" cy="84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a:rPr>
                            <m:t>𝑑𝑙</m:t>
                          </m:r>
                        </m:num>
                        <m:den>
                          <m:r>
                            <a:rPr lang="en-US" sz="1400" b="0" i="1" smtClean="0">
                              <a:latin typeface="Cambria Math"/>
                            </a:rPr>
                            <m:t>𝑑𝑝</m:t>
                          </m:r>
                        </m:den>
                      </m:f>
                      <m:r>
                        <a:rPr lang="en-US" sz="1400" b="0" i="1" smtClean="0">
                          <a:latin typeface="Cambria Math"/>
                        </a:rPr>
                        <m:t>=−</m:t>
                      </m:r>
                      <m:f>
                        <m:fPr>
                          <m:ctrlPr>
                            <a:rPr lang="en-US" sz="1400" i="1" smtClean="0">
                              <a:latin typeface="Cambria Math" panose="02040503050406030204" pitchFamily="18" charset="0"/>
                            </a:rPr>
                          </m:ctrlPr>
                        </m:fPr>
                        <m:num>
                          <m:r>
                            <a:rPr lang="en-US" sz="1400" b="0" i="1" smtClean="0">
                              <a:latin typeface="Cambria Math"/>
                            </a:rPr>
                            <m:t>2</m:t>
                          </m:r>
                          <m:r>
                            <a:rPr lang="en-US" sz="1400" b="0" i="1" smtClean="0">
                              <a:latin typeface="Cambria Math"/>
                            </a:rPr>
                            <m:t>𝑂</m:t>
                          </m:r>
                        </m:num>
                        <m:den>
                          <m:r>
                            <a:rPr lang="en-US" sz="1400" b="0" i="1" smtClean="0">
                              <a:latin typeface="Cambria Math"/>
                            </a:rPr>
                            <m:t>𝑟</m:t>
                          </m:r>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2</m:t>
                          </m:r>
                          <m:r>
                            <a:rPr lang="en-US" sz="1400" b="0" i="1" smtClean="0">
                              <a:latin typeface="Cambria Math"/>
                            </a:rPr>
                            <m:t>𝐴𝑟</m:t>
                          </m:r>
                        </m:num>
                        <m:den>
                          <m:r>
                            <a:rPr lang="en-US" sz="1400" b="0" i="1" smtClean="0">
                              <a:latin typeface="Cambria Math"/>
                            </a:rPr>
                            <m:t>𝑝</m:t>
                          </m:r>
                          <m:d>
                            <m:dPr>
                              <m:ctrlPr>
                                <a:rPr lang="en-US" sz="1400" b="0" i="1" smtClean="0">
                                  <a:latin typeface="Cambria Math" panose="02040503050406030204" pitchFamily="18" charset="0"/>
                                </a:rPr>
                              </m:ctrlPr>
                            </m:dPr>
                            <m:e>
                              <m:r>
                                <a:rPr lang="en-US" sz="1400" b="0" i="1" smtClean="0">
                                  <a:latin typeface="Cambria Math"/>
                                </a:rPr>
                                <m:t>2</m:t>
                              </m:r>
                              <m:r>
                                <a:rPr lang="en-US" sz="1400" b="0" i="1" smtClean="0">
                                  <a:latin typeface="Cambria Math"/>
                                </a:rPr>
                                <m:t>𝑟</m:t>
                              </m:r>
                              <m:r>
                                <a:rPr lang="en-US" sz="1400" b="0" i="1" smtClean="0">
                                  <a:latin typeface="Cambria Math"/>
                                </a:rPr>
                                <m:t>+</m:t>
                              </m:r>
                              <m:r>
                                <a:rPr lang="en-US" sz="1400" b="0" i="1" smtClean="0">
                                  <a:latin typeface="Cambria Math"/>
                                </a:rPr>
                                <m:t>𝑝</m:t>
                              </m:r>
                            </m:e>
                          </m:d>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2</m:t>
                          </m:r>
                          <m:r>
                            <a:rPr lang="en-US" sz="1400" b="0" i="1" smtClean="0">
                              <a:latin typeface="Cambria Math"/>
                            </a:rPr>
                            <m:t>𝐵𝑞</m:t>
                          </m:r>
                        </m:num>
                        <m:den>
                          <m:r>
                            <a:rPr lang="en-US" sz="1400" b="0" i="1" smtClean="0">
                              <a:latin typeface="Cambria Math"/>
                            </a:rPr>
                            <m:t>𝑞</m:t>
                          </m:r>
                          <m:d>
                            <m:dPr>
                              <m:ctrlPr>
                                <a:rPr lang="en-US" sz="1400" b="0" i="1" smtClean="0">
                                  <a:latin typeface="Cambria Math" panose="02040503050406030204" pitchFamily="18" charset="0"/>
                                </a:rPr>
                              </m:ctrlPr>
                            </m:dPr>
                            <m:e>
                              <m:r>
                                <a:rPr lang="en-US" sz="1400" b="0" i="1" smtClean="0">
                                  <a:latin typeface="Cambria Math"/>
                                </a:rPr>
                                <m:t>2</m:t>
                              </m:r>
                              <m:r>
                                <a:rPr lang="en-US" sz="1400" b="0" i="1" smtClean="0">
                                  <a:latin typeface="Cambria Math"/>
                                </a:rPr>
                                <m:t>𝑟</m:t>
                              </m:r>
                              <m:r>
                                <a:rPr lang="en-US" sz="1400" b="0" i="1" smtClean="0">
                                  <a:latin typeface="Cambria Math"/>
                                </a:rPr>
                                <m:t>+</m:t>
                              </m:r>
                              <m:r>
                                <a:rPr lang="en-US" sz="1400" b="0" i="1" smtClean="0">
                                  <a:latin typeface="Cambria Math"/>
                                </a:rPr>
                                <m:t>𝑞</m:t>
                              </m:r>
                            </m:e>
                          </m:d>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𝐴𝐵</m:t>
                          </m:r>
                        </m:num>
                        <m:den>
                          <m:r>
                            <a:rPr lang="en-US" sz="1400" b="0" i="1" smtClean="0">
                              <a:latin typeface="Cambria Math"/>
                            </a:rPr>
                            <m:t>𝑝</m:t>
                          </m:r>
                        </m:den>
                      </m:f>
                      <m:r>
                        <a:rPr lang="en-US" sz="1400" b="0" i="1" smtClean="0">
                          <a:latin typeface="Cambria Math"/>
                        </a:rPr>
                        <m:t>=0</m:t>
                      </m:r>
                    </m:oMath>
                  </m:oMathPara>
                </a14:m>
                <a:endParaRPr lang="en-US" sz="1400" b="0" dirty="0"/>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75875" y="5051447"/>
                <a:ext cx="4662174" cy="84542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71432" y="5728264"/>
                <a:ext cx="3871060" cy="84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a:rPr>
                            <m:t>𝑑𝑙</m:t>
                          </m:r>
                        </m:num>
                        <m:den>
                          <m:r>
                            <a:rPr lang="en-US" sz="1400" b="0" i="1" smtClean="0">
                              <a:latin typeface="Cambria Math"/>
                            </a:rPr>
                            <m:t>𝑑𝑞</m:t>
                          </m:r>
                        </m:den>
                      </m:f>
                      <m:r>
                        <a:rPr lang="en-US" sz="1400" b="0" i="1" smtClean="0">
                          <a:latin typeface="Cambria Math"/>
                        </a:rPr>
                        <m:t>=−</m:t>
                      </m:r>
                      <m:f>
                        <m:fPr>
                          <m:ctrlPr>
                            <a:rPr lang="en-US" sz="1400" i="1" smtClean="0">
                              <a:latin typeface="Cambria Math" panose="02040503050406030204" pitchFamily="18" charset="0"/>
                            </a:rPr>
                          </m:ctrlPr>
                        </m:fPr>
                        <m:num>
                          <m:r>
                            <a:rPr lang="en-US" sz="1400" b="0" i="1" smtClean="0">
                              <a:latin typeface="Cambria Math"/>
                            </a:rPr>
                            <m:t>2</m:t>
                          </m:r>
                          <m:r>
                            <a:rPr lang="en-US" sz="1400" b="0" i="1" smtClean="0">
                              <a:latin typeface="Cambria Math"/>
                            </a:rPr>
                            <m:t>𝑂</m:t>
                          </m:r>
                        </m:num>
                        <m:den>
                          <m:r>
                            <a:rPr lang="en-US" sz="1400" b="0" i="1" smtClean="0">
                              <a:latin typeface="Cambria Math"/>
                            </a:rPr>
                            <m:t>𝑟</m:t>
                          </m:r>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2</m:t>
                          </m:r>
                          <m:r>
                            <a:rPr lang="en-US" sz="1400" b="0" i="1" smtClean="0">
                              <a:latin typeface="Cambria Math"/>
                            </a:rPr>
                            <m:t>𝐴𝑝</m:t>
                          </m:r>
                        </m:num>
                        <m:den>
                          <m:r>
                            <a:rPr lang="en-US" sz="1400" b="0" i="1" smtClean="0">
                              <a:latin typeface="Cambria Math"/>
                            </a:rPr>
                            <m:t>𝑝</m:t>
                          </m:r>
                          <m:d>
                            <m:dPr>
                              <m:ctrlPr>
                                <a:rPr lang="en-US" sz="1400" b="0" i="1" smtClean="0">
                                  <a:latin typeface="Cambria Math" panose="02040503050406030204" pitchFamily="18" charset="0"/>
                                </a:rPr>
                              </m:ctrlPr>
                            </m:dPr>
                            <m:e>
                              <m:r>
                                <a:rPr lang="en-US" sz="1400" b="0" i="1" smtClean="0">
                                  <a:latin typeface="Cambria Math"/>
                                </a:rPr>
                                <m:t>2</m:t>
                              </m:r>
                              <m:r>
                                <a:rPr lang="en-US" sz="1400" b="0" i="1" smtClean="0">
                                  <a:latin typeface="Cambria Math"/>
                                </a:rPr>
                                <m:t>𝑟</m:t>
                              </m:r>
                              <m:r>
                                <a:rPr lang="en-US" sz="1400" b="0" i="1" smtClean="0">
                                  <a:latin typeface="Cambria Math"/>
                                </a:rPr>
                                <m:t>+</m:t>
                              </m:r>
                              <m:r>
                                <a:rPr lang="en-US" sz="1400" b="0" i="1" smtClean="0">
                                  <a:latin typeface="Cambria Math"/>
                                </a:rPr>
                                <m:t>𝑝</m:t>
                              </m:r>
                            </m:e>
                          </m:d>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2</m:t>
                          </m:r>
                          <m:r>
                            <a:rPr lang="en-US" sz="1400" b="0" i="1" smtClean="0">
                              <a:latin typeface="Cambria Math"/>
                            </a:rPr>
                            <m:t>𝐵𝑟</m:t>
                          </m:r>
                        </m:num>
                        <m:den>
                          <m:r>
                            <a:rPr lang="en-US" sz="1400" b="0" i="1" smtClean="0">
                              <a:latin typeface="Cambria Math"/>
                            </a:rPr>
                            <m:t>𝑞</m:t>
                          </m:r>
                          <m:d>
                            <m:dPr>
                              <m:ctrlPr>
                                <a:rPr lang="en-US" sz="1400" b="0" i="1" smtClean="0">
                                  <a:latin typeface="Cambria Math" panose="02040503050406030204" pitchFamily="18" charset="0"/>
                                </a:rPr>
                              </m:ctrlPr>
                            </m:dPr>
                            <m:e>
                              <m:r>
                                <a:rPr lang="en-US" sz="1400" b="0" i="1" smtClean="0">
                                  <a:latin typeface="Cambria Math"/>
                                </a:rPr>
                                <m:t>2</m:t>
                              </m:r>
                              <m:r>
                                <a:rPr lang="en-US" sz="1400" b="0" i="1" smtClean="0">
                                  <a:latin typeface="Cambria Math"/>
                                </a:rPr>
                                <m:t>𝑟</m:t>
                              </m:r>
                              <m:r>
                                <a:rPr lang="en-US" sz="1400" b="0" i="1" smtClean="0">
                                  <a:latin typeface="Cambria Math"/>
                                </a:rPr>
                                <m:t>+</m:t>
                              </m:r>
                              <m:r>
                                <a:rPr lang="en-US" sz="1400" b="0" i="1" smtClean="0">
                                  <a:latin typeface="Cambria Math"/>
                                </a:rPr>
                                <m:t>𝑞</m:t>
                              </m:r>
                            </m:e>
                          </m:d>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𝐴𝐵</m:t>
                          </m:r>
                        </m:num>
                        <m:den>
                          <m:r>
                            <a:rPr lang="en-US" sz="1400" b="0" i="1" smtClean="0">
                              <a:latin typeface="Cambria Math"/>
                            </a:rPr>
                            <m:t>𝑞</m:t>
                          </m:r>
                        </m:den>
                      </m:f>
                      <m:r>
                        <a:rPr lang="en-US" sz="1400" b="0" i="1" smtClean="0">
                          <a:latin typeface="Cambria Math"/>
                        </a:rPr>
                        <m:t>=0</m:t>
                      </m:r>
                    </m:oMath>
                  </m:oMathPara>
                </a14:m>
                <a:endParaRPr lang="en-US" sz="1400" b="0"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71432" y="5728264"/>
                <a:ext cx="3871060" cy="845424"/>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29699"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9700" name="Text Box 21"/>
          <p:cNvSpPr txBox="1">
            <a:spLocks noChangeArrowheads="1"/>
          </p:cNvSpPr>
          <p:nvPr/>
        </p:nvSpPr>
        <p:spPr bwMode="auto">
          <a:xfrm>
            <a:off x="3200400" y="17367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2</a:t>
            </a:r>
          </a:p>
        </p:txBody>
      </p:sp>
      <p:sp>
        <p:nvSpPr>
          <p:cNvPr id="29701" name="Text Box 22"/>
          <p:cNvSpPr txBox="1">
            <a:spLocks noChangeArrowheads="1"/>
          </p:cNvSpPr>
          <p:nvPr/>
        </p:nvSpPr>
        <p:spPr bwMode="auto">
          <a:xfrm>
            <a:off x="1447800" y="23463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3</a:t>
            </a:r>
          </a:p>
        </p:txBody>
      </p:sp>
      <p:sp>
        <p:nvSpPr>
          <p:cNvPr id="29702" name="Text Box 4"/>
          <p:cNvSpPr txBox="1">
            <a:spLocks noChangeArrowheads="1"/>
          </p:cNvSpPr>
          <p:nvPr/>
        </p:nvSpPr>
        <p:spPr bwMode="auto">
          <a:xfrm>
            <a:off x="1752600" y="5334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a:t>Problem 3</a:t>
            </a:r>
          </a:p>
        </p:txBody>
      </p:sp>
      <p:sp>
        <p:nvSpPr>
          <p:cNvPr id="29703" name="Line 5"/>
          <p:cNvSpPr>
            <a:spLocks noChangeShapeType="1"/>
          </p:cNvSpPr>
          <p:nvPr/>
        </p:nvSpPr>
        <p:spPr bwMode="auto">
          <a:xfrm>
            <a:off x="1219200" y="990600"/>
            <a:ext cx="426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Text Box 6"/>
          <p:cNvSpPr txBox="1">
            <a:spLocks noChangeArrowheads="1"/>
          </p:cNvSpPr>
          <p:nvPr/>
        </p:nvSpPr>
        <p:spPr bwMode="auto">
          <a:xfrm>
            <a:off x="838200" y="121920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Suppose we have the following simple pedigree.</a:t>
            </a:r>
            <a:endParaRPr lang="en-US" sz="1400">
              <a:sym typeface="Symbol" pitchFamily="18" charset="2"/>
            </a:endParaRPr>
          </a:p>
        </p:txBody>
      </p:sp>
      <p:sp>
        <p:nvSpPr>
          <p:cNvPr id="29705" name="Rectangle 7"/>
          <p:cNvSpPr>
            <a:spLocks noChangeArrowheads="1"/>
          </p:cNvSpPr>
          <p:nvPr/>
        </p:nvSpPr>
        <p:spPr bwMode="auto">
          <a:xfrm>
            <a:off x="2057400" y="1752600"/>
            <a:ext cx="304800" cy="304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Oval 8"/>
          <p:cNvSpPr>
            <a:spLocks noChangeArrowheads="1"/>
          </p:cNvSpPr>
          <p:nvPr/>
        </p:nvSpPr>
        <p:spPr bwMode="auto">
          <a:xfrm>
            <a:off x="3200400" y="1676400"/>
            <a:ext cx="381000" cy="3810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9"/>
          <p:cNvSpPr>
            <a:spLocks noChangeShapeType="1"/>
          </p:cNvSpPr>
          <p:nvPr/>
        </p:nvSpPr>
        <p:spPr bwMode="auto">
          <a:xfrm>
            <a:off x="2362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Rectangle 10"/>
          <p:cNvSpPr>
            <a:spLocks noChangeArrowheads="1"/>
          </p:cNvSpPr>
          <p:nvPr/>
        </p:nvSpPr>
        <p:spPr bwMode="auto">
          <a:xfrm>
            <a:off x="2057400" y="2971800"/>
            <a:ext cx="304800" cy="304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Rectangle 11"/>
          <p:cNvSpPr>
            <a:spLocks noChangeArrowheads="1"/>
          </p:cNvSpPr>
          <p:nvPr/>
        </p:nvSpPr>
        <p:spPr bwMode="auto">
          <a:xfrm>
            <a:off x="3657600" y="2362200"/>
            <a:ext cx="304800" cy="304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Rectangle 12"/>
          <p:cNvSpPr>
            <a:spLocks noChangeArrowheads="1"/>
          </p:cNvSpPr>
          <p:nvPr/>
        </p:nvSpPr>
        <p:spPr bwMode="auto">
          <a:xfrm>
            <a:off x="2590800" y="2362200"/>
            <a:ext cx="304800" cy="304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Oval 13"/>
          <p:cNvSpPr>
            <a:spLocks noChangeArrowheads="1"/>
          </p:cNvSpPr>
          <p:nvPr/>
        </p:nvSpPr>
        <p:spPr bwMode="auto">
          <a:xfrm>
            <a:off x="1371600" y="2362200"/>
            <a:ext cx="381000" cy="3810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4"/>
          <p:cNvSpPr>
            <a:spLocks noChangeShapeType="1"/>
          </p:cNvSpPr>
          <p:nvPr/>
        </p:nvSpPr>
        <p:spPr bwMode="auto">
          <a:xfrm>
            <a:off x="1752600" y="2514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5"/>
          <p:cNvSpPr>
            <a:spLocks noChangeShapeType="1"/>
          </p:cNvSpPr>
          <p:nvPr/>
        </p:nvSpPr>
        <p:spPr bwMode="auto">
          <a:xfrm>
            <a:off x="2971800" y="1905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6"/>
          <p:cNvSpPr>
            <a:spLocks noChangeShapeType="1"/>
          </p:cNvSpPr>
          <p:nvPr/>
        </p:nvSpPr>
        <p:spPr bwMode="auto">
          <a:xfrm>
            <a:off x="2743200" y="22098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17"/>
          <p:cNvSpPr>
            <a:spLocks noChangeShapeType="1"/>
          </p:cNvSpPr>
          <p:nvPr/>
        </p:nvSpPr>
        <p:spPr bwMode="auto">
          <a:xfrm>
            <a:off x="3733800" y="22098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18"/>
          <p:cNvSpPr>
            <a:spLocks noChangeShapeType="1"/>
          </p:cNvSpPr>
          <p:nvPr/>
        </p:nvSpPr>
        <p:spPr bwMode="auto">
          <a:xfrm>
            <a:off x="2743200" y="22098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Line 19"/>
          <p:cNvSpPr>
            <a:spLocks noChangeShapeType="1"/>
          </p:cNvSpPr>
          <p:nvPr/>
        </p:nvSpPr>
        <p:spPr bwMode="auto">
          <a:xfrm>
            <a:off x="2209800" y="2514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Text Box 20"/>
          <p:cNvSpPr txBox="1">
            <a:spLocks noChangeArrowheads="1"/>
          </p:cNvSpPr>
          <p:nvPr/>
        </p:nvSpPr>
        <p:spPr bwMode="auto">
          <a:xfrm>
            <a:off x="2057400" y="1752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1</a:t>
            </a:r>
          </a:p>
        </p:txBody>
      </p:sp>
      <p:sp>
        <p:nvSpPr>
          <p:cNvPr id="29719" name="Text Box 23"/>
          <p:cNvSpPr txBox="1">
            <a:spLocks noChangeArrowheads="1"/>
          </p:cNvSpPr>
          <p:nvPr/>
        </p:nvSpPr>
        <p:spPr bwMode="auto">
          <a:xfrm>
            <a:off x="2590800" y="23622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4</a:t>
            </a:r>
          </a:p>
        </p:txBody>
      </p:sp>
      <p:sp>
        <p:nvSpPr>
          <p:cNvPr id="29720" name="Text Box 24"/>
          <p:cNvSpPr txBox="1">
            <a:spLocks noChangeArrowheads="1"/>
          </p:cNvSpPr>
          <p:nvPr/>
        </p:nvSpPr>
        <p:spPr bwMode="auto">
          <a:xfrm>
            <a:off x="3657600" y="23780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5</a:t>
            </a:r>
          </a:p>
        </p:txBody>
      </p:sp>
      <p:sp>
        <p:nvSpPr>
          <p:cNvPr id="29721" name="Text Box 25"/>
          <p:cNvSpPr txBox="1">
            <a:spLocks noChangeArrowheads="1"/>
          </p:cNvSpPr>
          <p:nvPr/>
        </p:nvSpPr>
        <p:spPr bwMode="auto">
          <a:xfrm>
            <a:off x="2057400" y="2955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6</a:t>
            </a:r>
          </a:p>
        </p:txBody>
      </p:sp>
      <p:sp>
        <p:nvSpPr>
          <p:cNvPr id="29722" name="Text Box 26"/>
          <p:cNvSpPr txBox="1">
            <a:spLocks noChangeArrowheads="1"/>
          </p:cNvSpPr>
          <p:nvPr/>
        </p:nvSpPr>
        <p:spPr bwMode="auto">
          <a:xfrm>
            <a:off x="1143000" y="3421063"/>
            <a:ext cx="4495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Define the phenotype of person i as H</a:t>
            </a:r>
            <a:r>
              <a:rPr lang="en-US" sz="1400" baseline="-25000"/>
              <a:t>i</a:t>
            </a:r>
            <a:r>
              <a:rPr lang="en-US" sz="1400"/>
              <a:t> and the genotype as G</a:t>
            </a:r>
            <a:r>
              <a:rPr lang="en-US" sz="1400" baseline="-25000"/>
              <a:t>iH</a:t>
            </a:r>
            <a:r>
              <a:rPr lang="en-US" sz="1400"/>
              <a:t> How can we use maximum likelihood to estimate parameters of  the </a:t>
            </a:r>
            <a:r>
              <a:rPr lang="en-US" sz="1400" i="1"/>
              <a:t>penetrance function, </a:t>
            </a:r>
            <a:r>
              <a:rPr lang="en-US" sz="1400"/>
              <a:t>Pr(H | G; </a:t>
            </a:r>
            <a:r>
              <a:rPr lang="en-US" sz="1400">
                <a:sym typeface="Symbol" pitchFamily="18" charset="2"/>
              </a:rPr>
              <a:t>)?</a:t>
            </a:r>
            <a:endParaRPr lang="en-US" sz="1400" i="1">
              <a:sym typeface="Symbol" pitchFamily="18" charset="2"/>
            </a:endParaRPr>
          </a:p>
        </p:txBody>
      </p:sp>
      <p:sp>
        <p:nvSpPr>
          <p:cNvPr id="29723"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7FB30944-3480-47B4-AF50-60E13D79CBCC}" type="slidenum">
              <a:rPr lang="en-US" sz="1400" smtClean="0"/>
              <a:pPr/>
              <a:t>131</a:t>
            </a:fld>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4099"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4100" name="Text Box 1026"/>
          <p:cNvSpPr txBox="1">
            <a:spLocks noChangeArrowheads="1"/>
          </p:cNvSpPr>
          <p:nvPr/>
        </p:nvSpPr>
        <p:spPr bwMode="auto">
          <a:xfrm>
            <a:off x="685800" y="1981200"/>
            <a:ext cx="563880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tabLst>
                <a:tab pos="685800" algn="l"/>
              </a:tabLst>
              <a:defRPr sz="2000">
                <a:solidFill>
                  <a:schemeClr val="tx1"/>
                </a:solidFill>
                <a:latin typeface="Times New Roman" charset="0"/>
              </a:defRPr>
            </a:lvl1pPr>
            <a:lvl2pPr marL="742950" indent="-285750">
              <a:tabLst>
                <a:tab pos="685800" algn="l"/>
              </a:tabLst>
              <a:defRPr sz="2000">
                <a:solidFill>
                  <a:schemeClr val="tx1"/>
                </a:solidFill>
                <a:latin typeface="Times New Roman" charset="0"/>
              </a:defRPr>
            </a:lvl2pPr>
            <a:lvl3pPr marL="1143000" indent="-228600">
              <a:tabLst>
                <a:tab pos="685800" algn="l"/>
              </a:tabLst>
              <a:defRPr sz="2000">
                <a:solidFill>
                  <a:schemeClr val="tx1"/>
                </a:solidFill>
                <a:latin typeface="Times New Roman" charset="0"/>
              </a:defRPr>
            </a:lvl3pPr>
            <a:lvl4pPr marL="1600200" indent="-228600">
              <a:tabLst>
                <a:tab pos="685800" algn="l"/>
              </a:tabLst>
              <a:defRPr sz="2000">
                <a:solidFill>
                  <a:schemeClr val="tx1"/>
                </a:solidFill>
                <a:latin typeface="Times New Roman" charset="0"/>
              </a:defRPr>
            </a:lvl4pPr>
            <a:lvl5pPr marL="2057400" indent="-228600">
              <a:tabLst>
                <a:tab pos="685800" algn="l"/>
              </a:tabLst>
              <a:defRPr sz="2000">
                <a:solidFill>
                  <a:schemeClr val="tx1"/>
                </a:solidFill>
                <a:latin typeface="Times New Roman" charset="0"/>
              </a:defRPr>
            </a:lvl5pPr>
            <a:lvl6pPr marL="2514600" indent="-228600" eaLnBrk="0" fontAlgn="base" hangingPunct="0">
              <a:spcBef>
                <a:spcPct val="0"/>
              </a:spcBef>
              <a:spcAft>
                <a:spcPct val="0"/>
              </a:spcAft>
              <a:tabLst>
                <a:tab pos="685800" algn="l"/>
              </a:tabLst>
              <a:defRPr sz="2000">
                <a:solidFill>
                  <a:schemeClr val="tx1"/>
                </a:solidFill>
                <a:latin typeface="Times New Roman" charset="0"/>
              </a:defRPr>
            </a:lvl6pPr>
            <a:lvl7pPr marL="2971800" indent="-228600" eaLnBrk="0" fontAlgn="base" hangingPunct="0">
              <a:spcBef>
                <a:spcPct val="0"/>
              </a:spcBef>
              <a:spcAft>
                <a:spcPct val="0"/>
              </a:spcAft>
              <a:tabLst>
                <a:tab pos="685800" algn="l"/>
              </a:tabLst>
              <a:defRPr sz="2000">
                <a:solidFill>
                  <a:schemeClr val="tx1"/>
                </a:solidFill>
                <a:latin typeface="Times New Roman" charset="0"/>
              </a:defRPr>
            </a:lvl7pPr>
            <a:lvl8pPr marL="3429000" indent="-228600" eaLnBrk="0" fontAlgn="base" hangingPunct="0">
              <a:spcBef>
                <a:spcPct val="0"/>
              </a:spcBef>
              <a:spcAft>
                <a:spcPct val="0"/>
              </a:spcAft>
              <a:tabLst>
                <a:tab pos="685800" algn="l"/>
              </a:tabLst>
              <a:defRPr sz="2000">
                <a:solidFill>
                  <a:schemeClr val="tx1"/>
                </a:solidFill>
                <a:latin typeface="Times New Roman" charset="0"/>
              </a:defRPr>
            </a:lvl8pPr>
            <a:lvl9pPr marL="3886200" indent="-228600" eaLnBrk="0" fontAlgn="base" hangingPunct="0">
              <a:spcBef>
                <a:spcPct val="0"/>
              </a:spcBef>
              <a:spcAft>
                <a:spcPct val="0"/>
              </a:spcAft>
              <a:tabLst>
                <a:tab pos="685800" algn="l"/>
              </a:tabLst>
              <a:defRPr sz="2000">
                <a:solidFill>
                  <a:schemeClr val="tx1"/>
                </a:solidFill>
                <a:latin typeface="Times New Roman" charset="0"/>
              </a:defRPr>
            </a:lvl9pPr>
          </a:lstStyle>
          <a:p>
            <a:pPr>
              <a:spcBef>
                <a:spcPct val="50000"/>
              </a:spcBef>
            </a:pPr>
            <a:r>
              <a:rPr lang="en-US">
                <a:sym typeface="Symbol" pitchFamily="18" charset="2"/>
              </a:rPr>
              <a:t>Fisher (1922) invented this general method.</a:t>
            </a:r>
          </a:p>
          <a:p>
            <a:pPr>
              <a:spcBef>
                <a:spcPct val="50000"/>
              </a:spcBef>
            </a:pPr>
            <a:r>
              <a:rPr lang="en-US" u="sng">
                <a:sym typeface="Symbol" pitchFamily="18" charset="2"/>
              </a:rPr>
              <a:t>Problem</a:t>
            </a:r>
            <a:r>
              <a:rPr lang="en-US">
                <a:sym typeface="Symbol" pitchFamily="18" charset="2"/>
              </a:rPr>
              <a:t>:  Unknown model parameters, </a:t>
            </a:r>
          </a:p>
          <a:p>
            <a:pPr>
              <a:spcBef>
                <a:spcPct val="50000"/>
              </a:spcBef>
            </a:pPr>
            <a:r>
              <a:rPr lang="en-US" u="sng">
                <a:sym typeface="Symbol" pitchFamily="18" charset="2"/>
              </a:rPr>
              <a:t>Set-up</a:t>
            </a:r>
            <a:r>
              <a:rPr lang="en-US">
                <a:sym typeface="Symbol" pitchFamily="18" charset="2"/>
              </a:rPr>
              <a:t>:  Write the probability of the data, </a:t>
            </a:r>
            <a:r>
              <a:rPr lang="en-US" b="1" i="1">
                <a:sym typeface="Symbol" pitchFamily="18" charset="2"/>
              </a:rPr>
              <a:t>Y</a:t>
            </a:r>
            <a:r>
              <a:rPr lang="en-US">
                <a:sym typeface="Symbol" pitchFamily="18" charset="2"/>
              </a:rPr>
              <a:t>, in terms of the model parameter and the data, </a:t>
            </a:r>
          </a:p>
          <a:p>
            <a:pPr>
              <a:spcBef>
                <a:spcPct val="50000"/>
              </a:spcBef>
            </a:pPr>
            <a:r>
              <a:rPr lang="en-US" u="sng">
                <a:sym typeface="Symbol" pitchFamily="18" charset="2"/>
              </a:rPr>
              <a:t>Solution</a:t>
            </a:r>
            <a:r>
              <a:rPr lang="en-US">
                <a:sym typeface="Symbol" pitchFamily="18" charset="2"/>
              </a:rPr>
              <a:t>:  Choose as your estimate the value of the unknown parameter that makes your data look as likely as possible.  </a:t>
            </a:r>
            <a:r>
              <a:rPr lang="en-US" u="sng">
                <a:sym typeface="Symbol" pitchFamily="18" charset="2"/>
              </a:rPr>
              <a:t>Pick     that maximizes the probability of the observed data</a:t>
            </a:r>
            <a:r>
              <a:rPr lang="en-US">
                <a:sym typeface="Symbol" pitchFamily="18" charset="2"/>
              </a:rPr>
              <a:t>.</a:t>
            </a:r>
            <a:br>
              <a:rPr lang="en-US">
                <a:sym typeface="Symbol" pitchFamily="18" charset="2"/>
              </a:rPr>
            </a:br>
            <a:br>
              <a:rPr lang="en-US">
                <a:sym typeface="Symbol" pitchFamily="18" charset="2"/>
              </a:rPr>
            </a:br>
            <a:r>
              <a:rPr lang="en-US">
                <a:sym typeface="Symbol" pitchFamily="18" charset="2"/>
              </a:rPr>
              <a:t>The estimator      is called the maximum likelihood estimator (MLE).</a:t>
            </a:r>
          </a:p>
        </p:txBody>
      </p:sp>
      <p:graphicFrame>
        <p:nvGraphicFramePr>
          <p:cNvPr id="4101" name="Object 1027"/>
          <p:cNvGraphicFramePr>
            <a:graphicFrameLocks noChangeAspect="1"/>
          </p:cNvGraphicFramePr>
          <p:nvPr/>
        </p:nvGraphicFramePr>
        <p:xfrm>
          <a:off x="4800600" y="3276600"/>
          <a:ext cx="774700" cy="304800"/>
        </p:xfrm>
        <a:graphic>
          <a:graphicData uri="http://schemas.openxmlformats.org/presentationml/2006/ole">
            <mc:AlternateContent xmlns:mc="http://schemas.openxmlformats.org/markup-compatibility/2006">
              <mc:Choice xmlns:v="urn:schemas-microsoft-com:vml" Requires="v">
                <p:oleObj spid="_x0000_s4187" name="Equation" r:id="rId3" imgW="774364" imgH="304668" progId="Equation.DSMT4">
                  <p:embed/>
                </p:oleObj>
              </mc:Choice>
              <mc:Fallback>
                <p:oleObj name="Equation" r:id="rId3" imgW="774364" imgH="304668" progId="Equation.DSMT4">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276600"/>
                        <a:ext cx="774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1028"/>
          <p:cNvGraphicFramePr>
            <a:graphicFrameLocks noChangeAspect="1"/>
          </p:cNvGraphicFramePr>
          <p:nvPr/>
        </p:nvGraphicFramePr>
        <p:xfrm>
          <a:off x="4800600" y="2514600"/>
          <a:ext cx="215900" cy="241300"/>
        </p:xfrm>
        <a:graphic>
          <a:graphicData uri="http://schemas.openxmlformats.org/presentationml/2006/ole">
            <mc:AlternateContent xmlns:mc="http://schemas.openxmlformats.org/markup-compatibility/2006">
              <mc:Choice xmlns:v="urn:schemas-microsoft-com:vml" Requires="v">
                <p:oleObj spid="_x0000_s4188" name="Equation" r:id="rId5" imgW="215713" imgH="241091" progId="Equation.DSMT4">
                  <p:embed/>
                </p:oleObj>
              </mc:Choice>
              <mc:Fallback>
                <p:oleObj name="Equation" r:id="rId5" imgW="215713" imgH="241091" progId="Equation.DSMT4">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514600"/>
                        <a:ext cx="2159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1029"/>
          <p:cNvGraphicFramePr>
            <a:graphicFrameLocks noChangeAspect="1"/>
          </p:cNvGraphicFramePr>
          <p:nvPr/>
        </p:nvGraphicFramePr>
        <p:xfrm>
          <a:off x="3429000" y="4267200"/>
          <a:ext cx="177800" cy="317500"/>
        </p:xfrm>
        <a:graphic>
          <a:graphicData uri="http://schemas.openxmlformats.org/presentationml/2006/ole">
            <mc:AlternateContent xmlns:mc="http://schemas.openxmlformats.org/markup-compatibility/2006">
              <mc:Choice xmlns:v="urn:schemas-microsoft-com:vml" Requires="v">
                <p:oleObj spid="_x0000_s4189" name="Equation" r:id="rId7" imgW="177569" imgH="317087" progId="Equation.DSMT4">
                  <p:embed/>
                </p:oleObj>
              </mc:Choice>
              <mc:Fallback>
                <p:oleObj name="Equation" r:id="rId7" imgW="177569" imgH="317087" progId="Equation.DSMT4">
                  <p:embed/>
                  <p:pic>
                    <p:nvPicPr>
                      <p:cNvPr id="0"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267200"/>
                        <a:ext cx="1778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1030"/>
          <p:cNvSpPr txBox="1">
            <a:spLocks noChangeArrowheads="1"/>
          </p:cNvSpPr>
          <p:nvPr/>
        </p:nvSpPr>
        <p:spPr bwMode="auto">
          <a:xfrm>
            <a:off x="914400" y="6858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Maximum Likelihood</a:t>
            </a:r>
          </a:p>
        </p:txBody>
      </p:sp>
      <p:graphicFrame>
        <p:nvGraphicFramePr>
          <p:cNvPr id="4105" name="Object 1"/>
          <p:cNvGraphicFramePr>
            <a:graphicFrameLocks noChangeAspect="1"/>
          </p:cNvGraphicFramePr>
          <p:nvPr/>
        </p:nvGraphicFramePr>
        <p:xfrm>
          <a:off x="2514600" y="5181600"/>
          <a:ext cx="177800" cy="317500"/>
        </p:xfrm>
        <a:graphic>
          <a:graphicData uri="http://schemas.openxmlformats.org/presentationml/2006/ole">
            <mc:AlternateContent xmlns:mc="http://schemas.openxmlformats.org/markup-compatibility/2006">
              <mc:Choice xmlns:v="urn:schemas-microsoft-com:vml" Requires="v">
                <p:oleObj spid="_x0000_s4190" name="Equation" r:id="rId9" imgW="177569" imgH="317087" progId="Equation.DSMT4">
                  <p:embed/>
                </p:oleObj>
              </mc:Choice>
              <mc:Fallback>
                <p:oleObj name="Equation" r:id="rId9" imgW="177569" imgH="317087"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181600"/>
                        <a:ext cx="1778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6"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20C30A45-0FAB-4A29-A1F3-984D150BAD06}" type="slidenum">
              <a:rPr lang="en-US" sz="1400" smtClean="0"/>
              <a:pPr/>
              <a:t>105</a:t>
            </a:fld>
            <a:endParaRPr 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30723"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30724" name="Text Box 4"/>
          <p:cNvSpPr txBox="1">
            <a:spLocks noChangeArrowheads="1"/>
          </p:cNvSpPr>
          <p:nvPr/>
        </p:nvSpPr>
        <p:spPr bwMode="auto">
          <a:xfrm>
            <a:off x="2057400" y="6096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sz="1400" u="sng"/>
              <a:t>Solution to problem 3</a:t>
            </a:r>
          </a:p>
        </p:txBody>
      </p:sp>
      <p:sp>
        <p:nvSpPr>
          <p:cNvPr id="30725" name="Text Box 5"/>
          <p:cNvSpPr txBox="1">
            <a:spLocks noChangeArrowheads="1"/>
          </p:cNvSpPr>
          <p:nvPr/>
        </p:nvSpPr>
        <p:spPr bwMode="auto">
          <a:xfrm>
            <a:off x="1143000" y="12192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5888" indent="-115888">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sz="1200"/>
              <a:t>If we knew all the genotypes the problem would be “easy”. We would simply write down the log-likelihood and maximize it numerically or analytically:</a:t>
            </a:r>
          </a:p>
          <a:p>
            <a:pPr>
              <a:spcBef>
                <a:spcPct val="50000"/>
              </a:spcBef>
            </a:pPr>
            <a:endParaRPr lang="en-US" sz="1200" i="1">
              <a:sym typeface="Symbol" pitchFamily="18" charset="2"/>
            </a:endParaRPr>
          </a:p>
        </p:txBody>
      </p:sp>
      <p:graphicFrame>
        <p:nvGraphicFramePr>
          <p:cNvPr id="30726" name="Object 6"/>
          <p:cNvGraphicFramePr>
            <a:graphicFrameLocks noChangeAspect="1"/>
          </p:cNvGraphicFramePr>
          <p:nvPr/>
        </p:nvGraphicFramePr>
        <p:xfrm>
          <a:off x="2286000" y="1905000"/>
          <a:ext cx="1498600" cy="342900"/>
        </p:xfrm>
        <a:graphic>
          <a:graphicData uri="http://schemas.openxmlformats.org/presentationml/2006/ole">
            <mc:AlternateContent xmlns:mc="http://schemas.openxmlformats.org/markup-compatibility/2006">
              <mc:Choice xmlns:v="urn:schemas-microsoft-com:vml" Requires="v">
                <p:oleObj spid="_x0000_s30835" name="Equation" r:id="rId3" imgW="1497950" imgH="342751" progId="Equation.DSMT4">
                  <p:embed/>
                </p:oleObj>
              </mc:Choice>
              <mc:Fallback>
                <p:oleObj name="Equation" r:id="rId3" imgW="1497950" imgH="34275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05000"/>
                        <a:ext cx="1498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7"/>
          <p:cNvSpPr txBox="1">
            <a:spLocks noChangeArrowheads="1"/>
          </p:cNvSpPr>
          <p:nvPr/>
        </p:nvSpPr>
        <p:spPr bwMode="auto">
          <a:xfrm>
            <a:off x="1143000" y="2514600"/>
            <a:ext cx="45720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5888" indent="-115888">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sz="1200"/>
              <a:t>If we don’t know the genotypes (only data are the  phenotypes), then we must maximize</a:t>
            </a:r>
          </a:p>
          <a:p>
            <a:pPr>
              <a:spcBef>
                <a:spcPct val="50000"/>
              </a:spcBef>
            </a:pPr>
            <a:endParaRPr lang="en-US" sz="1200"/>
          </a:p>
          <a:p>
            <a:pPr>
              <a:spcBef>
                <a:spcPct val="50000"/>
              </a:spcBef>
            </a:pPr>
            <a:endParaRPr lang="en-US" sz="1200"/>
          </a:p>
          <a:p>
            <a:pPr>
              <a:spcBef>
                <a:spcPct val="50000"/>
              </a:spcBef>
            </a:pPr>
            <a:r>
              <a:rPr lang="en-US" sz="1200"/>
              <a:t>	where H represents the collection of all 6 phenotypes. The general idea is to use the total probability rule to write</a:t>
            </a:r>
          </a:p>
          <a:p>
            <a:pPr>
              <a:spcBef>
                <a:spcPct val="50000"/>
              </a:spcBef>
            </a:pPr>
            <a:endParaRPr lang="en-US" sz="1200"/>
          </a:p>
          <a:p>
            <a:pPr>
              <a:spcBef>
                <a:spcPct val="50000"/>
              </a:spcBef>
            </a:pPr>
            <a:r>
              <a:rPr lang="en-US" sz="1200"/>
              <a:t>	</a:t>
            </a:r>
          </a:p>
        </p:txBody>
      </p:sp>
      <p:graphicFrame>
        <p:nvGraphicFramePr>
          <p:cNvPr id="30728" name="Object 8"/>
          <p:cNvGraphicFramePr>
            <a:graphicFrameLocks noChangeAspect="1"/>
          </p:cNvGraphicFramePr>
          <p:nvPr/>
        </p:nvGraphicFramePr>
        <p:xfrm>
          <a:off x="2286000" y="3124200"/>
          <a:ext cx="1041400" cy="203200"/>
        </p:xfrm>
        <a:graphic>
          <a:graphicData uri="http://schemas.openxmlformats.org/presentationml/2006/ole">
            <mc:AlternateContent xmlns:mc="http://schemas.openxmlformats.org/markup-compatibility/2006">
              <mc:Choice xmlns:v="urn:schemas-microsoft-com:vml" Requires="v">
                <p:oleObj spid="_x0000_s30836" name="Equation" r:id="rId5" imgW="1040948" imgH="203112" progId="Equation.DSMT4">
                  <p:embed/>
                </p:oleObj>
              </mc:Choice>
              <mc:Fallback>
                <p:oleObj name="Equation" r:id="rId5" imgW="1040948" imgH="203112"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124200"/>
                        <a:ext cx="1041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p:cNvGraphicFramePr>
            <a:graphicFrameLocks noChangeAspect="1"/>
          </p:cNvGraphicFramePr>
          <p:nvPr/>
        </p:nvGraphicFramePr>
        <p:xfrm>
          <a:off x="2133600" y="4191000"/>
          <a:ext cx="3886200" cy="812800"/>
        </p:xfrm>
        <a:graphic>
          <a:graphicData uri="http://schemas.openxmlformats.org/presentationml/2006/ole">
            <mc:AlternateContent xmlns:mc="http://schemas.openxmlformats.org/markup-compatibility/2006">
              <mc:Choice xmlns:v="urn:schemas-microsoft-com:vml" Requires="v">
                <p:oleObj spid="_x0000_s30837" name="Equation" r:id="rId7" imgW="3886200" imgH="812800" progId="Equation.DSMT4">
                  <p:embed/>
                </p:oleObj>
              </mc:Choice>
              <mc:Fallback>
                <p:oleObj name="Equation" r:id="rId7" imgW="3886200" imgH="812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191000"/>
                        <a:ext cx="38862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Text Box 10"/>
          <p:cNvSpPr txBox="1">
            <a:spLocks noChangeArrowheads="1"/>
          </p:cNvSpPr>
          <p:nvPr/>
        </p:nvSpPr>
        <p:spPr bwMode="auto">
          <a:xfrm>
            <a:off x="1219200" y="51816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200"/>
              <a:t>Further simplification is achieved by writing</a:t>
            </a:r>
          </a:p>
          <a:p>
            <a:pPr>
              <a:spcBef>
                <a:spcPct val="50000"/>
              </a:spcBef>
            </a:pPr>
            <a:endParaRPr lang="en-US" sz="1200"/>
          </a:p>
          <a:p>
            <a:pPr>
              <a:spcBef>
                <a:spcPct val="50000"/>
              </a:spcBef>
            </a:pPr>
            <a:endParaRPr lang="en-US" sz="1200"/>
          </a:p>
          <a:p>
            <a:pPr>
              <a:spcBef>
                <a:spcPct val="50000"/>
              </a:spcBef>
            </a:pPr>
            <a:r>
              <a:rPr lang="en-US" sz="1200"/>
              <a:t>Since  the genotype of each individual is determined only by his/her parents</a:t>
            </a:r>
          </a:p>
          <a:p>
            <a:pPr>
              <a:spcBef>
                <a:spcPct val="50000"/>
              </a:spcBef>
            </a:pPr>
            <a:endParaRPr lang="en-US" sz="1200"/>
          </a:p>
        </p:txBody>
      </p:sp>
      <p:graphicFrame>
        <p:nvGraphicFramePr>
          <p:cNvPr id="30731" name="Object 11"/>
          <p:cNvGraphicFramePr>
            <a:graphicFrameLocks noChangeAspect="1"/>
          </p:cNvGraphicFramePr>
          <p:nvPr/>
        </p:nvGraphicFramePr>
        <p:xfrm>
          <a:off x="1516063" y="5537200"/>
          <a:ext cx="3830637" cy="284163"/>
        </p:xfrm>
        <a:graphic>
          <a:graphicData uri="http://schemas.openxmlformats.org/presentationml/2006/ole">
            <mc:AlternateContent xmlns:mc="http://schemas.openxmlformats.org/markup-compatibility/2006">
              <mc:Choice xmlns:v="urn:schemas-microsoft-com:vml" Requires="v">
                <p:oleObj spid="_x0000_s30838" name="Equation" r:id="rId9" imgW="7556500" imgH="558800" progId="Equation.DSMT4">
                  <p:embed/>
                </p:oleObj>
              </mc:Choice>
              <mc:Fallback>
                <p:oleObj name="Equation" r:id="rId9" imgW="7556500" imgH="558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6063" y="5537200"/>
                        <a:ext cx="3830637"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2" name="Object 12"/>
          <p:cNvGraphicFramePr>
            <a:graphicFrameLocks noChangeAspect="1"/>
          </p:cNvGraphicFramePr>
          <p:nvPr/>
        </p:nvGraphicFramePr>
        <p:xfrm>
          <a:off x="1697038" y="6597650"/>
          <a:ext cx="3619500" cy="142875"/>
        </p:xfrm>
        <a:graphic>
          <a:graphicData uri="http://schemas.openxmlformats.org/presentationml/2006/ole">
            <mc:AlternateContent xmlns:mc="http://schemas.openxmlformats.org/markup-compatibility/2006">
              <mc:Choice xmlns:v="urn:schemas-microsoft-com:vml" Requires="v">
                <p:oleObj spid="_x0000_s30839" name="Equation" r:id="rId11" imgW="7137400" imgH="279400" progId="Equation.DSMT4">
                  <p:embed/>
                </p:oleObj>
              </mc:Choice>
              <mc:Fallback>
                <p:oleObj name="Equation" r:id="rId11" imgW="7137400" imgH="2794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7038" y="6597650"/>
                        <a:ext cx="3619500" cy="14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Text Box 13"/>
          <p:cNvSpPr txBox="1">
            <a:spLocks noChangeArrowheads="1"/>
          </p:cNvSpPr>
          <p:nvPr/>
        </p:nvSpPr>
        <p:spPr bwMode="auto">
          <a:xfrm>
            <a:off x="1219200" y="6934200"/>
            <a:ext cx="4724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200"/>
              <a:t>Given the inheritance probabilities (Pr(G</a:t>
            </a:r>
            <a:r>
              <a:rPr lang="en-US" sz="1200" baseline="-25000"/>
              <a:t>i</a:t>
            </a:r>
            <a:r>
              <a:rPr lang="en-US" sz="1200"/>
              <a:t>| G</a:t>
            </a:r>
            <a:r>
              <a:rPr lang="en-US" sz="1200" baseline="-25000"/>
              <a:t>j</a:t>
            </a:r>
            <a:r>
              <a:rPr lang="en-US" sz="1200"/>
              <a:t>,G</a:t>
            </a:r>
            <a:r>
              <a:rPr lang="en-US" sz="1200" baseline="-25000"/>
              <a:t>k</a:t>
            </a:r>
            <a:r>
              <a:rPr lang="en-US" sz="1200"/>
              <a:t>)) and population frequencies of the genotypes (Pr(G</a:t>
            </a:r>
            <a:r>
              <a:rPr lang="en-US" sz="1200" baseline="-25000"/>
              <a:t>i</a:t>
            </a:r>
            <a:r>
              <a:rPr lang="en-US" sz="1200"/>
              <a:t>)), we have a fully specified model and can maximize the likelihood using a computer.</a:t>
            </a:r>
          </a:p>
        </p:txBody>
      </p:sp>
      <p:sp>
        <p:nvSpPr>
          <p:cNvPr id="30734"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790D542F-2013-401A-BAB9-381154254F26}" type="slidenum">
              <a:rPr lang="en-US" sz="1400" smtClean="0"/>
              <a:pPr/>
              <a:t>132</a:t>
            </a:fld>
            <a:endParaRPr 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31747"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31748" name="Text Box 4"/>
          <p:cNvSpPr txBox="1">
            <a:spLocks noChangeArrowheads="1"/>
          </p:cNvSpPr>
          <p:nvPr/>
        </p:nvSpPr>
        <p:spPr bwMode="auto">
          <a:xfrm>
            <a:off x="762000" y="1371600"/>
            <a:ext cx="5334000"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Suppose we wish to estimate the recombination fraction for a particular locus. We observe N = 50 and R = 18. Several previously published studies of the recombination fraction in nearby loci (that we believe should have similar recombination fractions) have shown recombination fractions between .22 and .44. We decide to model this prior information as a beta distribution (see </a:t>
            </a:r>
            <a:r>
              <a:rPr lang="en-US" sz="1400">
                <a:hlinkClick r:id="rId2"/>
              </a:rPr>
              <a:t>http://en.wikipedia.org/wiki/Beta_distribution</a:t>
            </a:r>
            <a:r>
              <a:rPr lang="en-US" sz="1400"/>
              <a:t>)</a:t>
            </a:r>
            <a:r>
              <a:rPr lang="en-US"/>
              <a:t> </a:t>
            </a:r>
            <a:r>
              <a:rPr lang="en-US" sz="1400"/>
              <a:t>with parameters a = 19 and b = 40:</a:t>
            </a:r>
          </a:p>
          <a:p>
            <a:pPr>
              <a:spcBef>
                <a:spcPct val="50000"/>
              </a:spcBef>
            </a:pPr>
            <a:endParaRPr lang="en-US" sz="1400"/>
          </a:p>
        </p:txBody>
      </p:sp>
      <p:sp>
        <p:nvSpPr>
          <p:cNvPr id="31749" name="Text Box 5"/>
          <p:cNvSpPr txBox="1">
            <a:spLocks noChangeArrowheads="1"/>
          </p:cNvSpPr>
          <p:nvPr/>
        </p:nvSpPr>
        <p:spPr bwMode="auto">
          <a:xfrm>
            <a:off x="1752600" y="5334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a:t>Problem 4</a:t>
            </a:r>
          </a:p>
        </p:txBody>
      </p:sp>
      <p:sp>
        <p:nvSpPr>
          <p:cNvPr id="31750" name="Line 6"/>
          <p:cNvSpPr>
            <a:spLocks noChangeShapeType="1"/>
          </p:cNvSpPr>
          <p:nvPr/>
        </p:nvSpPr>
        <p:spPr bwMode="auto">
          <a:xfrm>
            <a:off x="1219200" y="990600"/>
            <a:ext cx="426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7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3810000" cy="347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2" name="Text Box 8"/>
          <p:cNvSpPr txBox="1">
            <a:spLocks noChangeArrowheads="1"/>
          </p:cNvSpPr>
          <p:nvPr/>
        </p:nvSpPr>
        <p:spPr bwMode="auto">
          <a:xfrm>
            <a:off x="914400" y="6781800"/>
            <a:ext cx="4724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Find the MLE and Bayesian MAP estimators of the recombination fraction. Also find a 95% confidence interval (for the MLE) and a 95% credible interval (for the MAP)</a:t>
            </a:r>
          </a:p>
        </p:txBody>
      </p:sp>
      <p:sp>
        <p:nvSpPr>
          <p:cNvPr id="31753"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8A5020FF-4DCD-4CA3-95AA-E7A9D2BE56CB}" type="slidenum">
              <a:rPr lang="en-US" sz="1400" smtClean="0"/>
              <a:pPr/>
              <a:t>133</a:t>
            </a:fld>
            <a:endParaRPr 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3277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graphicFrame>
        <p:nvGraphicFramePr>
          <p:cNvPr id="32772" name="Object 4"/>
          <p:cNvGraphicFramePr>
            <a:graphicFrameLocks noChangeAspect="1"/>
          </p:cNvGraphicFramePr>
          <p:nvPr/>
        </p:nvGraphicFramePr>
        <p:xfrm>
          <a:off x="2127250" y="2101850"/>
          <a:ext cx="2489200" cy="1003300"/>
        </p:xfrm>
        <a:graphic>
          <a:graphicData uri="http://schemas.openxmlformats.org/presentationml/2006/ole">
            <mc:AlternateContent xmlns:mc="http://schemas.openxmlformats.org/markup-compatibility/2006">
              <mc:Choice xmlns:v="urn:schemas-microsoft-com:vml" Requires="v">
                <p:oleObj spid="_x0000_s32841" name="Equation" r:id="rId3" imgW="2489200" imgH="1003300" progId="Equation.DSMT4">
                  <p:embed/>
                </p:oleObj>
              </mc:Choice>
              <mc:Fallback>
                <p:oleObj name="Equation" r:id="rId3" imgW="2489200" imgH="1003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0" y="2101850"/>
                        <a:ext cx="2489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5"/>
          <p:cNvSpPr txBox="1">
            <a:spLocks noChangeArrowheads="1"/>
          </p:cNvSpPr>
          <p:nvPr/>
        </p:nvSpPr>
        <p:spPr bwMode="auto">
          <a:xfrm>
            <a:off x="838200" y="1371600"/>
            <a:ext cx="5029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The data follow a binomial distribution with N = 50, R = 18 and the prior information is captured by a beta distribution with parameters a = 19, b = 40:</a:t>
            </a:r>
          </a:p>
        </p:txBody>
      </p:sp>
      <p:sp>
        <p:nvSpPr>
          <p:cNvPr id="32774" name="Text Box 6"/>
          <p:cNvSpPr txBox="1">
            <a:spLocks noChangeArrowheads="1"/>
          </p:cNvSpPr>
          <p:nvPr/>
        </p:nvSpPr>
        <p:spPr bwMode="auto">
          <a:xfrm>
            <a:off x="838200" y="342900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Working through Bayes theorem, we find …</a:t>
            </a:r>
          </a:p>
        </p:txBody>
      </p:sp>
      <p:graphicFrame>
        <p:nvGraphicFramePr>
          <p:cNvPr id="32775" name="Object 7"/>
          <p:cNvGraphicFramePr>
            <a:graphicFrameLocks noChangeAspect="1"/>
          </p:cNvGraphicFramePr>
          <p:nvPr/>
        </p:nvGraphicFramePr>
        <p:xfrm>
          <a:off x="1524000" y="3886200"/>
          <a:ext cx="3670300" cy="482600"/>
        </p:xfrm>
        <a:graphic>
          <a:graphicData uri="http://schemas.openxmlformats.org/presentationml/2006/ole">
            <mc:AlternateContent xmlns:mc="http://schemas.openxmlformats.org/markup-compatibility/2006">
              <mc:Choice xmlns:v="urn:schemas-microsoft-com:vml" Requires="v">
                <p:oleObj spid="_x0000_s32842" name="Equation" r:id="rId5" imgW="3670300" imgH="482600" progId="Equation.DSMT4">
                  <p:embed/>
                </p:oleObj>
              </mc:Choice>
              <mc:Fallback>
                <p:oleObj name="Equation" r:id="rId5" imgW="3670300" imgH="482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886200"/>
                        <a:ext cx="3670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Text Box 8"/>
          <p:cNvSpPr txBox="1">
            <a:spLocks noChangeArrowheads="1"/>
          </p:cNvSpPr>
          <p:nvPr/>
        </p:nvSpPr>
        <p:spPr bwMode="auto">
          <a:xfrm>
            <a:off x="914400" y="4572000"/>
            <a:ext cx="48768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dirty="0"/>
              <a:t>which is another beta distribution with parameters (</a:t>
            </a:r>
            <a:r>
              <a:rPr lang="en-US" sz="1400" dirty="0" err="1"/>
              <a:t>a+R</a:t>
            </a:r>
            <a:r>
              <a:rPr lang="en-US" sz="1400" dirty="0"/>
              <a:t>) and (</a:t>
            </a:r>
            <a:r>
              <a:rPr lang="en-US" sz="1400" dirty="0" err="1"/>
              <a:t>N-R+b</a:t>
            </a:r>
            <a:r>
              <a:rPr lang="en-US" sz="1400" dirty="0"/>
              <a:t>). The mode of the beta distribution </a:t>
            </a:r>
            <a:r>
              <a:rPr lang="en-US" sz="1400"/>
              <a:t>with parameters </a:t>
            </a:r>
            <a:r>
              <a:rPr lang="en-US" sz="1400">
                <a:sym typeface="Symbol"/>
              </a:rPr>
              <a:t> and  is (-1)/(+-2) so</a:t>
            </a:r>
            <a:endParaRPr lang="en-US" sz="1400" dirty="0"/>
          </a:p>
        </p:txBody>
      </p:sp>
      <p:graphicFrame>
        <p:nvGraphicFramePr>
          <p:cNvPr id="32777" name="Object 10"/>
          <p:cNvGraphicFramePr>
            <a:graphicFrameLocks noChangeAspect="1"/>
          </p:cNvGraphicFramePr>
          <p:nvPr/>
        </p:nvGraphicFramePr>
        <p:xfrm>
          <a:off x="2057400" y="5410200"/>
          <a:ext cx="2400300" cy="457200"/>
        </p:xfrm>
        <a:graphic>
          <a:graphicData uri="http://schemas.openxmlformats.org/presentationml/2006/ole">
            <mc:AlternateContent xmlns:mc="http://schemas.openxmlformats.org/markup-compatibility/2006">
              <mc:Choice xmlns:v="urn:schemas-microsoft-com:vml" Requires="v">
                <p:oleObj spid="_x0000_s32843" name="Equation" r:id="rId7" imgW="2400300" imgH="457200" progId="Equation.DSMT4">
                  <p:embed/>
                </p:oleObj>
              </mc:Choice>
              <mc:Fallback>
                <p:oleObj name="Equation" r:id="rId7" imgW="2400300" imgH="457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5410200"/>
                        <a:ext cx="2400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8" name="Text Box 11"/>
          <p:cNvSpPr txBox="1">
            <a:spLocks noChangeArrowheads="1"/>
          </p:cNvSpPr>
          <p:nvPr/>
        </p:nvSpPr>
        <p:spPr bwMode="auto">
          <a:xfrm>
            <a:off x="2057400" y="6096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sz="1400" u="sng"/>
              <a:t>Solution to problem 4</a:t>
            </a:r>
          </a:p>
        </p:txBody>
      </p:sp>
      <p:sp>
        <p:nvSpPr>
          <p:cNvPr id="32779" name="Text Box 12"/>
          <p:cNvSpPr txBox="1">
            <a:spLocks noChangeArrowheads="1"/>
          </p:cNvSpPr>
          <p:nvPr/>
        </p:nvSpPr>
        <p:spPr bwMode="auto">
          <a:xfrm>
            <a:off x="990600" y="6240463"/>
            <a:ext cx="5181600"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sz="1400"/>
              <a:t>Also, we can find the 2.5</a:t>
            </a:r>
            <a:r>
              <a:rPr lang="en-US" sz="1400" baseline="30000"/>
              <a:t>th</a:t>
            </a:r>
            <a:r>
              <a:rPr lang="en-US" sz="1400"/>
              <a:t> and 97.5</a:t>
            </a:r>
            <a:r>
              <a:rPr lang="en-US" sz="1400" baseline="30000"/>
              <a:t>th</a:t>
            </a:r>
            <a:r>
              <a:rPr lang="en-US" sz="1400"/>
              <a:t> percentiles of the posterior distribution (95% credible interval): [.23 - .40]</a:t>
            </a:r>
          </a:p>
          <a:p>
            <a:pPr>
              <a:spcBef>
                <a:spcPct val="50000"/>
              </a:spcBef>
            </a:pPr>
            <a:r>
              <a:rPr lang="en-US" sz="1400"/>
              <a:t>For comparison the MLE is 18/50 = 0.36 with a 95% confidence interval of [.23 - .49]</a:t>
            </a:r>
          </a:p>
        </p:txBody>
      </p:sp>
      <p:sp>
        <p:nvSpPr>
          <p:cNvPr id="32780"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732DC0EF-C90E-4AB7-9161-3D1C25D3E5D4}" type="slidenum">
              <a:rPr lang="en-US" sz="1400" smtClean="0"/>
              <a:pPr/>
              <a:t>134</a:t>
            </a:fld>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5123"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5124" name="Text Box 2"/>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Maximum Likelihood - Example</a:t>
            </a:r>
          </a:p>
        </p:txBody>
      </p:sp>
      <p:sp>
        <p:nvSpPr>
          <p:cNvPr id="5125" name="Text Box 3"/>
          <p:cNvSpPr txBox="1">
            <a:spLocks noChangeArrowheads="1"/>
          </p:cNvSpPr>
          <p:nvPr/>
        </p:nvSpPr>
        <p:spPr bwMode="auto">
          <a:xfrm>
            <a:off x="609600" y="1066800"/>
            <a:ext cx="58674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b="1"/>
              <a:t>Data:</a:t>
            </a:r>
            <a:r>
              <a:rPr lang="en-US" b="1" i="1"/>
              <a:t> </a:t>
            </a:r>
            <a:r>
              <a:rPr lang="en-US" i="1"/>
              <a:t>Y</a:t>
            </a:r>
            <a:r>
              <a:rPr lang="en-US" sz="1400" i="1" baseline="-25000"/>
              <a:t>i</a:t>
            </a:r>
            <a:r>
              <a:rPr lang="en-US"/>
              <a:t> = 0/1 for </a:t>
            </a:r>
            <a:r>
              <a:rPr lang="en-US" i="1"/>
              <a:t>i</a:t>
            </a:r>
            <a:r>
              <a:rPr lang="en-US"/>
              <a:t> = 1, 2,….</a:t>
            </a:r>
            <a:r>
              <a:rPr lang="en-US" i="1"/>
              <a:t>n</a:t>
            </a:r>
            <a:r>
              <a:rPr lang="en-US"/>
              <a:t>   (independent)</a:t>
            </a:r>
          </a:p>
          <a:p>
            <a:pPr>
              <a:spcBef>
                <a:spcPct val="50000"/>
              </a:spcBef>
            </a:pPr>
            <a:r>
              <a:rPr lang="en-US" b="1"/>
              <a:t>Model:</a:t>
            </a:r>
            <a:r>
              <a:rPr lang="en-US"/>
              <a:t>                   ~ Binomial(n,</a:t>
            </a:r>
            <a:r>
              <a:rPr lang="en-US">
                <a:sym typeface="Symbol" pitchFamily="18" charset="2"/>
              </a:rPr>
              <a:t></a:t>
            </a:r>
            <a:r>
              <a:rPr lang="en-US"/>
              <a:t>)</a:t>
            </a:r>
          </a:p>
          <a:p>
            <a:pPr>
              <a:spcBef>
                <a:spcPct val="50000"/>
              </a:spcBef>
            </a:pPr>
            <a:r>
              <a:rPr lang="en-US" b="1"/>
              <a:t>Probability</a:t>
            </a:r>
            <a:r>
              <a:rPr lang="en-US"/>
              <a:t>:  Let’s fix the number in the sample at  </a:t>
            </a:r>
            <a:br>
              <a:rPr lang="en-US"/>
            </a:br>
            <a:r>
              <a:rPr lang="en-US" i="1"/>
              <a:t>n</a:t>
            </a:r>
            <a:r>
              <a:rPr lang="en-US"/>
              <a:t> = 20. The resulting model for Z is </a:t>
            </a:r>
            <a:br>
              <a:rPr lang="en-US"/>
            </a:br>
            <a:r>
              <a:rPr lang="en-US"/>
              <a:t>Binomial with size 20 and success probability </a:t>
            </a:r>
            <a:r>
              <a:rPr lang="en-US">
                <a:sym typeface="Symbol" pitchFamily="18" charset="2"/>
              </a:rPr>
              <a:t>.</a:t>
            </a:r>
          </a:p>
          <a:p>
            <a:pPr>
              <a:spcBef>
                <a:spcPct val="50000"/>
              </a:spcBef>
            </a:pPr>
            <a:r>
              <a:rPr lang="en-US">
                <a:sym typeface="Symbol" pitchFamily="18" charset="2"/>
              </a:rPr>
              <a:t>The </a:t>
            </a:r>
            <a:r>
              <a:rPr lang="en-US" b="1" i="1">
                <a:sym typeface="Symbol" pitchFamily="18" charset="2"/>
              </a:rPr>
              <a:t>probability distribution function </a:t>
            </a:r>
            <a:r>
              <a:rPr lang="en-US">
                <a:sym typeface="Symbol" pitchFamily="18" charset="2"/>
              </a:rPr>
              <a:t>is:</a:t>
            </a:r>
            <a:endParaRPr lang="en-US"/>
          </a:p>
        </p:txBody>
      </p:sp>
      <p:graphicFrame>
        <p:nvGraphicFramePr>
          <p:cNvPr id="5126" name="Object 6"/>
          <p:cNvGraphicFramePr>
            <a:graphicFrameLocks noChangeAspect="1"/>
          </p:cNvGraphicFramePr>
          <p:nvPr/>
        </p:nvGraphicFramePr>
        <p:xfrm>
          <a:off x="1600200" y="1524000"/>
          <a:ext cx="965200" cy="533400"/>
        </p:xfrm>
        <a:graphic>
          <a:graphicData uri="http://schemas.openxmlformats.org/presentationml/2006/ole">
            <mc:AlternateContent xmlns:mc="http://schemas.openxmlformats.org/markup-compatibility/2006">
              <mc:Choice xmlns:v="urn:schemas-microsoft-com:vml" Requires="v">
                <p:oleObj spid="_x0000_s5192" name="Equation" r:id="rId4" imgW="965200" imgH="533400" progId="Equation.DSMT4">
                  <p:embed/>
                </p:oleObj>
              </mc:Choice>
              <mc:Fallback>
                <p:oleObj name="Equation" r:id="rId4" imgW="965200" imgH="533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24000"/>
                        <a:ext cx="96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Object 10"/>
          <p:cNvGraphicFramePr>
            <a:graphicFrameLocks noChangeAspect="1"/>
          </p:cNvGraphicFramePr>
          <p:nvPr/>
        </p:nvGraphicFramePr>
        <p:xfrm>
          <a:off x="1752600" y="3733800"/>
          <a:ext cx="3060700" cy="711200"/>
        </p:xfrm>
        <a:graphic>
          <a:graphicData uri="http://schemas.openxmlformats.org/presentationml/2006/ole">
            <mc:AlternateContent xmlns:mc="http://schemas.openxmlformats.org/markup-compatibility/2006">
              <mc:Choice xmlns:v="urn:schemas-microsoft-com:vml" Requires="v">
                <p:oleObj spid="_x0000_s5193" name="Equation" r:id="rId6" imgW="3060700" imgH="711200" progId="Equation.DSMT4">
                  <p:embed/>
                </p:oleObj>
              </mc:Choice>
              <mc:Fallback>
                <p:oleObj name="Equation" r:id="rId6" imgW="3060700" imgH="711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733800"/>
                        <a:ext cx="30607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3"/>
          <p:cNvSpPr txBox="1">
            <a:spLocks noChangeArrowheads="1"/>
          </p:cNvSpPr>
          <p:nvPr/>
        </p:nvSpPr>
        <p:spPr bwMode="auto">
          <a:xfrm>
            <a:off x="468313" y="4598988"/>
            <a:ext cx="5867400"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sym typeface="Symbol" pitchFamily="18" charset="2"/>
              </a:rPr>
              <a:t>where </a:t>
            </a:r>
            <a:r>
              <a:rPr lang="en-US" i="1">
                <a:sym typeface="Symbol" pitchFamily="18" charset="2"/>
              </a:rPr>
              <a:t>Z</a:t>
            </a:r>
            <a:r>
              <a:rPr lang="en-US">
                <a:sym typeface="Symbol" pitchFamily="18" charset="2"/>
              </a:rPr>
              <a:t> is the variable and </a:t>
            </a:r>
            <a:r>
              <a:rPr lang="el-GR" b="1">
                <a:sym typeface="Symbol" pitchFamily="18" charset="2"/>
              </a:rPr>
              <a:t>π</a:t>
            </a:r>
            <a:r>
              <a:rPr lang="en-US" b="1">
                <a:sym typeface="Symbol" pitchFamily="18" charset="2"/>
              </a:rPr>
              <a:t> is fixed</a:t>
            </a:r>
            <a:r>
              <a:rPr lang="en-US">
                <a:sym typeface="Symbol" pitchFamily="18" charset="2"/>
              </a:rPr>
              <a:t>.</a:t>
            </a:r>
          </a:p>
          <a:p>
            <a:pPr>
              <a:spcBef>
                <a:spcPct val="50000"/>
              </a:spcBef>
            </a:pPr>
            <a:endParaRPr lang="en-US">
              <a:sym typeface="Symbol" pitchFamily="18" charset="2"/>
            </a:endParaRPr>
          </a:p>
          <a:p>
            <a:pPr>
              <a:spcBef>
                <a:spcPct val="50000"/>
              </a:spcBef>
            </a:pPr>
            <a:r>
              <a:rPr lang="en-US">
                <a:sym typeface="Symbol" pitchFamily="18" charset="2"/>
              </a:rPr>
              <a:t>The </a:t>
            </a:r>
            <a:r>
              <a:rPr lang="en-US" b="1" i="1">
                <a:sym typeface="Symbol" pitchFamily="18" charset="2"/>
              </a:rPr>
              <a:t>likelihood function </a:t>
            </a:r>
            <a:r>
              <a:rPr lang="en-US">
                <a:sym typeface="Symbol" pitchFamily="18" charset="2"/>
              </a:rPr>
              <a:t>is the same function:</a:t>
            </a:r>
            <a:endParaRPr lang="en-US"/>
          </a:p>
        </p:txBody>
      </p:sp>
      <p:graphicFrame>
        <p:nvGraphicFramePr>
          <p:cNvPr id="5129" name="Object 4"/>
          <p:cNvGraphicFramePr>
            <a:graphicFrameLocks noChangeAspect="1"/>
          </p:cNvGraphicFramePr>
          <p:nvPr/>
        </p:nvGraphicFramePr>
        <p:xfrm>
          <a:off x="1219200" y="6356350"/>
          <a:ext cx="4100513" cy="881063"/>
        </p:xfrm>
        <a:graphic>
          <a:graphicData uri="http://schemas.openxmlformats.org/presentationml/2006/ole">
            <mc:AlternateContent xmlns:mc="http://schemas.openxmlformats.org/markup-compatibility/2006">
              <mc:Choice xmlns:v="urn:schemas-microsoft-com:vml" Requires="v">
                <p:oleObj spid="_x0000_s5194" name="Equation" r:id="rId8" imgW="1778000" imgH="457200" progId="Equation.3">
                  <p:embed/>
                </p:oleObj>
              </mc:Choice>
              <mc:Fallback>
                <p:oleObj name="Equation" r:id="rId8" imgW="1778000" imgH="457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6356350"/>
                        <a:ext cx="410051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0" name="Text Box 3"/>
          <p:cNvSpPr txBox="1">
            <a:spLocks noChangeArrowheads="1"/>
          </p:cNvSpPr>
          <p:nvPr/>
        </p:nvSpPr>
        <p:spPr bwMode="auto">
          <a:xfrm>
            <a:off x="444500" y="7258050"/>
            <a:ext cx="5867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sym typeface="Symbol" pitchFamily="18" charset="2"/>
              </a:rPr>
              <a:t>except now </a:t>
            </a:r>
            <a:r>
              <a:rPr lang="el-GR">
                <a:sym typeface="Symbol" pitchFamily="18" charset="2"/>
              </a:rPr>
              <a:t>π</a:t>
            </a:r>
            <a:r>
              <a:rPr lang="en-US">
                <a:sym typeface="Symbol" pitchFamily="18" charset="2"/>
              </a:rPr>
              <a:t> is the variable and </a:t>
            </a:r>
            <a:r>
              <a:rPr lang="en-US" b="1">
                <a:sym typeface="Symbol" pitchFamily="18" charset="2"/>
              </a:rPr>
              <a:t>Z is fixed</a:t>
            </a:r>
            <a:r>
              <a:rPr lang="en-US">
                <a:sym typeface="Symbol" pitchFamily="18" charset="2"/>
              </a:rPr>
              <a:t>.</a:t>
            </a:r>
            <a:endParaRPr lang="en-US"/>
          </a:p>
        </p:txBody>
      </p:sp>
      <p:sp>
        <p:nvSpPr>
          <p:cNvPr id="5131"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566C5527-0C27-4C1C-A90E-8E5243499B05}" type="slidenum">
              <a:rPr lang="en-US" sz="1400" smtClean="0"/>
              <a:pPr/>
              <a:t>106</a:t>
            </a:fld>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6147"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6148" name="Text Box 2"/>
          <p:cNvSpPr txBox="1">
            <a:spLocks noChangeArrowheads="1"/>
          </p:cNvSpPr>
          <p:nvPr/>
        </p:nvSpPr>
        <p:spPr bwMode="auto">
          <a:xfrm>
            <a:off x="1965325" y="13858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endParaRPr lang="en-US"/>
          </a:p>
        </p:txBody>
      </p:sp>
      <p:sp>
        <p:nvSpPr>
          <p:cNvPr id="6149" name="Text Box 3"/>
          <p:cNvSpPr txBox="1">
            <a:spLocks noChangeArrowheads="1"/>
          </p:cNvSpPr>
          <p:nvPr/>
        </p:nvSpPr>
        <p:spPr bwMode="auto">
          <a:xfrm>
            <a:off x="914400" y="838200"/>
            <a:ext cx="53340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tabLst>
                <a:tab pos="457200" algn="l"/>
              </a:tabLst>
              <a:defRPr sz="2000">
                <a:solidFill>
                  <a:schemeClr val="tx1"/>
                </a:solidFill>
                <a:latin typeface="Times New Roman" charset="0"/>
              </a:defRPr>
            </a:lvl1pPr>
            <a:lvl2pPr marL="742950" indent="-285750">
              <a:tabLst>
                <a:tab pos="457200" algn="l"/>
              </a:tabLst>
              <a:defRPr sz="2000">
                <a:solidFill>
                  <a:schemeClr val="tx1"/>
                </a:solidFill>
                <a:latin typeface="Times New Roman" charset="0"/>
              </a:defRPr>
            </a:lvl2pPr>
            <a:lvl3pPr marL="1143000" indent="-228600">
              <a:tabLst>
                <a:tab pos="457200" algn="l"/>
              </a:tabLst>
              <a:defRPr sz="2000">
                <a:solidFill>
                  <a:schemeClr val="tx1"/>
                </a:solidFill>
                <a:latin typeface="Times New Roman" charset="0"/>
              </a:defRPr>
            </a:lvl3pPr>
            <a:lvl4pPr marL="1600200" indent="-228600">
              <a:tabLst>
                <a:tab pos="457200" algn="l"/>
              </a:tabLst>
              <a:defRPr sz="2000">
                <a:solidFill>
                  <a:schemeClr val="tx1"/>
                </a:solidFill>
                <a:latin typeface="Times New Roman" charset="0"/>
              </a:defRPr>
            </a:lvl4pPr>
            <a:lvl5pPr marL="2057400" indent="-228600">
              <a:tabLst>
                <a:tab pos="457200" algn="l"/>
              </a:tabLst>
              <a:defRPr sz="2000">
                <a:solidFill>
                  <a:schemeClr val="tx1"/>
                </a:solidFill>
                <a:latin typeface="Times New Roman" charset="0"/>
              </a:defRPr>
            </a:lvl5pPr>
            <a:lvl6pPr marL="2514600" indent="-228600" eaLnBrk="0" fontAlgn="base" hangingPunct="0">
              <a:spcBef>
                <a:spcPct val="0"/>
              </a:spcBef>
              <a:spcAft>
                <a:spcPct val="0"/>
              </a:spcAft>
              <a:tabLst>
                <a:tab pos="457200" algn="l"/>
              </a:tabLst>
              <a:defRPr sz="2000">
                <a:solidFill>
                  <a:schemeClr val="tx1"/>
                </a:solidFill>
                <a:latin typeface="Times New Roman" charset="0"/>
              </a:defRPr>
            </a:lvl6pPr>
            <a:lvl7pPr marL="2971800" indent="-228600" eaLnBrk="0" fontAlgn="base" hangingPunct="0">
              <a:spcBef>
                <a:spcPct val="0"/>
              </a:spcBef>
              <a:spcAft>
                <a:spcPct val="0"/>
              </a:spcAft>
              <a:tabLst>
                <a:tab pos="457200" algn="l"/>
              </a:tabLst>
              <a:defRPr sz="2000">
                <a:solidFill>
                  <a:schemeClr val="tx1"/>
                </a:solidFill>
                <a:latin typeface="Times New Roman" charset="0"/>
              </a:defRPr>
            </a:lvl7pPr>
            <a:lvl8pPr marL="3429000" indent="-228600" eaLnBrk="0" fontAlgn="base" hangingPunct="0">
              <a:spcBef>
                <a:spcPct val="0"/>
              </a:spcBef>
              <a:spcAft>
                <a:spcPct val="0"/>
              </a:spcAft>
              <a:tabLst>
                <a:tab pos="457200" algn="l"/>
              </a:tabLst>
              <a:defRPr sz="2000">
                <a:solidFill>
                  <a:schemeClr val="tx1"/>
                </a:solidFill>
                <a:latin typeface="Times New Roman" charset="0"/>
              </a:defRPr>
            </a:lvl8pPr>
            <a:lvl9pPr marL="3886200" indent="-228600" eaLnBrk="0" fontAlgn="base" hangingPunct="0">
              <a:spcBef>
                <a:spcPct val="0"/>
              </a:spcBef>
              <a:spcAft>
                <a:spcPct val="0"/>
              </a:spcAft>
              <a:tabLst>
                <a:tab pos="457200" algn="l"/>
              </a:tabLst>
              <a:defRPr sz="2000">
                <a:solidFill>
                  <a:schemeClr val="tx1"/>
                </a:solidFill>
                <a:latin typeface="Times New Roman" charset="0"/>
              </a:defRPr>
            </a:lvl9pPr>
          </a:lstStyle>
          <a:p>
            <a:pPr algn="just">
              <a:spcBef>
                <a:spcPct val="50000"/>
              </a:spcBef>
            </a:pPr>
            <a:endParaRPr lang="en-US"/>
          </a:p>
          <a:p>
            <a:pPr algn="just">
              <a:spcBef>
                <a:spcPct val="50000"/>
              </a:spcBef>
            </a:pPr>
            <a:r>
              <a:rPr lang="en-US"/>
              <a:t>Two ways to look at this:</a:t>
            </a:r>
          </a:p>
          <a:p>
            <a:pPr algn="just">
              <a:spcBef>
                <a:spcPct val="50000"/>
              </a:spcBef>
              <a:buFontTx/>
              <a:buChar char="•"/>
            </a:pPr>
            <a:r>
              <a:rPr lang="en-US"/>
              <a:t> Fix </a:t>
            </a:r>
            <a:r>
              <a:rPr lang="en-US">
                <a:sym typeface="Symbol" pitchFamily="18" charset="2"/>
              </a:rPr>
              <a:t></a:t>
            </a:r>
            <a:r>
              <a:rPr lang="en-US"/>
              <a:t> and look at the probability of different values of </a:t>
            </a:r>
            <a:r>
              <a:rPr lang="en-US" i="1"/>
              <a:t>Z</a:t>
            </a:r>
            <a:r>
              <a:rPr lang="en-US"/>
              <a:t>:	   </a:t>
            </a:r>
          </a:p>
          <a:p>
            <a:pPr algn="ctr">
              <a:lnSpc>
                <a:spcPct val="50000"/>
              </a:lnSpc>
              <a:spcBef>
                <a:spcPct val="50000"/>
              </a:spcBef>
            </a:pPr>
            <a:endParaRPr lang="en-US"/>
          </a:p>
          <a:p>
            <a:pPr algn="just">
              <a:spcBef>
                <a:spcPct val="50000"/>
              </a:spcBef>
            </a:pPr>
            <a:endParaRPr lang="en-US"/>
          </a:p>
          <a:p>
            <a:pPr algn="just">
              <a:spcBef>
                <a:spcPct val="50000"/>
              </a:spcBef>
            </a:pPr>
            <a:endParaRPr lang="en-US"/>
          </a:p>
          <a:p>
            <a:pPr algn="just">
              <a:spcBef>
                <a:spcPct val="50000"/>
              </a:spcBef>
            </a:pPr>
            <a:endParaRPr lang="en-US"/>
          </a:p>
          <a:p>
            <a:pPr algn="just">
              <a:spcBef>
                <a:spcPct val="50000"/>
              </a:spcBef>
            </a:pPr>
            <a:r>
              <a:rPr lang="en-US"/>
              <a:t>  </a:t>
            </a:r>
          </a:p>
          <a:p>
            <a:pPr>
              <a:spcBef>
                <a:spcPct val="50000"/>
              </a:spcBef>
              <a:buFontTx/>
              <a:buChar char="•"/>
            </a:pPr>
            <a:r>
              <a:rPr lang="en-US"/>
              <a:t> Fix </a:t>
            </a:r>
            <a:r>
              <a:rPr lang="en-US" i="1"/>
              <a:t>Z</a:t>
            </a:r>
            <a:r>
              <a:rPr lang="en-US"/>
              <a:t> and look at the probability under different values of </a:t>
            </a:r>
            <a:r>
              <a:rPr lang="en-US">
                <a:sym typeface="Symbol" pitchFamily="18" charset="2"/>
              </a:rPr>
              <a:t></a:t>
            </a:r>
            <a:r>
              <a:rPr lang="en-US"/>
              <a:t> (this is called the likelihood function):</a:t>
            </a:r>
          </a:p>
          <a:p>
            <a:pPr algn="just">
              <a:spcBef>
                <a:spcPct val="50000"/>
              </a:spcBef>
            </a:pPr>
            <a:r>
              <a:rPr lang="en-US"/>
              <a:t>			     	       </a:t>
            </a:r>
            <a:r>
              <a:rPr lang="en-US" i="1"/>
              <a:t>Z</a:t>
            </a:r>
            <a:r>
              <a:rPr lang="en-US"/>
              <a:t> = 3</a:t>
            </a:r>
          </a:p>
        </p:txBody>
      </p:sp>
      <p:graphicFrame>
        <p:nvGraphicFramePr>
          <p:cNvPr id="38916" name="Group 4"/>
          <p:cNvGraphicFramePr>
            <a:graphicFrameLocks noGrp="1"/>
          </p:cNvGraphicFramePr>
          <p:nvPr/>
        </p:nvGraphicFramePr>
        <p:xfrm>
          <a:off x="2514600" y="2667000"/>
          <a:ext cx="1905000" cy="19353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3504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1" u="none" strike="noStrike" cap="none" normalizeH="0" baseline="0" dirty="0">
                          <a:ln>
                            <a:noFill/>
                          </a:ln>
                          <a:solidFill>
                            <a:schemeClr val="tx1"/>
                          </a:solidFill>
                          <a:effectLst/>
                          <a:latin typeface="Times New Roman" pitchFamily="18" charset="0"/>
                        </a:rPr>
                        <a:t>Z</a:t>
                      </a:r>
                    </a:p>
                  </a:txBody>
                  <a:tcPr marT="45694" marB="45694"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694" marB="45694"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47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4</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5</a:t>
                      </a:r>
                    </a:p>
                  </a:txBody>
                  <a:tcPr marT="45694" marB="45694"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0.122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0.270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0.285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0.190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0.090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0.032</a:t>
                      </a:r>
                    </a:p>
                  </a:txBody>
                  <a:tcPr marT="45694" marB="45694"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8927" name="Group 15"/>
          <p:cNvGraphicFramePr>
            <a:graphicFrameLocks noGrp="1"/>
          </p:cNvGraphicFramePr>
          <p:nvPr/>
        </p:nvGraphicFramePr>
        <p:xfrm>
          <a:off x="2514600" y="6096000"/>
          <a:ext cx="1905000" cy="1963738"/>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5057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700" b="0" i="1" u="none" strike="noStrike" cap="none" normalizeH="0" baseline="0">
                        <a:ln>
                          <a:noFill/>
                        </a:ln>
                        <a:solidFill>
                          <a:schemeClr val="tx1"/>
                        </a:solidFill>
                        <a:effectLst/>
                        <a:latin typeface="Times New Roman" pitchFamily="18" charset="0"/>
                      </a:endParaRPr>
                    </a:p>
                  </a:txBody>
                  <a:tcPr marT="45727" marB="45727"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7" marB="45727"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13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0.10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0.20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0.30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0.40</a:t>
                      </a:r>
                    </a:p>
                  </a:txBody>
                  <a:tcPr marT="45727" marB="45727"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0.001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0.060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0.190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0.205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0.072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0.012</a:t>
                      </a:r>
                    </a:p>
                  </a:txBody>
                  <a:tcPr marT="45727" marB="45727"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172" name="Object 27"/>
          <p:cNvGraphicFramePr>
            <a:graphicFrameLocks noChangeAspect="1"/>
          </p:cNvGraphicFramePr>
          <p:nvPr/>
        </p:nvGraphicFramePr>
        <p:xfrm>
          <a:off x="3124200" y="2362200"/>
          <a:ext cx="698500" cy="241300"/>
        </p:xfrm>
        <a:graphic>
          <a:graphicData uri="http://schemas.openxmlformats.org/presentationml/2006/ole">
            <mc:AlternateContent xmlns:mc="http://schemas.openxmlformats.org/markup-compatibility/2006">
              <mc:Choice xmlns:v="urn:schemas-microsoft-com:vml" Requires="v">
                <p:oleObj spid="_x0000_s6258" name="Equation" r:id="rId3" imgW="698500" imgH="241300" progId="Equation.DSMT4">
                  <p:embed/>
                </p:oleObj>
              </mc:Choice>
              <mc:Fallback>
                <p:oleObj name="Equation" r:id="rId3" imgW="698500" imgH="2413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62200"/>
                        <a:ext cx="6985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3" name="Object 28"/>
          <p:cNvGraphicFramePr>
            <a:graphicFrameLocks noChangeAspect="1"/>
          </p:cNvGraphicFramePr>
          <p:nvPr/>
        </p:nvGraphicFramePr>
        <p:xfrm>
          <a:off x="3581400" y="6172200"/>
          <a:ext cx="711200" cy="266700"/>
        </p:xfrm>
        <a:graphic>
          <a:graphicData uri="http://schemas.openxmlformats.org/presentationml/2006/ole">
            <mc:AlternateContent xmlns:mc="http://schemas.openxmlformats.org/markup-compatibility/2006">
              <mc:Choice xmlns:v="urn:schemas-microsoft-com:vml" Requires="v">
                <p:oleObj spid="_x0000_s6259" name="Equation" r:id="rId5" imgW="710891" imgH="266584" progId="Equation.DSMT4">
                  <p:embed/>
                </p:oleObj>
              </mc:Choice>
              <mc:Fallback>
                <p:oleObj name="Equation" r:id="rId5" imgW="710891" imgH="266584"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6172200"/>
                        <a:ext cx="7112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4" name="Object 29"/>
          <p:cNvGraphicFramePr>
            <a:graphicFrameLocks noChangeAspect="1"/>
          </p:cNvGraphicFramePr>
          <p:nvPr/>
        </p:nvGraphicFramePr>
        <p:xfrm>
          <a:off x="3581400" y="2743200"/>
          <a:ext cx="711200" cy="266700"/>
        </p:xfrm>
        <a:graphic>
          <a:graphicData uri="http://schemas.openxmlformats.org/presentationml/2006/ole">
            <mc:AlternateContent xmlns:mc="http://schemas.openxmlformats.org/markup-compatibility/2006">
              <mc:Choice xmlns:v="urn:schemas-microsoft-com:vml" Requires="v">
                <p:oleObj spid="_x0000_s6260" name="Equation" r:id="rId7" imgW="710891" imgH="266584" progId="Equation.DSMT4">
                  <p:embed/>
                </p:oleObj>
              </mc:Choice>
              <mc:Fallback>
                <p:oleObj name="Equation" r:id="rId7" imgW="710891" imgH="266584"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743200"/>
                        <a:ext cx="7112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5" name="Object 30"/>
          <p:cNvGraphicFramePr>
            <a:graphicFrameLocks noChangeAspect="1"/>
          </p:cNvGraphicFramePr>
          <p:nvPr/>
        </p:nvGraphicFramePr>
        <p:xfrm>
          <a:off x="2971800" y="6248400"/>
          <a:ext cx="177800" cy="165100"/>
        </p:xfrm>
        <a:graphic>
          <a:graphicData uri="http://schemas.openxmlformats.org/presentationml/2006/ole">
            <mc:AlternateContent xmlns:mc="http://schemas.openxmlformats.org/markup-compatibility/2006">
              <mc:Choice xmlns:v="urn:schemas-microsoft-com:vml" Requires="v">
                <p:oleObj spid="_x0000_s6261" name="Equation" r:id="rId8" imgW="177492" imgH="164814" progId="Equation.DSMT4">
                  <p:embed/>
                </p:oleObj>
              </mc:Choice>
              <mc:Fallback>
                <p:oleObj name="Equation" r:id="rId8" imgW="177492" imgH="164814" progId="Equation.DSMT4">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6248400"/>
                        <a:ext cx="1778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6" name="Text Box 31"/>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Maximum Likelihood - Example</a:t>
            </a:r>
          </a:p>
        </p:txBody>
      </p:sp>
      <p:sp>
        <p:nvSpPr>
          <p:cNvPr id="6177"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048A6702-E4B7-4E0C-A7B4-A35F25031976}" type="slidenum">
              <a:rPr lang="en-US" sz="1400" smtClean="0"/>
              <a:pPr/>
              <a:t>107</a:t>
            </a:fld>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7171"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graphicFrame>
        <p:nvGraphicFramePr>
          <p:cNvPr id="7172" name="Object 6"/>
          <p:cNvGraphicFramePr>
            <a:graphicFrameLocks noChangeAspect="1"/>
          </p:cNvGraphicFramePr>
          <p:nvPr/>
        </p:nvGraphicFramePr>
        <p:xfrm>
          <a:off x="1447800" y="1905000"/>
          <a:ext cx="4038600" cy="3119438"/>
        </p:xfrm>
        <a:graphic>
          <a:graphicData uri="http://schemas.openxmlformats.org/presentationml/2006/ole">
            <mc:AlternateContent xmlns:mc="http://schemas.openxmlformats.org/markup-compatibility/2006">
              <mc:Choice xmlns:v="urn:schemas-microsoft-com:vml" Requires="v">
                <p:oleObj spid="_x0000_s7239" name="Graph Sheet" r:id="rId3" imgW="3352800" imgH="2590465" progId="SPLUSGraphSheetFileType">
                  <p:embed/>
                </p:oleObj>
              </mc:Choice>
              <mc:Fallback>
                <p:oleObj name="Graph Sheet" r:id="rId3" imgW="3352800" imgH="2590465" progId="SPLUSGraphSheetFileTyp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05000"/>
                        <a:ext cx="4038600" cy="311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2"/>
          <p:cNvGraphicFramePr>
            <a:graphicFrameLocks noChangeAspect="1"/>
          </p:cNvGraphicFramePr>
          <p:nvPr/>
        </p:nvGraphicFramePr>
        <p:xfrm>
          <a:off x="3352800" y="4419600"/>
          <a:ext cx="150813" cy="303213"/>
        </p:xfrm>
        <a:graphic>
          <a:graphicData uri="http://schemas.openxmlformats.org/presentationml/2006/ole">
            <mc:AlternateContent xmlns:mc="http://schemas.openxmlformats.org/markup-compatibility/2006">
              <mc:Choice xmlns:v="urn:schemas-microsoft-com:vml" Requires="v">
                <p:oleObj spid="_x0000_s7240" name="Equation" r:id="rId5" imgW="152268" imgH="304536" progId="Equation.COEE2">
                  <p:embed/>
                </p:oleObj>
              </mc:Choice>
              <mc:Fallback>
                <p:oleObj name="Equation" r:id="rId5" imgW="152268" imgH="304536" progId="Equation.COEE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419600"/>
                        <a:ext cx="150813"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Text Box 3"/>
          <p:cNvSpPr txBox="1">
            <a:spLocks noChangeArrowheads="1"/>
          </p:cNvSpPr>
          <p:nvPr/>
        </p:nvSpPr>
        <p:spPr bwMode="auto">
          <a:xfrm>
            <a:off x="685800" y="1752600"/>
            <a:ext cx="5638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57400" algn="l"/>
                <a:tab pos="3886200" algn="l"/>
              </a:tabLst>
              <a:defRPr sz="2000">
                <a:solidFill>
                  <a:schemeClr val="tx1"/>
                </a:solidFill>
                <a:latin typeface="Times New Roman" charset="0"/>
              </a:defRPr>
            </a:lvl1pPr>
            <a:lvl2pPr marL="742950" indent="-285750">
              <a:tabLst>
                <a:tab pos="2057400" algn="l"/>
                <a:tab pos="3886200" algn="l"/>
              </a:tabLst>
              <a:defRPr sz="2000">
                <a:solidFill>
                  <a:schemeClr val="tx1"/>
                </a:solidFill>
                <a:latin typeface="Times New Roman" charset="0"/>
              </a:defRPr>
            </a:lvl2pPr>
            <a:lvl3pPr marL="1143000" indent="-228600">
              <a:tabLst>
                <a:tab pos="2057400" algn="l"/>
                <a:tab pos="3886200" algn="l"/>
              </a:tabLst>
              <a:defRPr sz="2000">
                <a:solidFill>
                  <a:schemeClr val="tx1"/>
                </a:solidFill>
                <a:latin typeface="Times New Roman" charset="0"/>
              </a:defRPr>
            </a:lvl3pPr>
            <a:lvl4pPr marL="1600200" indent="-228600">
              <a:tabLst>
                <a:tab pos="2057400" algn="l"/>
                <a:tab pos="3886200" algn="l"/>
              </a:tabLst>
              <a:defRPr sz="2000">
                <a:solidFill>
                  <a:schemeClr val="tx1"/>
                </a:solidFill>
                <a:latin typeface="Times New Roman" charset="0"/>
              </a:defRPr>
            </a:lvl4pPr>
            <a:lvl5pPr marL="2057400" indent="-228600">
              <a:tabLst>
                <a:tab pos="2057400" algn="l"/>
                <a:tab pos="3886200" algn="l"/>
              </a:tabLst>
              <a:defRPr sz="2000">
                <a:solidFill>
                  <a:schemeClr val="tx1"/>
                </a:solidFill>
                <a:latin typeface="Times New Roman" charset="0"/>
              </a:defRPr>
            </a:lvl5pPr>
            <a:lvl6pPr marL="2514600" indent="-228600" eaLnBrk="0" fontAlgn="base" hangingPunct="0">
              <a:spcBef>
                <a:spcPct val="0"/>
              </a:spcBef>
              <a:spcAft>
                <a:spcPct val="0"/>
              </a:spcAft>
              <a:tabLst>
                <a:tab pos="2057400" algn="l"/>
                <a:tab pos="3886200" algn="l"/>
              </a:tabLst>
              <a:defRPr sz="2000">
                <a:solidFill>
                  <a:schemeClr val="tx1"/>
                </a:solidFill>
                <a:latin typeface="Times New Roman" charset="0"/>
              </a:defRPr>
            </a:lvl6pPr>
            <a:lvl7pPr marL="2971800" indent="-228600" eaLnBrk="0" fontAlgn="base" hangingPunct="0">
              <a:spcBef>
                <a:spcPct val="0"/>
              </a:spcBef>
              <a:spcAft>
                <a:spcPct val="0"/>
              </a:spcAft>
              <a:tabLst>
                <a:tab pos="2057400" algn="l"/>
                <a:tab pos="3886200" algn="l"/>
              </a:tabLst>
              <a:defRPr sz="2000">
                <a:solidFill>
                  <a:schemeClr val="tx1"/>
                </a:solidFill>
                <a:latin typeface="Times New Roman" charset="0"/>
              </a:defRPr>
            </a:lvl7pPr>
            <a:lvl8pPr marL="3429000" indent="-228600" eaLnBrk="0" fontAlgn="base" hangingPunct="0">
              <a:spcBef>
                <a:spcPct val="0"/>
              </a:spcBef>
              <a:spcAft>
                <a:spcPct val="0"/>
              </a:spcAft>
              <a:tabLst>
                <a:tab pos="2057400" algn="l"/>
                <a:tab pos="3886200" algn="l"/>
              </a:tabLst>
              <a:defRPr sz="2000">
                <a:solidFill>
                  <a:schemeClr val="tx1"/>
                </a:solidFill>
                <a:latin typeface="Times New Roman" charset="0"/>
              </a:defRPr>
            </a:lvl8pPr>
            <a:lvl9pPr marL="3886200" indent="-228600" eaLnBrk="0" fontAlgn="base" hangingPunct="0">
              <a:spcBef>
                <a:spcPct val="0"/>
              </a:spcBef>
              <a:spcAft>
                <a:spcPct val="0"/>
              </a:spcAft>
              <a:tabLst>
                <a:tab pos="2057400" algn="l"/>
                <a:tab pos="3886200" algn="l"/>
              </a:tabLst>
              <a:defRPr sz="2000">
                <a:solidFill>
                  <a:schemeClr val="tx1"/>
                </a:solidFill>
                <a:latin typeface="Times New Roman" charset="0"/>
              </a:defRPr>
            </a:lvl9pPr>
          </a:lstStyle>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a:p>
            <a:pPr>
              <a:spcBef>
                <a:spcPct val="50000"/>
              </a:spcBef>
            </a:pPr>
            <a:endParaRPr lang="en-US"/>
          </a:p>
        </p:txBody>
      </p:sp>
      <p:sp>
        <p:nvSpPr>
          <p:cNvPr id="7175" name="Text Box 4"/>
          <p:cNvSpPr txBox="1">
            <a:spLocks noChangeArrowheads="1"/>
          </p:cNvSpPr>
          <p:nvPr/>
        </p:nvSpPr>
        <p:spPr bwMode="auto">
          <a:xfrm>
            <a:off x="914400" y="990600"/>
            <a:ext cx="51816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000">
                <a:solidFill>
                  <a:schemeClr val="tx1"/>
                </a:solidFill>
                <a:latin typeface="Times New Roman" charset="0"/>
              </a:defRPr>
            </a:lvl1pPr>
            <a:lvl2pPr marL="742950" indent="-285750">
              <a:tabLst>
                <a:tab pos="457200" algn="l"/>
              </a:tabLst>
              <a:defRPr sz="2000">
                <a:solidFill>
                  <a:schemeClr val="tx1"/>
                </a:solidFill>
                <a:latin typeface="Times New Roman" charset="0"/>
              </a:defRPr>
            </a:lvl2pPr>
            <a:lvl3pPr marL="1143000" indent="-228600">
              <a:tabLst>
                <a:tab pos="457200" algn="l"/>
              </a:tabLst>
              <a:defRPr sz="2000">
                <a:solidFill>
                  <a:schemeClr val="tx1"/>
                </a:solidFill>
                <a:latin typeface="Times New Roman" charset="0"/>
              </a:defRPr>
            </a:lvl3pPr>
            <a:lvl4pPr marL="1600200" indent="-228600">
              <a:tabLst>
                <a:tab pos="457200" algn="l"/>
              </a:tabLst>
              <a:defRPr sz="2000">
                <a:solidFill>
                  <a:schemeClr val="tx1"/>
                </a:solidFill>
                <a:latin typeface="Times New Roman" charset="0"/>
              </a:defRPr>
            </a:lvl4pPr>
            <a:lvl5pPr marL="2057400" indent="-228600">
              <a:tabLst>
                <a:tab pos="457200" algn="l"/>
              </a:tabLst>
              <a:defRPr sz="2000">
                <a:solidFill>
                  <a:schemeClr val="tx1"/>
                </a:solidFill>
                <a:latin typeface="Times New Roman" charset="0"/>
              </a:defRPr>
            </a:lvl5pPr>
            <a:lvl6pPr marL="2514600" indent="-228600" eaLnBrk="0" fontAlgn="base" hangingPunct="0">
              <a:spcBef>
                <a:spcPct val="0"/>
              </a:spcBef>
              <a:spcAft>
                <a:spcPct val="0"/>
              </a:spcAft>
              <a:tabLst>
                <a:tab pos="457200" algn="l"/>
              </a:tabLst>
              <a:defRPr sz="2000">
                <a:solidFill>
                  <a:schemeClr val="tx1"/>
                </a:solidFill>
                <a:latin typeface="Times New Roman" charset="0"/>
              </a:defRPr>
            </a:lvl6pPr>
            <a:lvl7pPr marL="2971800" indent="-228600" eaLnBrk="0" fontAlgn="base" hangingPunct="0">
              <a:spcBef>
                <a:spcPct val="0"/>
              </a:spcBef>
              <a:spcAft>
                <a:spcPct val="0"/>
              </a:spcAft>
              <a:tabLst>
                <a:tab pos="457200" algn="l"/>
              </a:tabLst>
              <a:defRPr sz="2000">
                <a:solidFill>
                  <a:schemeClr val="tx1"/>
                </a:solidFill>
                <a:latin typeface="Times New Roman" charset="0"/>
              </a:defRPr>
            </a:lvl7pPr>
            <a:lvl8pPr marL="3429000" indent="-228600" eaLnBrk="0" fontAlgn="base" hangingPunct="0">
              <a:spcBef>
                <a:spcPct val="0"/>
              </a:spcBef>
              <a:spcAft>
                <a:spcPct val="0"/>
              </a:spcAft>
              <a:tabLst>
                <a:tab pos="457200" algn="l"/>
              </a:tabLst>
              <a:defRPr sz="2000">
                <a:solidFill>
                  <a:schemeClr val="tx1"/>
                </a:solidFill>
                <a:latin typeface="Times New Roman" charset="0"/>
              </a:defRPr>
            </a:lvl8pPr>
            <a:lvl9pPr marL="3886200" indent="-228600" eaLnBrk="0" fontAlgn="base" hangingPunct="0">
              <a:spcBef>
                <a:spcPct val="0"/>
              </a:spcBef>
              <a:spcAft>
                <a:spcPct val="0"/>
              </a:spcAft>
              <a:tabLst>
                <a:tab pos="457200" algn="l"/>
              </a:tabLst>
              <a:defRPr sz="2000">
                <a:solidFill>
                  <a:schemeClr val="tx1"/>
                </a:solidFill>
                <a:latin typeface="Times New Roman" charset="0"/>
              </a:defRPr>
            </a:lvl9pPr>
          </a:lstStyle>
          <a:p>
            <a:pPr>
              <a:spcBef>
                <a:spcPct val="50000"/>
              </a:spcBef>
            </a:pPr>
            <a:r>
              <a:rPr lang="en-US"/>
              <a:t>If you observe the data </a:t>
            </a:r>
            <a:r>
              <a:rPr lang="en-US" i="1"/>
              <a:t>Z</a:t>
            </a:r>
            <a:r>
              <a:rPr lang="en-US"/>
              <a:t> = 3 then the </a:t>
            </a:r>
            <a:r>
              <a:rPr lang="en-US" u="sng"/>
              <a:t>likelihood function</a:t>
            </a:r>
            <a:r>
              <a:rPr lang="en-US"/>
              <a:t> is shown in the plots below:</a:t>
            </a:r>
          </a:p>
          <a:p>
            <a:pPr algn="ctr">
              <a:spcBef>
                <a:spcPct val="50000"/>
              </a:spcBef>
            </a:pPr>
            <a:r>
              <a:rPr lang="en-US"/>
              <a:t>P(Z=3) as function of </a:t>
            </a:r>
            <a:r>
              <a:rPr lang="en-US">
                <a:sym typeface="Symbol" pitchFamily="18" charset="2"/>
              </a:rPr>
              <a:t></a:t>
            </a:r>
          </a:p>
          <a:p>
            <a:pPr>
              <a:spcBef>
                <a:spcPct val="50000"/>
              </a:spcBef>
            </a:pPr>
            <a:endParaRPr lang="en-US" b="1"/>
          </a:p>
          <a:p>
            <a:pPr>
              <a:spcBef>
                <a:spcPct val="50000"/>
              </a:spcBef>
            </a:pPr>
            <a:endParaRPr lang="en-US" b="1"/>
          </a:p>
          <a:p>
            <a:pPr>
              <a:spcBef>
                <a:spcPct val="50000"/>
              </a:spcBef>
            </a:pPr>
            <a:endParaRPr lang="en-US" b="1"/>
          </a:p>
          <a:p>
            <a:pPr>
              <a:spcBef>
                <a:spcPct val="50000"/>
              </a:spcBef>
            </a:pPr>
            <a:endParaRPr lang="en-US" b="1"/>
          </a:p>
          <a:p>
            <a:pPr>
              <a:spcBef>
                <a:spcPct val="50000"/>
              </a:spcBef>
            </a:pPr>
            <a:endParaRPr lang="en-US" b="1"/>
          </a:p>
          <a:p>
            <a:pPr algn="ctr">
              <a:spcBef>
                <a:spcPct val="50000"/>
              </a:spcBef>
            </a:pPr>
            <a:endParaRPr lang="en-US"/>
          </a:p>
          <a:p>
            <a:pPr algn="ctr">
              <a:spcBef>
                <a:spcPct val="50000"/>
              </a:spcBef>
            </a:pPr>
            <a:r>
              <a:rPr lang="en-US"/>
              <a:t>log P(Z=3) as function of </a:t>
            </a:r>
            <a:r>
              <a:rPr lang="en-US">
                <a:sym typeface="Symbol" pitchFamily="18" charset="2"/>
              </a:rPr>
              <a:t></a:t>
            </a:r>
          </a:p>
        </p:txBody>
      </p:sp>
      <p:graphicFrame>
        <p:nvGraphicFramePr>
          <p:cNvPr id="7176" name="Object 5"/>
          <p:cNvGraphicFramePr>
            <a:graphicFrameLocks noChangeAspect="1"/>
          </p:cNvGraphicFramePr>
          <p:nvPr/>
        </p:nvGraphicFramePr>
        <p:xfrm>
          <a:off x="1524000" y="5181600"/>
          <a:ext cx="3944938" cy="3048000"/>
        </p:xfrm>
        <a:graphic>
          <a:graphicData uri="http://schemas.openxmlformats.org/presentationml/2006/ole">
            <mc:AlternateContent xmlns:mc="http://schemas.openxmlformats.org/markup-compatibility/2006">
              <mc:Choice xmlns:v="urn:schemas-microsoft-com:vml" Requires="v">
                <p:oleObj spid="_x0000_s7241" name="Graph Sheet" r:id="rId7" imgW="10058400" imgH="7771395" progId="SPLUSGraphSheetFileType">
                  <p:embed/>
                </p:oleObj>
              </mc:Choice>
              <mc:Fallback>
                <p:oleObj name="Graph Sheet" r:id="rId7" imgW="10058400" imgH="7771395" progId="SPLUSGraphSheetFileTyp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181600"/>
                        <a:ext cx="394493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Text Box 7"/>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Maximum Likelihood - Example</a:t>
            </a:r>
          </a:p>
        </p:txBody>
      </p:sp>
      <p:sp>
        <p:nvSpPr>
          <p:cNvPr id="7178"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7398D13A-8F2B-4F97-9D3E-F5EFAF4B6276}" type="slidenum">
              <a:rPr lang="en-US" sz="1400" smtClean="0"/>
              <a:pPr/>
              <a:t>108</a:t>
            </a:fld>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819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8196" name="Text Box 3"/>
          <p:cNvSpPr txBox="1">
            <a:spLocks noChangeArrowheads="1"/>
          </p:cNvSpPr>
          <p:nvPr/>
        </p:nvSpPr>
        <p:spPr bwMode="auto">
          <a:xfrm>
            <a:off x="685800" y="1371600"/>
            <a:ext cx="5562600" cy="603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buFontTx/>
              <a:buChar char="•"/>
            </a:pPr>
            <a:r>
              <a:rPr lang="en-US"/>
              <a:t>We can use elementary calculus (an oxymoron?) to find the maximum of the (log) likelihood function:</a:t>
            </a:r>
          </a:p>
          <a:p>
            <a:pPr>
              <a:spcBef>
                <a:spcPct val="50000"/>
              </a:spcBef>
              <a:buFontTx/>
              <a:buChar char="•"/>
            </a:pPr>
            <a:endParaRPr lang="en-US"/>
          </a:p>
          <a:p>
            <a:pPr>
              <a:spcBef>
                <a:spcPct val="50000"/>
              </a:spcBef>
              <a:buFontTx/>
              <a:buChar char="•"/>
            </a:pPr>
            <a:endParaRPr lang="en-US"/>
          </a:p>
          <a:p>
            <a:pPr>
              <a:spcBef>
                <a:spcPct val="50000"/>
              </a:spcBef>
              <a:buFontTx/>
              <a:buChar char="•"/>
            </a:pPr>
            <a:endParaRPr lang="en-US"/>
          </a:p>
          <a:p>
            <a:pPr>
              <a:spcBef>
                <a:spcPct val="50000"/>
              </a:spcBef>
              <a:buFontTx/>
              <a:buChar char="•"/>
            </a:pPr>
            <a:endParaRPr lang="en-US"/>
          </a:p>
          <a:p>
            <a:pPr>
              <a:spcBef>
                <a:spcPct val="50000"/>
              </a:spcBef>
              <a:buFontTx/>
              <a:buChar char="•"/>
            </a:pPr>
            <a:endParaRPr lang="en-US"/>
          </a:p>
          <a:p>
            <a:pPr>
              <a:spcBef>
                <a:spcPct val="50000"/>
              </a:spcBef>
              <a:buFontTx/>
              <a:buChar char="•"/>
            </a:pPr>
            <a:endParaRPr lang="en-US"/>
          </a:p>
          <a:p>
            <a:pPr>
              <a:spcBef>
                <a:spcPct val="50000"/>
              </a:spcBef>
              <a:buFontTx/>
              <a:buChar char="•"/>
            </a:pPr>
            <a:r>
              <a:rPr lang="en-US"/>
              <a:t>Not surprisingly, the likelihood in this example is maximized at the observed proportion, 3/20.</a:t>
            </a:r>
          </a:p>
          <a:p>
            <a:pPr>
              <a:spcBef>
                <a:spcPct val="50000"/>
              </a:spcBef>
              <a:buFontTx/>
              <a:buChar char="•"/>
            </a:pPr>
            <a:r>
              <a:rPr lang="en-US"/>
              <a:t>Sometimes (e.g. this example) the MLE has a simple closed form. In more complex problems, numerical optimization is used.</a:t>
            </a:r>
          </a:p>
          <a:p>
            <a:pPr>
              <a:spcBef>
                <a:spcPct val="50000"/>
              </a:spcBef>
              <a:buFontTx/>
              <a:buChar char="•"/>
            </a:pPr>
            <a:r>
              <a:rPr lang="en-US"/>
              <a:t>Computers can find these maximum values!</a:t>
            </a:r>
          </a:p>
        </p:txBody>
      </p:sp>
      <p:graphicFrame>
        <p:nvGraphicFramePr>
          <p:cNvPr id="8197" name="Object 6"/>
          <p:cNvGraphicFramePr>
            <a:graphicFrameLocks noChangeAspect="1"/>
          </p:cNvGraphicFramePr>
          <p:nvPr/>
        </p:nvGraphicFramePr>
        <p:xfrm>
          <a:off x="1219200" y="2438400"/>
          <a:ext cx="3810000" cy="2527300"/>
        </p:xfrm>
        <a:graphic>
          <a:graphicData uri="http://schemas.openxmlformats.org/presentationml/2006/ole">
            <mc:AlternateContent xmlns:mc="http://schemas.openxmlformats.org/markup-compatibility/2006">
              <mc:Choice xmlns:v="urn:schemas-microsoft-com:vml" Requires="v">
                <p:oleObj spid="_x0000_s8220" name="Equation" r:id="rId3" imgW="3810000" imgH="2527300" progId="Equation.DSMT4">
                  <p:embed/>
                </p:oleObj>
              </mc:Choice>
              <mc:Fallback>
                <p:oleObj name="Equation" r:id="rId3" imgW="3810000" imgH="2527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3810000" cy="252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7"/>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Maximum Likelihood - Example</a:t>
            </a:r>
          </a:p>
        </p:txBody>
      </p:sp>
      <p:sp>
        <p:nvSpPr>
          <p:cNvPr id="8199"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53634720-1AA4-4278-A605-5E41DD63170E}" type="slidenum">
              <a:rPr lang="en-US" sz="1400" smtClean="0"/>
              <a:pPr/>
              <a:t>109</a:t>
            </a:fld>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9219"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9220" name="Text Box 2"/>
          <p:cNvSpPr txBox="1">
            <a:spLocks noChangeArrowheads="1"/>
          </p:cNvSpPr>
          <p:nvPr/>
        </p:nvSpPr>
        <p:spPr bwMode="auto">
          <a:xfrm>
            <a:off x="1447800" y="6096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b="1" u="sng"/>
              <a:t>Maximum Likelihood - Notation</a:t>
            </a:r>
          </a:p>
        </p:txBody>
      </p:sp>
      <p:sp>
        <p:nvSpPr>
          <p:cNvPr id="9221" name="Text Box 3"/>
          <p:cNvSpPr txBox="1">
            <a:spLocks noChangeArrowheads="1"/>
          </p:cNvSpPr>
          <p:nvPr/>
        </p:nvSpPr>
        <p:spPr bwMode="auto">
          <a:xfrm>
            <a:off x="876300" y="1025525"/>
            <a:ext cx="5029200" cy="717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spcBef>
                <a:spcPct val="50000"/>
              </a:spcBef>
            </a:pPr>
            <a:r>
              <a:rPr lang="en-US"/>
              <a:t>L(</a:t>
            </a:r>
            <a:r>
              <a:rPr lang="en-US">
                <a:sym typeface="Symbol" pitchFamily="18" charset="2"/>
              </a:rPr>
              <a:t>) = Likelihood as a function of the</a:t>
            </a:r>
            <a:br>
              <a:rPr lang="en-US">
                <a:sym typeface="Symbol" pitchFamily="18" charset="2"/>
              </a:rPr>
            </a:br>
            <a:r>
              <a:rPr lang="en-US">
                <a:sym typeface="Symbol" pitchFamily="18" charset="2"/>
              </a:rPr>
              <a:t>           unknown parameter, .</a:t>
            </a:r>
          </a:p>
          <a:p>
            <a:pPr>
              <a:spcBef>
                <a:spcPct val="50000"/>
              </a:spcBef>
            </a:pPr>
            <a:r>
              <a:rPr lang="en-US" i="1">
                <a:sym typeface="Symbol" pitchFamily="18" charset="2"/>
              </a:rPr>
              <a:t>l</a:t>
            </a:r>
            <a:r>
              <a:rPr lang="en-US">
                <a:sym typeface="Symbol" pitchFamily="18" charset="2"/>
              </a:rPr>
              <a:t>() = log(L()), the log-likelihood.</a:t>
            </a:r>
            <a:br>
              <a:rPr lang="en-US">
                <a:sym typeface="Symbol" pitchFamily="18" charset="2"/>
              </a:rPr>
            </a:br>
            <a:br>
              <a:rPr lang="en-US">
                <a:sym typeface="Symbol" pitchFamily="18" charset="2"/>
              </a:rPr>
            </a:br>
            <a:r>
              <a:rPr lang="en-US">
                <a:sym typeface="Symbol" pitchFamily="18" charset="2"/>
              </a:rPr>
              <a:t>          Usually more convenient to work with</a:t>
            </a:r>
            <a:br>
              <a:rPr lang="en-US">
                <a:sym typeface="Symbol" pitchFamily="18" charset="2"/>
              </a:rPr>
            </a:br>
            <a:r>
              <a:rPr lang="en-US">
                <a:sym typeface="Symbol" pitchFamily="18" charset="2"/>
              </a:rPr>
              <a:t>          analytically and numerically.</a:t>
            </a:r>
            <a:br>
              <a:rPr lang="en-US">
                <a:sym typeface="Symbol" pitchFamily="18" charset="2"/>
              </a:rPr>
            </a:br>
            <a:endParaRPr lang="en-US">
              <a:sym typeface="Symbol" pitchFamily="18" charset="2"/>
            </a:endParaRPr>
          </a:p>
          <a:p>
            <a:pPr>
              <a:spcBef>
                <a:spcPct val="50000"/>
              </a:spcBef>
            </a:pPr>
            <a:r>
              <a:rPr lang="en-US">
                <a:sym typeface="Symbol" pitchFamily="18" charset="2"/>
              </a:rPr>
              <a:t>S() = d</a:t>
            </a:r>
            <a:r>
              <a:rPr lang="en-US" i="1">
                <a:sym typeface="Symbol" pitchFamily="18" charset="2"/>
              </a:rPr>
              <a:t>l</a:t>
            </a:r>
            <a:r>
              <a:rPr lang="en-US">
                <a:sym typeface="Symbol" pitchFamily="18" charset="2"/>
              </a:rPr>
              <a:t>()/d = the “score”. </a:t>
            </a:r>
            <a:br>
              <a:rPr lang="en-US">
                <a:sym typeface="Symbol" pitchFamily="18" charset="2"/>
              </a:rPr>
            </a:br>
            <a:br>
              <a:rPr lang="en-US">
                <a:sym typeface="Symbol" pitchFamily="18" charset="2"/>
              </a:rPr>
            </a:br>
            <a:r>
              <a:rPr lang="en-US">
                <a:sym typeface="Symbol" pitchFamily="18" charset="2"/>
              </a:rPr>
              <a:t>           Set d</a:t>
            </a:r>
            <a:r>
              <a:rPr lang="en-US" i="1">
                <a:sym typeface="Symbol" pitchFamily="18" charset="2"/>
              </a:rPr>
              <a:t>l</a:t>
            </a:r>
            <a:r>
              <a:rPr lang="en-US">
                <a:sym typeface="Symbol" pitchFamily="18" charset="2"/>
              </a:rPr>
              <a:t>()/d = 0 and solve for  </a:t>
            </a:r>
            <a:br>
              <a:rPr lang="en-US">
                <a:sym typeface="Symbol" pitchFamily="18" charset="2"/>
              </a:rPr>
            </a:br>
            <a:r>
              <a:rPr lang="en-US">
                <a:sym typeface="Symbol" pitchFamily="18" charset="2"/>
              </a:rPr>
              <a:t>           to find the MLE.</a:t>
            </a:r>
            <a:br>
              <a:rPr lang="en-US">
                <a:sym typeface="Symbol" pitchFamily="18" charset="2"/>
              </a:rPr>
            </a:br>
            <a:endParaRPr lang="en-US">
              <a:sym typeface="Symbol" pitchFamily="18" charset="2"/>
            </a:endParaRPr>
          </a:p>
          <a:p>
            <a:pPr>
              <a:spcBef>
                <a:spcPct val="50000"/>
              </a:spcBef>
            </a:pPr>
            <a:r>
              <a:rPr lang="en-US">
                <a:sym typeface="Symbol" pitchFamily="18" charset="2"/>
              </a:rPr>
              <a:t>I() = -d</a:t>
            </a:r>
            <a:r>
              <a:rPr lang="en-US" baseline="30000">
                <a:sym typeface="Symbol" pitchFamily="18" charset="2"/>
              </a:rPr>
              <a:t>2</a:t>
            </a:r>
            <a:r>
              <a:rPr lang="en-US" i="1">
                <a:sym typeface="Symbol" pitchFamily="18" charset="2"/>
              </a:rPr>
              <a:t>l</a:t>
            </a:r>
            <a:r>
              <a:rPr lang="en-US">
                <a:sym typeface="Symbol" pitchFamily="18" charset="2"/>
              </a:rPr>
              <a:t>()/d</a:t>
            </a:r>
            <a:r>
              <a:rPr lang="en-US" baseline="30000">
                <a:sym typeface="Symbol" pitchFamily="18" charset="2"/>
              </a:rPr>
              <a:t>2</a:t>
            </a:r>
            <a:r>
              <a:rPr lang="en-US">
                <a:sym typeface="Symbol" pitchFamily="18" charset="2"/>
              </a:rPr>
              <a:t> = the “information”.</a:t>
            </a:r>
            <a:br>
              <a:rPr lang="en-US">
                <a:sym typeface="Symbol" pitchFamily="18" charset="2"/>
              </a:rPr>
            </a:br>
            <a:r>
              <a:rPr lang="en-US">
                <a:sym typeface="Symbol" pitchFamily="18" charset="2"/>
              </a:rPr>
              <a:t> </a:t>
            </a:r>
            <a:br>
              <a:rPr lang="en-US">
                <a:sym typeface="Symbol" pitchFamily="18" charset="2"/>
              </a:rPr>
            </a:br>
            <a:r>
              <a:rPr lang="en-US">
                <a:sym typeface="Symbol" pitchFamily="18" charset="2"/>
              </a:rPr>
              <a:t>          If evaluated at the MLE, then </a:t>
            </a:r>
            <a:br>
              <a:rPr lang="en-US">
                <a:sym typeface="Symbol" pitchFamily="18" charset="2"/>
              </a:rPr>
            </a:br>
            <a:r>
              <a:rPr lang="en-US">
                <a:sym typeface="Symbol" pitchFamily="18" charset="2"/>
              </a:rPr>
              <a:t>          -d</a:t>
            </a:r>
            <a:r>
              <a:rPr lang="en-US" baseline="30000">
                <a:sym typeface="Symbol" pitchFamily="18" charset="2"/>
              </a:rPr>
              <a:t>2</a:t>
            </a:r>
            <a:r>
              <a:rPr lang="en-US" i="1">
                <a:sym typeface="Symbol" pitchFamily="18" charset="2"/>
              </a:rPr>
              <a:t>l</a:t>
            </a:r>
            <a:r>
              <a:rPr lang="en-US">
                <a:sym typeface="Symbol" pitchFamily="18" charset="2"/>
              </a:rPr>
              <a:t>()/d</a:t>
            </a:r>
            <a:r>
              <a:rPr lang="en-US" baseline="30000">
                <a:sym typeface="Symbol" pitchFamily="18" charset="2"/>
              </a:rPr>
              <a:t>2</a:t>
            </a:r>
            <a:r>
              <a:rPr lang="en-US">
                <a:sym typeface="Symbol" pitchFamily="18" charset="2"/>
              </a:rPr>
              <a:t> is referred to as the </a:t>
            </a:r>
            <a:br>
              <a:rPr lang="en-US">
                <a:sym typeface="Symbol" pitchFamily="18" charset="2"/>
              </a:rPr>
            </a:br>
            <a:r>
              <a:rPr lang="en-US">
                <a:sym typeface="Symbol" pitchFamily="18" charset="2"/>
              </a:rPr>
              <a:t>          observed information; </a:t>
            </a:r>
            <a:br>
              <a:rPr lang="en-US">
                <a:sym typeface="Symbol" pitchFamily="18" charset="2"/>
              </a:rPr>
            </a:br>
            <a:r>
              <a:rPr lang="en-US">
                <a:sym typeface="Symbol" pitchFamily="18" charset="2"/>
              </a:rPr>
              <a:t>          E(-d</a:t>
            </a:r>
            <a:r>
              <a:rPr lang="en-US" baseline="30000">
                <a:sym typeface="Symbol" pitchFamily="18" charset="2"/>
              </a:rPr>
              <a:t>2</a:t>
            </a:r>
            <a:r>
              <a:rPr lang="en-US" i="1">
                <a:sym typeface="Symbol" pitchFamily="18" charset="2"/>
              </a:rPr>
              <a:t>l</a:t>
            </a:r>
            <a:r>
              <a:rPr lang="en-US">
                <a:sym typeface="Symbol" pitchFamily="18" charset="2"/>
              </a:rPr>
              <a:t>()/d</a:t>
            </a:r>
            <a:r>
              <a:rPr lang="en-US" baseline="30000">
                <a:sym typeface="Symbol" pitchFamily="18" charset="2"/>
              </a:rPr>
              <a:t>2</a:t>
            </a:r>
            <a:r>
              <a:rPr lang="en-US">
                <a:sym typeface="Symbol" pitchFamily="18" charset="2"/>
              </a:rPr>
              <a:t>) is referred to as the</a:t>
            </a:r>
            <a:br>
              <a:rPr lang="en-US">
                <a:sym typeface="Symbol" pitchFamily="18" charset="2"/>
              </a:rPr>
            </a:br>
            <a:r>
              <a:rPr lang="en-US">
                <a:sym typeface="Symbol" pitchFamily="18" charset="2"/>
              </a:rPr>
              <a:t>          expected or Fisher information.</a:t>
            </a:r>
            <a:br>
              <a:rPr lang="en-US">
                <a:sym typeface="Symbol" pitchFamily="18" charset="2"/>
              </a:rPr>
            </a:br>
            <a:endParaRPr lang="en-US">
              <a:sym typeface="Symbol" pitchFamily="18" charset="2"/>
            </a:endParaRPr>
          </a:p>
          <a:p>
            <a:pPr>
              <a:spcBef>
                <a:spcPct val="50000"/>
              </a:spcBef>
            </a:pPr>
            <a:r>
              <a:rPr lang="en-US">
                <a:sym typeface="Symbol" pitchFamily="18" charset="2"/>
              </a:rPr>
              <a:t>Var() = I</a:t>
            </a:r>
            <a:r>
              <a:rPr lang="en-US" baseline="30000">
                <a:sym typeface="Symbol" pitchFamily="18" charset="2"/>
              </a:rPr>
              <a:t>-1</a:t>
            </a:r>
            <a:r>
              <a:rPr lang="en-US">
                <a:sym typeface="Symbol" pitchFamily="18" charset="2"/>
              </a:rPr>
              <a:t>() (in most cases)</a:t>
            </a:r>
          </a:p>
        </p:txBody>
      </p:sp>
      <p:sp>
        <p:nvSpPr>
          <p:cNvPr id="9222"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4294517D-4250-48DC-B092-DE6E6D08DEE1}" type="slidenum">
              <a:rPr lang="en-US" sz="1400" smtClean="0"/>
              <a:pPr/>
              <a:t>110</a:t>
            </a:fld>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2018</a:t>
            </a:r>
          </a:p>
        </p:txBody>
      </p:sp>
      <p:sp>
        <p:nvSpPr>
          <p:cNvPr id="10243"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graphicFrame>
        <p:nvGraphicFramePr>
          <p:cNvPr id="10244" name="Object 2"/>
          <p:cNvGraphicFramePr>
            <a:graphicFrameLocks noChangeAspect="1"/>
          </p:cNvGraphicFramePr>
          <p:nvPr/>
        </p:nvGraphicFramePr>
        <p:xfrm>
          <a:off x="1733550" y="1587500"/>
          <a:ext cx="3378200" cy="4318000"/>
        </p:xfrm>
        <a:graphic>
          <a:graphicData uri="http://schemas.openxmlformats.org/presentationml/2006/ole">
            <mc:AlternateContent xmlns:mc="http://schemas.openxmlformats.org/markup-compatibility/2006">
              <mc:Choice xmlns:v="urn:schemas-microsoft-com:vml" Requires="v">
                <p:oleObj spid="_x0000_s10267" name="Equation" r:id="rId3" imgW="3378200" imgH="4318000" progId="Equation.DSMT4">
                  <p:embed/>
                </p:oleObj>
              </mc:Choice>
              <mc:Fallback>
                <p:oleObj name="Equation" r:id="rId3" imgW="3378200" imgH="4318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50" y="1587500"/>
                        <a:ext cx="3378200" cy="431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3"/>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u="sng"/>
              <a:t>Maximum Likelihood - Example</a:t>
            </a:r>
          </a:p>
        </p:txBody>
      </p:sp>
      <p:sp>
        <p:nvSpPr>
          <p:cNvPr id="10246" name="Slide Number Placeholder 1"/>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4DF2229D-FA54-4CDC-807C-C15AA76D1B5B}" type="slidenum">
              <a:rPr lang="en-US" sz="1400" smtClean="0"/>
              <a:pPr/>
              <a:t>111</a:t>
            </a:fld>
            <a:endParaRPr lang="en-US" sz="1400"/>
          </a:p>
        </p:txBody>
      </p:sp>
      <p:sp>
        <p:nvSpPr>
          <p:cNvPr id="2" name="TextBox 1"/>
          <p:cNvSpPr txBox="1"/>
          <p:nvPr/>
        </p:nvSpPr>
        <p:spPr>
          <a:xfrm>
            <a:off x="1371600" y="6781800"/>
            <a:ext cx="3886200" cy="400110"/>
          </a:xfrm>
          <a:prstGeom prst="rect">
            <a:avLst/>
          </a:prstGeom>
          <a:noFill/>
        </p:spPr>
        <p:txBody>
          <a:bodyPr wrap="square" rtlCol="0">
            <a:spAutoFit/>
          </a:bodyPr>
          <a:lstStyle/>
          <a:p>
            <a:r>
              <a:rPr lang="en-US" dirty="0"/>
              <a:t>(note: constant dropped from </a:t>
            </a:r>
            <a:r>
              <a:rPr lang="en-US" dirty="0">
                <a:latin typeface="Script MT Bold"/>
              </a:rPr>
              <a:t>l</a:t>
            </a:r>
            <a:r>
              <a:rPr lang="en-US" dirty="0">
                <a:latin typeface="+mn-lt"/>
              </a:rPr>
              <a:t>(</a:t>
            </a:r>
            <a:r>
              <a:rPr lang="en-US" dirty="0">
                <a:latin typeface="+mn-lt"/>
                <a:sym typeface="Symbol"/>
              </a:rPr>
              <a:t>))</a:t>
            </a:r>
            <a:r>
              <a:rPr lang="en-US" dirty="0"/>
              <a:t> </a:t>
            </a:r>
          </a:p>
        </p:txBody>
      </p:sp>
    </p:spTree>
  </p:cSld>
  <p:clrMapOvr>
    <a:masterClrMapping/>
  </p:clrMapOvr>
</p:sld>
</file>

<file path=ppt/theme/theme1.xml><?xml version="1.0" encoding="utf-8"?>
<a:theme xmlns:a="http://schemas.openxmlformats.org/drawingml/2006/main" name="b511_95">
  <a:themeElements>
    <a:clrScheme name="b511_9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511_9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511_9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511_9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511_9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511_9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511_9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511_9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511_9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C:\MSOffice\Templates\Presentations\b511_95.pot</Template>
  <TotalTime>8462</TotalTime>
  <Words>2715</Words>
  <Application>Microsoft Office PowerPoint</Application>
  <PresentationFormat>Overhead</PresentationFormat>
  <Paragraphs>400</Paragraphs>
  <Slides>32</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9" baseType="lpstr">
      <vt:lpstr>Cambria Math</vt:lpstr>
      <vt:lpstr>Script MT Bold</vt:lpstr>
      <vt:lpstr>Symbol</vt:lpstr>
      <vt:lpstr>Times New Roman</vt:lpstr>
      <vt:lpstr>b511_95</vt:lpstr>
      <vt:lpstr>Equation</vt:lpstr>
      <vt:lpstr>Graph 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James P. Hughes</dc:creator>
  <cp:lastModifiedBy>James P. Hughes</cp:lastModifiedBy>
  <cp:revision>179</cp:revision>
  <cp:lastPrinted>2011-06-04T00:28:35Z</cp:lastPrinted>
  <dcterms:created xsi:type="dcterms:W3CDTF">1999-08-27T19:11:50Z</dcterms:created>
  <dcterms:modified xsi:type="dcterms:W3CDTF">2018-07-09T21:53:08Z</dcterms:modified>
</cp:coreProperties>
</file>