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49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65" r:id="rId3"/>
    <p:sldId id="285" r:id="rId4"/>
    <p:sldId id="266" r:id="rId5"/>
    <p:sldId id="264" r:id="rId6"/>
    <p:sldId id="287" r:id="rId7"/>
    <p:sldId id="288" r:id="rId8"/>
    <p:sldId id="268" r:id="rId9"/>
    <p:sldId id="284" r:id="rId10"/>
    <p:sldId id="273" r:id="rId11"/>
    <p:sldId id="281" r:id="rId12"/>
    <p:sldId id="282" r:id="rId13"/>
    <p:sldId id="279" r:id="rId14"/>
    <p:sldId id="286" r:id="rId15"/>
    <p:sldId id="289" r:id="rId16"/>
    <p:sldId id="275" r:id="rId17"/>
    <p:sldId id="276" r:id="rId18"/>
    <p:sldId id="283" r:id="rId19"/>
  </p:sldIdLst>
  <p:sldSz cx="6858000" cy="9144000" type="overhead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98" autoAdjust="0"/>
    <p:restoredTop sz="97094" autoAdjust="0"/>
  </p:normalViewPr>
  <p:slideViewPr>
    <p:cSldViewPr snapToGrid="0">
      <p:cViewPr varScale="1">
        <p:scale>
          <a:sx n="81" d="100"/>
          <a:sy n="81" d="100"/>
        </p:scale>
        <p:origin x="2080" y="19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77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76A10-27E6-4FFE-8099-9E53A23F098C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26780-7CAF-4440-9214-846E7353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1900" y="549275"/>
            <a:ext cx="2057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B63FAF1-8EB2-452D-A8B5-0CBDEBA66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3FAF1-8EB2-452D-A8B5-0CBDEBA66ECD}" type="slidenum">
              <a:rPr lang="en-US" smtClean="0"/>
              <a:pPr>
                <a:defRPr/>
              </a:pPr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D727-D8B8-4449-8096-3699C1712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9016-2179-4F86-A1FC-30209EADD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5316-011E-44A5-B8C7-3D951035B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F4D1D-4A9E-43D2-B5D9-742D13A0D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3A05-D032-497D-9F89-A0F5A325B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F5231-B004-4AEA-9BC2-8C602DA2B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DE526-20FB-445F-A3E1-3807B01DA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DC194-5908-429E-9521-C8E0B0713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04E7F-48AC-4245-A0E3-130B36190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1DADA-F17A-4170-BA25-99F7E36A6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50D79-D014-4636-9117-3FA7EE631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280BFD8-0938-4A23-B9F8-D98A3C89E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AutoShape 7"/>
          <p:cNvSpPr>
            <a:spLocks noChangeArrowheads="1"/>
          </p:cNvSpPr>
          <p:nvPr userDrawn="1"/>
        </p:nvSpPr>
        <p:spPr bwMode="auto">
          <a:xfrm>
            <a:off x="381000" y="304800"/>
            <a:ext cx="6096000" cy="7924800"/>
          </a:xfrm>
          <a:prstGeom prst="roundRect">
            <a:avLst>
              <a:gd name="adj" fmla="val 1665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E5B2DA8-6ABB-4FCF-BD5A-3B0F4FAECC44}" type="slidenum">
              <a:rPr lang="en-US" sz="1400" smtClean="0"/>
              <a:pPr/>
              <a:t>249</a:t>
            </a:fld>
            <a:endParaRPr lang="en-US" sz="140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914400" y="2743200"/>
            <a:ext cx="5029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The Bootstrap</a:t>
            </a:r>
          </a:p>
          <a:p>
            <a:pPr algn="ctr">
              <a:spcBef>
                <a:spcPct val="50000"/>
              </a:spcBef>
            </a:pPr>
            <a:r>
              <a:rPr lang="en-US" sz="2800" b="1"/>
              <a:t>and Jackknife</a:t>
            </a:r>
          </a:p>
        </p:txBody>
      </p:sp>
      <p:sp>
        <p:nvSpPr>
          <p:cNvPr id="2054" name="Line 3"/>
          <p:cNvSpPr>
            <a:spLocks noChangeShapeType="1"/>
          </p:cNvSpPr>
          <p:nvPr/>
        </p:nvSpPr>
        <p:spPr bwMode="auto">
          <a:xfrm>
            <a:off x="915988" y="22860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4"/>
          <p:cNvSpPr>
            <a:spLocks noChangeShapeType="1"/>
          </p:cNvSpPr>
          <p:nvPr/>
        </p:nvSpPr>
        <p:spPr bwMode="auto">
          <a:xfrm>
            <a:off x="915988" y="25146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5"/>
          <p:cNvSpPr>
            <a:spLocks noChangeShapeType="1"/>
          </p:cNvSpPr>
          <p:nvPr/>
        </p:nvSpPr>
        <p:spPr bwMode="auto">
          <a:xfrm>
            <a:off x="992188" y="39624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6"/>
          <p:cNvSpPr>
            <a:spLocks noChangeShapeType="1"/>
          </p:cNvSpPr>
          <p:nvPr/>
        </p:nvSpPr>
        <p:spPr bwMode="auto">
          <a:xfrm>
            <a:off x="992188" y="41910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0214D0C-6F62-4E2B-80DB-DEEA9E5A83F7}" type="slidenum">
              <a:rPr lang="en-US" sz="1400" smtClean="0"/>
              <a:pPr/>
              <a:t>258</a:t>
            </a:fld>
            <a:endParaRPr lang="en-US" sz="1400" smtClean="0"/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566738" y="1651000"/>
            <a:ext cx="56340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/>
              <a:t>Bootstrapped estimates of the standard error for sample median (cont.)</a:t>
            </a:r>
          </a:p>
          <a:p>
            <a:pPr algn="just"/>
            <a:endParaRPr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Descriptive statistics for the sample medians from 1000 bootstrap samples</a:t>
            </a:r>
          </a:p>
          <a:p>
            <a:pPr lvl="1"/>
            <a:endParaRPr kumimoji="1" lang="en-US" sz="2000" dirty="0"/>
          </a:p>
          <a:p>
            <a:pPr lvl="1"/>
            <a:r>
              <a:rPr kumimoji="1" lang="en-US" sz="2000" dirty="0"/>
              <a:t>       B			1000</a:t>
            </a:r>
          </a:p>
          <a:p>
            <a:pPr lvl="1"/>
            <a:r>
              <a:rPr kumimoji="1" lang="en-US" sz="2000" dirty="0"/>
              <a:t>       Mean			4.964</a:t>
            </a:r>
          </a:p>
          <a:p>
            <a:pPr lvl="1"/>
            <a:r>
              <a:rPr kumimoji="1" lang="en-US" sz="2000" dirty="0"/>
              <a:t>       Standard Deviation	</a:t>
            </a:r>
            <a:r>
              <a:rPr kumimoji="1" lang="en-US" sz="2000" b="1" dirty="0"/>
              <a:t>1.914</a:t>
            </a:r>
          </a:p>
          <a:p>
            <a:pPr lvl="1"/>
            <a:r>
              <a:rPr kumimoji="1" lang="en-US" sz="2000" dirty="0"/>
              <a:t>       Median			       5</a:t>
            </a:r>
          </a:p>
          <a:p>
            <a:pPr lvl="1"/>
            <a:r>
              <a:rPr kumimoji="1" lang="en-US" sz="2000" dirty="0"/>
              <a:t>       Minimum, Maximum	   1, 8</a:t>
            </a:r>
          </a:p>
          <a:p>
            <a:pPr lvl="1"/>
            <a:r>
              <a:rPr kumimoji="1" lang="en-US" sz="2000" dirty="0"/>
              <a:t>       25th, 75th percentile	   3, 7</a:t>
            </a:r>
          </a:p>
          <a:p>
            <a:pPr lvl="1"/>
            <a:endParaRPr kumimoji="1"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We estimate the standard error for the sample median as 1.914</a:t>
            </a:r>
            <a:br>
              <a:rPr kumimoji="1" lang="en-US" sz="2000" dirty="0"/>
            </a:br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7148439-3C4B-450E-8DBE-21028EFE0BA5}" type="slidenum">
              <a:rPr lang="en-US" sz="1400" smtClean="0"/>
              <a:pPr/>
              <a:t>259</a:t>
            </a:fld>
            <a:endParaRPr lang="en-US" sz="1400" smtClean="0"/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566738" y="2071688"/>
            <a:ext cx="563403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 smtClean="0"/>
              <a:t>Bootstrapped </a:t>
            </a:r>
            <a:r>
              <a:rPr kumimoji="1" lang="en-US" sz="2000" b="1" dirty="0"/>
              <a:t>estimates of the standard error for sample relative </a:t>
            </a:r>
            <a:r>
              <a:rPr kumimoji="1" lang="en-US" sz="2000" b="1" dirty="0" smtClean="0"/>
              <a:t>risk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 </a:t>
            </a:r>
            <a:r>
              <a:rPr lang="en-US" sz="2000" i="1" dirty="0"/>
              <a:t>r</a:t>
            </a:r>
            <a:r>
              <a:rPr lang="en-US" sz="2000" dirty="0"/>
              <a:t> = P[</a:t>
            </a:r>
            <a:r>
              <a:rPr lang="en-US" sz="2000" dirty="0" err="1"/>
              <a:t>D|Exposed</a:t>
            </a:r>
            <a:r>
              <a:rPr lang="en-US" sz="2000" dirty="0"/>
              <a:t>]/P[</a:t>
            </a:r>
            <a:r>
              <a:rPr lang="en-US" sz="2000" dirty="0" err="1"/>
              <a:t>D|Not</a:t>
            </a:r>
            <a:r>
              <a:rPr lang="en-US" sz="2000" dirty="0"/>
              <a:t> exposed]</a:t>
            </a:r>
            <a:endParaRPr kumimoji="1" lang="en-US" sz="2000" b="1" dirty="0"/>
          </a:p>
          <a:p>
            <a:pPr algn="just"/>
            <a:endParaRPr lang="en-US" sz="2000" dirty="0"/>
          </a:p>
          <a:p>
            <a:r>
              <a:rPr kumimoji="1" lang="en-US" sz="2000" dirty="0"/>
              <a:t>Cross-classification of Framingham Men by high systolic blood pressure and heart disease</a:t>
            </a:r>
          </a:p>
          <a:p>
            <a:endParaRPr kumimoji="1" lang="en-US" sz="2000" dirty="0"/>
          </a:p>
          <a:p>
            <a:r>
              <a:rPr kumimoji="1" lang="en-US" sz="2000" dirty="0"/>
              <a:t>			Heart Disease</a:t>
            </a:r>
          </a:p>
          <a:p>
            <a:r>
              <a:rPr kumimoji="1" lang="en-US" sz="2000" dirty="0"/>
              <a:t>High </a:t>
            </a:r>
            <a:r>
              <a:rPr kumimoji="1" lang="en-US" sz="2000" dirty="0" err="1"/>
              <a:t>Systol</a:t>
            </a:r>
            <a:r>
              <a:rPr kumimoji="1" lang="en-US" sz="2000" dirty="0"/>
              <a:t> BP		No	Yes</a:t>
            </a:r>
          </a:p>
          <a:p>
            <a:r>
              <a:rPr kumimoji="1" lang="en-US" sz="2000" dirty="0"/>
              <a:t>		No		915	48</a:t>
            </a:r>
          </a:p>
          <a:p>
            <a:r>
              <a:rPr kumimoji="1" lang="en-US" sz="2000" dirty="0"/>
              <a:t>		Yes		322	44</a:t>
            </a:r>
          </a:p>
          <a:p>
            <a:endParaRPr kumimoji="1" lang="en-US" sz="2000" dirty="0"/>
          </a:p>
          <a:p>
            <a:r>
              <a:rPr kumimoji="1" lang="en-US" sz="2000" dirty="0"/>
              <a:t>The sample estimate of the relative risk is</a:t>
            </a:r>
          </a:p>
          <a:p>
            <a:endParaRPr kumimoji="1" lang="en-US" sz="2000" dirty="0"/>
          </a:p>
          <a:p>
            <a:r>
              <a:rPr kumimoji="1" lang="en-US" sz="2000" dirty="0"/>
              <a:t>	</a:t>
            </a:r>
            <a:r>
              <a:rPr kumimoji="1" lang="en-US" sz="2000" i="1" dirty="0"/>
              <a:t>r</a:t>
            </a:r>
            <a:r>
              <a:rPr kumimoji="1" lang="en-US" sz="2000" dirty="0"/>
              <a:t> = (44/366)/(48/963) = 2.412</a:t>
            </a:r>
          </a:p>
          <a:p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426C15A-B8AA-4818-A661-CDE25A79CCEC}" type="slidenum">
              <a:rPr lang="en-US" sz="1400" smtClean="0"/>
              <a:pPr/>
              <a:t>260</a:t>
            </a:fld>
            <a:endParaRPr lang="en-US" sz="1400" smtClean="0"/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66738" y="1651000"/>
            <a:ext cx="56340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/>
              <a:t>Bootstrapped estimates of the standard error for the relative risk (cont.)</a:t>
            </a:r>
          </a:p>
          <a:p>
            <a:pPr algn="just"/>
            <a:endParaRPr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Descriptive statistics for the sample relative risks</a:t>
            </a:r>
          </a:p>
          <a:p>
            <a:pPr lvl="1"/>
            <a:endParaRPr kumimoji="1" lang="en-US" sz="2000" dirty="0"/>
          </a:p>
          <a:p>
            <a:pPr lvl="1"/>
            <a:r>
              <a:rPr kumimoji="1" lang="en-US" sz="2000" dirty="0"/>
              <a:t>       B			100000</a:t>
            </a:r>
          </a:p>
          <a:p>
            <a:pPr lvl="1"/>
            <a:r>
              <a:rPr kumimoji="1" lang="en-US" sz="2000" dirty="0"/>
              <a:t>       Bootstrap mean, </a:t>
            </a:r>
            <a:r>
              <a:rPr kumimoji="1" lang="en-US" sz="2000" i="1" dirty="0"/>
              <a:t>r	</a:t>
            </a:r>
            <a:r>
              <a:rPr kumimoji="1" lang="en-US" sz="2000" dirty="0"/>
              <a:t>	2.464</a:t>
            </a:r>
          </a:p>
          <a:p>
            <a:pPr lvl="1"/>
            <a:r>
              <a:rPr kumimoji="1" lang="en-US" sz="2000" dirty="0"/>
              <a:t>       Bootstrap Median		2.412</a:t>
            </a:r>
          </a:p>
          <a:p>
            <a:pPr lvl="1"/>
            <a:r>
              <a:rPr kumimoji="1" lang="en-US" sz="2000" dirty="0"/>
              <a:t>       Standard Deviation	</a:t>
            </a:r>
            <a:r>
              <a:rPr kumimoji="1" lang="en-US" sz="2000" b="1" dirty="0"/>
              <a:t>0.507</a:t>
            </a:r>
          </a:p>
          <a:p>
            <a:pPr lvl="1"/>
            <a:endParaRPr kumimoji="1"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The bootstrap standard error for the estimated relative risk is </a:t>
            </a:r>
            <a:r>
              <a:rPr kumimoji="1" lang="en-US" sz="2000" dirty="0" smtClean="0"/>
              <a:t>0.507</a:t>
            </a:r>
            <a:r>
              <a:rPr kumimoji="1" lang="en-US" sz="2000" dirty="0"/>
              <a:t/>
            </a:r>
            <a:br>
              <a:rPr kumimoji="1" lang="en-US" sz="2000" dirty="0"/>
            </a:br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7C783E6-1B0F-4517-93CC-39747632B782}" type="slidenum">
              <a:rPr lang="en-US" sz="1400" smtClean="0"/>
              <a:pPr/>
              <a:t>261</a:t>
            </a:fld>
            <a:endParaRPr lang="en-US" sz="1400" smtClean="0"/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1404938" y="81915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Summary</a:t>
            </a: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566738" y="1728788"/>
            <a:ext cx="56340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Advantages</a:t>
            </a:r>
          </a:p>
          <a:p>
            <a:pPr algn="just"/>
            <a:endParaRPr lang="en-US" sz="2000" b="1" dirty="0"/>
          </a:p>
          <a:p>
            <a:pPr algn="just">
              <a:buFontTx/>
              <a:buChar char="•"/>
            </a:pPr>
            <a:r>
              <a:rPr lang="en-US" sz="2000" dirty="0"/>
              <a:t> All purpose computer intensive method useful for statistical inference.</a:t>
            </a:r>
          </a:p>
          <a:p>
            <a:pPr algn="just">
              <a:buFontTx/>
              <a:buChar char="•"/>
            </a:pPr>
            <a:r>
              <a:rPr lang="en-US" sz="2000" dirty="0"/>
              <a:t> Bootstrap estimates of precision do not require knowledge of the theoretical form of an estimator’s standard error, no matter how complicated it is.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Disadvantages</a:t>
            </a:r>
          </a:p>
          <a:p>
            <a:pPr algn="just"/>
            <a:endParaRPr lang="en-US" sz="2000" dirty="0"/>
          </a:p>
          <a:p>
            <a:pPr algn="just">
              <a:buFontTx/>
              <a:buChar char="•"/>
            </a:pPr>
            <a:r>
              <a:rPr lang="en-US" sz="2000" dirty="0"/>
              <a:t> Typically not useful for correlated (dependent) data.</a:t>
            </a:r>
          </a:p>
          <a:p>
            <a:pPr algn="just">
              <a:buFontTx/>
              <a:buChar char="•"/>
            </a:pPr>
            <a:r>
              <a:rPr lang="en-US" sz="2000" dirty="0"/>
              <a:t> Missing data, censoring, data with outliers are also </a:t>
            </a:r>
            <a:r>
              <a:rPr lang="en-US" sz="2000" dirty="0" smtClean="0"/>
              <a:t>problematic</a:t>
            </a:r>
          </a:p>
          <a:p>
            <a:pPr algn="just">
              <a:buFontTx/>
              <a:buChar char="•"/>
            </a:pPr>
            <a:r>
              <a:rPr lang="en-US" sz="2000" dirty="0" smtClean="0"/>
              <a:t> Often </a:t>
            </a:r>
            <a:r>
              <a:rPr lang="en-US" sz="2000" dirty="0"/>
              <a:t>used </a:t>
            </a:r>
            <a:r>
              <a:rPr lang="en-US" sz="2000" dirty="0" smtClean="0"/>
              <a:t>incorrectly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404938" y="6630432"/>
            <a:ext cx="408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Note that there are many different types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of bootstraps: we have only discussed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one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05954E-84E0-44EF-923F-9BAD61D7048E}" type="slidenum">
              <a:rPr lang="en-US" sz="1400" smtClean="0"/>
              <a:pPr/>
              <a:t>262</a:t>
            </a:fld>
            <a:endParaRPr lang="en-US" sz="140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04938" y="590550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Quiz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6738" y="2084388"/>
            <a:ext cx="56340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Suppose you are interested in the number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times an </a:t>
            </a:r>
            <a:r>
              <a:rPr kumimoji="1" lang="en-US" sz="2000" dirty="0">
                <a:solidFill>
                  <a:schemeClr val="accent2"/>
                </a:solidFill>
              </a:rPr>
              <a:t>experiment works before it fails. Suppose it failed on the first try, then on the sixth try, then on the first try. What is an estimate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the long-run median </a:t>
            </a:r>
            <a:r>
              <a:rPr kumimoji="1" lang="en-US" sz="2000" dirty="0">
                <a:solidFill>
                  <a:schemeClr val="accent2"/>
                </a:solidFill>
              </a:rPr>
              <a:t>number of successes before failures, and the standard error in your </a:t>
            </a:r>
            <a:r>
              <a:rPr kumimoji="1" lang="en-US" sz="2000" dirty="0" smtClean="0">
                <a:solidFill>
                  <a:schemeClr val="accent2"/>
                </a:solidFill>
              </a:rPr>
              <a:t>estimate?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kumimoji="1" lang="en-US" sz="2000" dirty="0" smtClean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To help, here are </a:t>
            </a:r>
            <a:r>
              <a:rPr kumimoji="1" lang="en-US" sz="2000" dirty="0" smtClean="0">
                <a:solidFill>
                  <a:schemeClr val="accent2"/>
                </a:solidFill>
              </a:rPr>
              <a:t>10 bootstrap samples: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{0, 0, </a:t>
            </a:r>
            <a:r>
              <a:rPr kumimoji="1" lang="en-US" sz="2000" dirty="0" smtClean="0">
                <a:solidFill>
                  <a:schemeClr val="accent2"/>
                </a:solidFill>
              </a:rPr>
              <a:t>5}, {5, 0, 0}, {5, 0, 5}, {0, 5, 0}, {0, 0, 5},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endParaRPr kumimoji="1" lang="en-US" sz="20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{5, 5, 0}, {0, 5, 0}, {0, 5, 5}, {0, 5, 5}, {5, </a:t>
            </a:r>
            <a:r>
              <a:rPr kumimoji="1" lang="en-US" sz="2000" dirty="0" smtClean="0">
                <a:solidFill>
                  <a:schemeClr val="accent2"/>
                </a:solidFill>
              </a:rPr>
              <a:t>0, 5}</a:t>
            </a:r>
          </a:p>
        </p:txBody>
      </p:sp>
    </p:spTree>
    <p:extLst>
      <p:ext uri="{BB962C8B-B14F-4D97-AF65-F5344CB8AC3E}">
        <p14:creationId xmlns:p14="http://schemas.microsoft.com/office/powerpoint/2010/main" val="13352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05954E-84E0-44EF-923F-9BAD61D7048E}" type="slidenum">
              <a:rPr lang="en-US" sz="1400" smtClean="0"/>
              <a:pPr/>
              <a:t>263</a:t>
            </a:fld>
            <a:endParaRPr lang="en-US" sz="140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04938" y="590550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Quiz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6738" y="2084388"/>
            <a:ext cx="56340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Suppose you are interested in the number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times an </a:t>
            </a:r>
            <a:r>
              <a:rPr kumimoji="1" lang="en-US" sz="2000" dirty="0">
                <a:solidFill>
                  <a:schemeClr val="accent2"/>
                </a:solidFill>
              </a:rPr>
              <a:t>experiment works before it fails. Suppose it failed on the first try, then on the sixth try, then on the first try. What is an estimate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the long-run median </a:t>
            </a:r>
            <a:r>
              <a:rPr kumimoji="1" lang="en-US" sz="2000" dirty="0">
                <a:solidFill>
                  <a:schemeClr val="accent2"/>
                </a:solidFill>
              </a:rPr>
              <a:t>number of successes before failures, and the standard error in your </a:t>
            </a:r>
            <a:r>
              <a:rPr kumimoji="1" lang="en-US" sz="2000" dirty="0" smtClean="0">
                <a:solidFill>
                  <a:schemeClr val="accent2"/>
                </a:solidFill>
              </a:rPr>
              <a:t>estimate?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kumimoji="1" lang="en-US" sz="2000" dirty="0" smtClean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To help, here are </a:t>
            </a:r>
            <a:r>
              <a:rPr kumimoji="1" lang="en-US" sz="2000" dirty="0" smtClean="0">
                <a:solidFill>
                  <a:schemeClr val="accent2"/>
                </a:solidFill>
              </a:rPr>
              <a:t>10 bootstrap samples: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{0, 0, </a:t>
            </a:r>
            <a:r>
              <a:rPr kumimoji="1" lang="en-US" sz="2000" dirty="0" smtClean="0">
                <a:solidFill>
                  <a:schemeClr val="accent2"/>
                </a:solidFill>
              </a:rPr>
              <a:t>5}, {5, 0, 0}, {5, 0, 5}, {0, 5, 0}, {0, 0, 5},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endParaRPr kumimoji="1" lang="en-US" sz="20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{5, 5, 0}, {0, 5, 0}, {0, 5, 5}, {0, 5, 5}, {5, </a:t>
            </a:r>
            <a:r>
              <a:rPr kumimoji="1" lang="en-US" sz="2000" dirty="0" smtClean="0">
                <a:solidFill>
                  <a:schemeClr val="accent2"/>
                </a:solidFill>
              </a:rPr>
              <a:t>0, 5}</a:t>
            </a:r>
          </a:p>
        </p:txBody>
      </p:sp>
    </p:spTree>
    <p:extLst>
      <p:ext uri="{BB962C8B-B14F-4D97-AF65-F5344CB8AC3E}">
        <p14:creationId xmlns:p14="http://schemas.microsoft.com/office/powerpoint/2010/main" val="16381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67CA881-6BD8-4251-8E98-9D4BC3CB134F}" type="slidenum">
              <a:rPr lang="en-US" sz="1400" smtClean="0"/>
              <a:pPr/>
              <a:t>264</a:t>
            </a:fld>
            <a:endParaRPr lang="en-US" sz="1400" smtClean="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1371600" y="7461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Jackknife</a:t>
            </a: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7417" name="Group 10"/>
          <p:cNvGrpSpPr>
            <a:grpSpLocks/>
          </p:cNvGrpSpPr>
          <p:nvPr/>
        </p:nvGrpSpPr>
        <p:grpSpPr bwMode="auto">
          <a:xfrm>
            <a:off x="533400" y="1778000"/>
            <a:ext cx="5715000" cy="4664075"/>
            <a:chOff x="336" y="1152"/>
            <a:chExt cx="3600" cy="2938"/>
          </a:xfrm>
        </p:grpSpPr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336" y="1152"/>
              <a:ext cx="3600" cy="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just"/>
              <a:r>
                <a:rPr lang="en-US" sz="2000" b="1" dirty="0"/>
                <a:t>Jackknife Estimation</a:t>
              </a:r>
              <a:endParaRPr lang="en-US" sz="2000" dirty="0"/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The jackknife (or leave one out) method, invented by </a:t>
              </a:r>
              <a:r>
                <a:rPr lang="en-US" sz="2000" dirty="0" err="1"/>
                <a:t>Quenouille</a:t>
              </a:r>
              <a:r>
                <a:rPr lang="en-US" sz="2000" dirty="0"/>
                <a:t> (1949), is an alternative resampling method to the bootstrap.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The method is based upon sequentially deleting one observation from the dataset, </a:t>
              </a:r>
              <a:r>
                <a:rPr lang="en-US" sz="2000" dirty="0" err="1"/>
                <a:t>recomputing</a:t>
              </a:r>
              <a:r>
                <a:rPr lang="en-US" sz="2000" dirty="0"/>
                <a:t> the estimator, here,       , </a:t>
              </a:r>
              <a:r>
                <a:rPr lang="en-US" sz="2000" i="1" dirty="0"/>
                <a:t>n</a:t>
              </a:r>
              <a:r>
                <a:rPr lang="en-US" sz="2000" dirty="0"/>
                <a:t> times. That is, there are exactly </a:t>
              </a:r>
              <a:r>
                <a:rPr lang="en-US" sz="2000" i="1" dirty="0"/>
                <a:t>n</a:t>
              </a:r>
              <a:r>
                <a:rPr lang="en-US" sz="2000" dirty="0"/>
                <a:t> jackknife estimates obtained in a sample of size </a:t>
              </a:r>
              <a:r>
                <a:rPr lang="en-US" sz="2000" i="1" dirty="0"/>
                <a:t>n</a:t>
              </a:r>
              <a:r>
                <a:rPr lang="en-US" sz="2000" dirty="0"/>
                <a:t>.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Like the bootstrap, the jackknife method provides a relatively easy way to estimate the precision of an estimator, </a:t>
              </a:r>
              <a:r>
                <a:rPr lang="en-US" sz="2000" i="1" dirty="0">
                  <a:latin typeface="Symbol" pitchFamily="18" charset="2"/>
                </a:rPr>
                <a:t>q</a:t>
              </a:r>
              <a:r>
                <a:rPr lang="en-US" sz="2000" dirty="0"/>
                <a:t>.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The jackknife is generally less computationally intensive than the bootstrap</a:t>
              </a:r>
            </a:p>
          </p:txBody>
        </p:sp>
        <p:graphicFrame>
          <p:nvGraphicFramePr>
            <p:cNvPr id="1741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694803"/>
                </p:ext>
              </p:extLst>
            </p:nvPr>
          </p:nvGraphicFramePr>
          <p:xfrm>
            <a:off x="1381" y="2472"/>
            <a:ext cx="28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1" name="Equation" r:id="rId3" imgW="228600" imgH="254000" progId="Equation.3">
                    <p:embed/>
                  </p:oleObj>
                </mc:Choice>
                <mc:Fallback>
                  <p:oleObj name="Equation" r:id="rId3" imgW="228600" imgH="25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2472"/>
                          <a:ext cx="28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362A6EA-73B5-451C-A28F-FC625FD3061C}" type="slidenum">
              <a:rPr lang="en-US" sz="1400" smtClean="0"/>
              <a:pPr/>
              <a:t>265</a:t>
            </a:fld>
            <a:endParaRPr lang="en-US" sz="1400" smtClean="0"/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1371600" y="7461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Jackknife Algorithm</a:t>
            </a:r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57150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/>
              <a:t>Jackknifing</a:t>
            </a:r>
            <a:endParaRPr 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2000"/>
              <a:t> For a dataset with </a:t>
            </a:r>
            <a:r>
              <a:rPr kumimoji="1" lang="en-US" sz="2000" i="1"/>
              <a:t>n</a:t>
            </a:r>
            <a:r>
              <a:rPr kumimoji="1" lang="en-US" sz="2000"/>
              <a:t> observations, compute </a:t>
            </a:r>
            <a:r>
              <a:rPr kumimoji="1" lang="en-US" sz="2000" i="1"/>
              <a:t>n</a:t>
            </a:r>
            <a:r>
              <a:rPr kumimoji="1" lang="en-US" sz="2000"/>
              <a:t> estimates by sequentally omitting each observation from the dataset and estimating     on the remaining</a:t>
            </a:r>
            <a:br>
              <a:rPr kumimoji="1" lang="en-US" sz="2000"/>
            </a:br>
            <a:r>
              <a:rPr kumimoji="1" lang="en-US" sz="2000" i="1"/>
              <a:t>n </a:t>
            </a:r>
            <a:r>
              <a:rPr kumimoji="1" lang="en-US" sz="2000"/>
              <a:t>– 1 observations.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2000"/>
              <a:t> Using the </a:t>
            </a:r>
            <a:r>
              <a:rPr kumimoji="1" lang="en-US" sz="2000" i="1"/>
              <a:t>n</a:t>
            </a:r>
            <a:r>
              <a:rPr kumimoji="1" lang="en-US" sz="2000"/>
              <a:t> jackknife estimates,                              ,</a:t>
            </a:r>
          </a:p>
          <a:p>
            <a:pPr>
              <a:spcBef>
                <a:spcPct val="50000"/>
              </a:spcBef>
            </a:pPr>
            <a:r>
              <a:rPr kumimoji="1" lang="en-US" sz="2000"/>
              <a:t> we estimate the standard error of the estimator as</a:t>
            </a:r>
          </a:p>
          <a:p>
            <a:pPr>
              <a:spcBef>
                <a:spcPct val="50000"/>
              </a:spcBef>
            </a:pPr>
            <a:endParaRPr kumimoji="1" lang="en-US" sz="2000"/>
          </a:p>
          <a:p>
            <a:pPr>
              <a:spcBef>
                <a:spcPct val="50000"/>
              </a:spcBef>
            </a:pPr>
            <a:endParaRPr kumimoji="1" 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2000"/>
              <a:t> Unlike the bootstrap, the jackknife standard error estimate will not change for a given sample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49256"/>
              </p:ext>
            </p:extLst>
          </p:nvPr>
        </p:nvGraphicFramePr>
        <p:xfrm>
          <a:off x="4175125" y="3633788"/>
          <a:ext cx="16906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3" imgW="952500" imgH="254000" progId="Equation.3">
                  <p:embed/>
                </p:oleObj>
              </mc:Choice>
              <mc:Fallback>
                <p:oleObj name="Equation" r:id="rId3" imgW="9525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3633788"/>
                        <a:ext cx="16906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584636"/>
              </p:ext>
            </p:extLst>
          </p:nvPr>
        </p:nvGraphicFramePr>
        <p:xfrm>
          <a:off x="3841750" y="2895600"/>
          <a:ext cx="2254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5" imgW="127000" imgH="241300" progId="Equation.3">
                  <p:embed/>
                </p:oleObj>
              </mc:Choice>
              <mc:Fallback>
                <p:oleObj name="Equation" r:id="rId5" imgW="1270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2895600"/>
                        <a:ext cx="2254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08499"/>
              </p:ext>
            </p:extLst>
          </p:nvPr>
        </p:nvGraphicFramePr>
        <p:xfrm>
          <a:off x="1598613" y="4565650"/>
          <a:ext cx="31130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7" imgW="1752600" imgH="508000" progId="Equation.3">
                  <p:embed/>
                </p:oleObj>
              </mc:Choice>
              <mc:Fallback>
                <p:oleObj name="Equation" r:id="rId7" imgW="17526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565650"/>
                        <a:ext cx="31130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26598D5-218A-403A-9ACA-384F22B94E92}" type="slidenum">
              <a:rPr lang="en-US" sz="1400" smtClean="0"/>
              <a:pPr/>
              <a:t>266</a:t>
            </a:fld>
            <a:endParaRPr lang="en-US" sz="1400" smtClean="0"/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1404938" y="81915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Jackknife Summary</a:t>
            </a: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66738" y="1728788"/>
            <a:ext cx="5634037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Advantages</a:t>
            </a:r>
          </a:p>
          <a:p>
            <a:pPr algn="just"/>
            <a:endParaRPr lang="en-US" sz="2000" b="1" dirty="0"/>
          </a:p>
          <a:p>
            <a:pPr algn="just">
              <a:buFontTx/>
              <a:buChar char="•"/>
            </a:pPr>
            <a:r>
              <a:rPr lang="en-US" sz="2000" dirty="0"/>
              <a:t> Useful method for estimating and compensating for bias in an estimator.</a:t>
            </a:r>
          </a:p>
          <a:p>
            <a:pPr algn="just">
              <a:buFontTx/>
              <a:buChar char="•"/>
            </a:pPr>
            <a:r>
              <a:rPr lang="en-US" sz="2000" dirty="0"/>
              <a:t> Like the bootstrap, the methodology does not require knowledge of the theoretical form of an estimator’s standard error.</a:t>
            </a:r>
          </a:p>
          <a:p>
            <a:pPr>
              <a:buFontTx/>
              <a:buChar char="•"/>
            </a:pPr>
            <a:r>
              <a:rPr lang="en-US" sz="2000" dirty="0"/>
              <a:t> Is generally less computationally intensive compared to the bootstrap method.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Disadvantages</a:t>
            </a:r>
          </a:p>
          <a:p>
            <a:pPr algn="just"/>
            <a:endParaRPr lang="en-US" sz="2000" dirty="0"/>
          </a:p>
          <a:p>
            <a:pPr algn="just">
              <a:buFontTx/>
              <a:buChar char="•"/>
            </a:pPr>
            <a:r>
              <a:rPr lang="en-US" sz="2000" dirty="0"/>
              <a:t> </a:t>
            </a:r>
            <a:r>
              <a:rPr kumimoji="1" lang="en-US" sz="2000" dirty="0"/>
              <a:t>The jackknife method is more conservative than the bootstrap method, that is, its estimated standard error tends to be slightly larger.</a:t>
            </a:r>
          </a:p>
          <a:p>
            <a:pPr algn="just">
              <a:buFontTx/>
              <a:buChar char="•"/>
            </a:pPr>
            <a:r>
              <a:rPr kumimoji="1" lang="en-US" sz="2000" dirty="0"/>
              <a:t> Performs poorly when the the estimator is not sufficiently smooth, i.e., a non-smooth </a:t>
            </a:r>
            <a:r>
              <a:rPr kumimoji="1" lang="en-US" sz="2000" dirty="0" smtClean="0"/>
              <a:t>statistic </a:t>
            </a:r>
            <a:r>
              <a:rPr kumimoji="1" lang="en-US" sz="2000" dirty="0"/>
              <a:t>for which the jackknife performs poorly is the median.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2C33E99-571A-45E2-AF07-2E1CEC658784}" type="slidenum">
              <a:rPr lang="en-US" sz="1400" smtClean="0"/>
              <a:pPr/>
              <a:t>250</a:t>
            </a:fld>
            <a:endParaRPr lang="en-US" sz="1400" smtClean="0"/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/>
              <a:t>Bootstrap &amp; Jackknife</a:t>
            </a:r>
          </a:p>
          <a:p>
            <a:pPr algn="ctr"/>
            <a:r>
              <a:rPr lang="en-US" sz="2000" b="1" dirty="0"/>
              <a:t>Motivation</a:t>
            </a:r>
          </a:p>
        </p:txBody>
      </p:sp>
      <p:sp>
        <p:nvSpPr>
          <p:cNvPr id="3078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5715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In scientific research</a:t>
            </a:r>
          </a:p>
          <a:p>
            <a:pPr algn="just"/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Interest often focuses upon the estimation of some unknown parameter,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. The parameter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 can represent for example, mean weight of a certain strain of mice, heritability index, a genetic component of variation, a mutation rate, etc.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Two key questions need to be addressed: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1. How do we estimate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?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2. Given an estimator for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 , how do we</a:t>
            </a:r>
            <a:br>
              <a:rPr lang="en-US" sz="2000" dirty="0"/>
            </a:br>
            <a:r>
              <a:rPr lang="en-US" sz="2000" dirty="0"/>
              <a:t>	    estimate its precision/accuracy?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We assume Question 1 can be reasonably well specified by the researcher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Question 2, for our purposes, will be addressed via the estimation of the estimator’s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sym typeface="Symbol" pitchFamily="18" charset="2"/>
              </a:rPr>
              <a:t>standard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04E7F-48AC-4245-A0E3-130B361903A5}" type="slidenum">
              <a:rPr lang="en-US" smtClean="0"/>
              <a:pPr>
                <a:defRPr/>
              </a:pPr>
              <a:t>251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33400" y="1600200"/>
                <a:ext cx="57150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just"/>
                <a:r>
                  <a:rPr lang="en-US" sz="2000" dirty="0" smtClean="0">
                    <a:sym typeface="Symbol" pitchFamily="18" charset="2"/>
                  </a:rPr>
                  <a:t>What is a standard error?</a:t>
                </a:r>
              </a:p>
              <a:p>
                <a:pPr algn="just"/>
                <a:endParaRPr lang="en-US" sz="2000" dirty="0">
                  <a:sym typeface="Symbol" pitchFamily="18" charset="2"/>
                </a:endParaRPr>
              </a:p>
              <a:p>
                <a:pPr algn="just"/>
                <a:r>
                  <a:rPr lang="en-US" sz="2000" dirty="0" smtClean="0">
                    <a:sym typeface="Symbol" pitchFamily="18" charset="2"/>
                  </a:rPr>
                  <a:t>Suppose we want to estimate a parameter </a:t>
                </a:r>
                <a:r>
                  <a:rPr lang="en-US" sz="2000" i="1" dirty="0" smtClean="0">
                    <a:latin typeface="Symbol" pitchFamily="18" charset="2"/>
                  </a:rPr>
                  <a:t>q </a:t>
                </a:r>
                <a:r>
                  <a:rPr lang="en-US" sz="2000" dirty="0" smtClean="0">
                    <a:sym typeface="Symbol" pitchFamily="18" charset="2"/>
                  </a:rPr>
                  <a:t>(</a:t>
                </a:r>
                <a:r>
                  <a:rPr lang="en-US" sz="2000" dirty="0" err="1" smtClean="0">
                    <a:sym typeface="Symbol" pitchFamily="18" charset="2"/>
                  </a:rPr>
                  <a:t>eg</a:t>
                </a:r>
                <a:r>
                  <a:rPr lang="en-US" sz="2000" dirty="0" smtClean="0">
                    <a:sym typeface="Symbol" pitchFamily="18" charset="2"/>
                  </a:rPr>
                  <a:t>. the mean/median/squared-log-mode) of a distribution</a:t>
                </a:r>
              </a:p>
              <a:p>
                <a:pPr marL="342900" indent="-342900" algn="just">
                  <a:buFont typeface="Arial"/>
                  <a:buChar char="•"/>
                </a:pPr>
                <a:endParaRPr lang="en-US" sz="2000" dirty="0">
                  <a:sym typeface="Symbol" pitchFamily="18" charset="2"/>
                </a:endParaRPr>
              </a:p>
              <a:p>
                <a:pPr marL="342900" indent="-342900" algn="just">
                  <a:buFont typeface="Arial"/>
                  <a:buChar char="•"/>
                </a:pPr>
                <a:r>
                  <a:rPr lang="en-US" sz="2000" dirty="0" smtClean="0">
                    <a:sym typeface="Symbol" pitchFamily="18" charset="2"/>
                  </a:rPr>
                  <a:t>Our sample is random, so</a:t>
                </a:r>
                <a:r>
                  <a:rPr lang="is-IS" sz="2000" dirty="0" smtClean="0">
                    <a:sym typeface="Symbol" pitchFamily="18" charset="2"/>
                  </a:rPr>
                  <a:t>…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Any function of our sample is random, so...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Our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s-IS" sz="2000" i="1" smtClean="0">
                            <a:latin typeface="Cambria Math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is-IS" sz="200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Symbol" pitchFamily="18" charset="2"/>
                          </a:rPr>
                          <m:t>𝜃</m:t>
                        </m:r>
                      </m:e>
                    </m:acc>
                  </m:oMath>
                </a14:m>
                <a:r>
                  <a:rPr lang="is-IS" sz="2000" dirty="0" smtClean="0">
                    <a:sym typeface="Symbol" pitchFamily="18" charset="2"/>
                  </a:rPr>
                  <a:t>, is random! So...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If we collected a new sample, we’d get a new estimate. Same for another sample, and another... So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Our estimate has a distribution! It’s called a sampling distribution!</a:t>
                </a:r>
              </a:p>
              <a:p>
                <a:pPr algn="just"/>
                <a:endParaRPr lang="is-IS" sz="2000" dirty="0" smtClean="0">
                  <a:sym typeface="Symbol" pitchFamily="18" charset="2"/>
                </a:endParaRPr>
              </a:p>
              <a:p>
                <a:pPr algn="just"/>
                <a:r>
                  <a:rPr lang="is-IS" sz="2000" dirty="0" smtClean="0">
                    <a:sym typeface="Symbol" pitchFamily="18" charset="2"/>
                  </a:rPr>
                  <a:t>The standard deviation of that distribution is the </a:t>
                </a:r>
                <a:r>
                  <a:rPr lang="is-IS" sz="2000" b="1" dirty="0" smtClean="0">
                    <a:sym typeface="Symbol" pitchFamily="18" charset="2"/>
                  </a:rPr>
                  <a:t>standard error</a:t>
                </a:r>
              </a:p>
              <a:p>
                <a:pPr algn="just"/>
                <a:endParaRPr lang="is-IS" sz="2000" dirty="0" smtClean="0">
                  <a:sym typeface="Symbol" pitchFamily="18" charset="2"/>
                </a:endParaRPr>
              </a:p>
              <a:p>
                <a:pPr marL="342900" indent="-342900" algn="just">
                  <a:buFont typeface="Arial"/>
                  <a:buChar char="•"/>
                </a:pPr>
                <a:endParaRPr lang="en-US" sz="2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0"/>
                <a:ext cx="5715000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1174" t="-650" r="-21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8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9F06FC5-75F9-444D-9DB2-AC156166A26A}" type="slidenum">
              <a:rPr lang="en-US" sz="1400" smtClean="0"/>
              <a:pPr/>
              <a:t>252</a:t>
            </a:fld>
            <a:endParaRPr lang="en-US" sz="1400" smtClean="0"/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1427163" y="66675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Motivation</a:t>
            </a:r>
          </a:p>
        </p:txBody>
      </p:sp>
      <p:sp>
        <p:nvSpPr>
          <p:cNvPr id="4102" name="Line 3"/>
          <p:cNvSpPr>
            <a:spLocks noChangeShapeType="1"/>
          </p:cNvSpPr>
          <p:nvPr/>
        </p:nvSpPr>
        <p:spPr bwMode="auto">
          <a:xfrm>
            <a:off x="1285875" y="1239838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600075" y="1544638"/>
            <a:ext cx="571500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Challenges</a:t>
            </a:r>
          </a:p>
          <a:p>
            <a:pPr algn="just"/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Answering Question 2, even for relatively simple estimators (e.g., ratios and other non-linear functions of estimators) can be quite challenging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 Solutions to most estimators are mathematically</a:t>
            </a:r>
            <a:br>
              <a:rPr lang="en-US" sz="2000" dirty="0"/>
            </a:br>
            <a:r>
              <a:rPr lang="en-US" sz="2000" dirty="0"/>
              <a:t>  intractable or too complicated to develop</a:t>
            </a:r>
            <a:br>
              <a:rPr lang="en-US" sz="2000" dirty="0"/>
            </a:br>
            <a:r>
              <a:rPr lang="en-US" sz="2000" dirty="0"/>
              <a:t>  (with or without advanced training in statistical</a:t>
            </a:r>
            <a:br>
              <a:rPr lang="en-US" sz="2000" dirty="0"/>
            </a:br>
            <a:r>
              <a:rPr lang="en-US" sz="2000" dirty="0"/>
              <a:t>  inference)</a:t>
            </a:r>
            <a:br>
              <a:rPr lang="en-US" sz="2000" dirty="0"/>
            </a:b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 However</a:t>
            </a:r>
            <a:br>
              <a:rPr lang="en-US" sz="2000" dirty="0"/>
            </a:br>
            <a:endParaRPr lang="en-US" sz="2000" dirty="0"/>
          </a:p>
          <a:p>
            <a:pPr lvl="1">
              <a:buFontTx/>
              <a:buChar char="•"/>
            </a:pPr>
            <a:r>
              <a:rPr lang="en-US" sz="2000" dirty="0"/>
              <a:t> Great strides in </a:t>
            </a:r>
            <a:r>
              <a:rPr lang="en-US" sz="2000" dirty="0" smtClean="0"/>
              <a:t>computing in </a:t>
            </a:r>
            <a:r>
              <a:rPr lang="en-US" sz="2000" dirty="0"/>
              <a:t>the last 25 </a:t>
            </a:r>
            <a:r>
              <a:rPr lang="en-US" sz="2000" dirty="0" smtClean="0"/>
              <a:t>years </a:t>
            </a:r>
            <a:r>
              <a:rPr lang="en-US" sz="2000" dirty="0"/>
              <a:t>have made </a:t>
            </a:r>
            <a:r>
              <a:rPr lang="en-US" sz="2000" dirty="0" smtClean="0"/>
              <a:t>these </a:t>
            </a:r>
            <a:r>
              <a:rPr lang="en-US" sz="2000" dirty="0"/>
              <a:t>calculations </a:t>
            </a:r>
            <a:r>
              <a:rPr lang="en-US" sz="2000" dirty="0" smtClean="0"/>
              <a:t>more feasible.</a:t>
            </a:r>
          </a:p>
          <a:p>
            <a:pPr lvl="1">
              <a:buFontTx/>
              <a:buChar char="•"/>
            </a:pPr>
            <a:endParaRPr lang="en-US" sz="2000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We will investigate how the bootstrap allows us to obtain robust estimates of </a:t>
            </a:r>
            <a:r>
              <a:rPr lang="en-US" sz="2000" dirty="0" smtClean="0">
                <a:sym typeface="Symbol" pitchFamily="18" charset="2"/>
              </a:rPr>
              <a:t>precision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1435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128004"/>
            <a:ext cx="217170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B348083-7078-41DB-8C96-2B4719B0AEE2}" type="slidenum">
              <a:rPr lang="en-US" sz="1400" smtClean="0"/>
              <a:pPr/>
              <a:t>253</a:t>
            </a:fld>
            <a:endParaRPr lang="en-US" sz="1400" smtClean="0"/>
          </a:p>
        </p:txBody>
      </p:sp>
      <p:sp>
        <p:nvSpPr>
          <p:cNvPr id="5125" name="Rectangle 12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32" name="Group 19"/>
          <p:cNvGrpSpPr>
            <a:grpSpLocks/>
          </p:cNvGrpSpPr>
          <p:nvPr/>
        </p:nvGrpSpPr>
        <p:grpSpPr bwMode="auto">
          <a:xfrm>
            <a:off x="514350" y="516803"/>
            <a:ext cx="5715000" cy="6407152"/>
            <a:chOff x="336" y="470"/>
            <a:chExt cx="3600" cy="4036"/>
          </a:xfrm>
        </p:grpSpPr>
        <p:sp>
          <p:nvSpPr>
            <p:cNvPr id="5134" name="Text Box 7"/>
            <p:cNvSpPr txBox="1">
              <a:spLocks noChangeArrowheads="1"/>
            </p:cNvSpPr>
            <p:nvPr/>
          </p:nvSpPr>
          <p:spPr bwMode="auto">
            <a:xfrm>
              <a:off x="864" y="470"/>
              <a:ext cx="2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/>
                <a:t>Bootstrap Estimation</a:t>
              </a:r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768" y="81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just"/>
                  <a:r>
                    <a:rPr lang="en-US" sz="2000" b="1" dirty="0" smtClean="0"/>
                    <a:t>Estimating the precision of the sample mean</a:t>
                  </a: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	 The central limit theorem gives us the standard error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000" dirty="0" smtClean="0"/>
                    <a:t>:</a:t>
                  </a:r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   However, the CLT only concerns </a:t>
                  </a:r>
                  <a:r>
                    <a:rPr lang="en-US" sz="2000" dirty="0" smtClean="0"/>
                    <a:t>means -- it </a:t>
                  </a:r>
                  <a:r>
                    <a:rPr lang="en-US" sz="2000" dirty="0"/>
                    <a:t>does not extend to </a:t>
                  </a:r>
                  <a:r>
                    <a:rPr lang="en-US" sz="2000" dirty="0" smtClean="0"/>
                    <a:t>other estimators. </a:t>
                  </a:r>
                  <a:r>
                    <a:rPr lang="en-US" sz="2000" dirty="0"/>
                    <a:t>The bootstrap is a more general approach that applies </a:t>
                  </a:r>
                  <a:r>
                    <a:rPr lang="en-US" sz="2000" dirty="0" smtClean="0"/>
                    <a:t>to medians, diversity indices, ratios</a:t>
                  </a:r>
                  <a:r>
                    <a:rPr lang="mr-IN" sz="2000" dirty="0" smtClean="0"/>
                    <a:t>…</a:t>
                  </a:r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13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6" t="-572" r="-107" b="-1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1435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128004"/>
            <a:ext cx="217170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B348083-7078-41DB-8C96-2B4719B0AEE2}" type="slidenum">
              <a:rPr lang="en-US" sz="1400" smtClean="0"/>
              <a:pPr/>
              <a:t>254</a:t>
            </a:fld>
            <a:endParaRPr lang="en-US" sz="1400" smtClean="0"/>
          </a:p>
        </p:txBody>
      </p:sp>
      <p:sp>
        <p:nvSpPr>
          <p:cNvPr id="5125" name="Rectangle 12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32" name="Group 19"/>
          <p:cNvGrpSpPr>
            <a:grpSpLocks/>
          </p:cNvGrpSpPr>
          <p:nvPr/>
        </p:nvGrpSpPr>
        <p:grpSpPr bwMode="auto">
          <a:xfrm>
            <a:off x="514350" y="516803"/>
            <a:ext cx="5715000" cy="6407152"/>
            <a:chOff x="336" y="470"/>
            <a:chExt cx="3600" cy="4036"/>
          </a:xfrm>
        </p:grpSpPr>
        <p:sp>
          <p:nvSpPr>
            <p:cNvPr id="5134" name="Text Box 7"/>
            <p:cNvSpPr txBox="1">
              <a:spLocks noChangeArrowheads="1"/>
            </p:cNvSpPr>
            <p:nvPr/>
          </p:nvSpPr>
          <p:spPr bwMode="auto">
            <a:xfrm>
              <a:off x="864" y="470"/>
              <a:ext cx="2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/>
                <a:t>Bootstrap Estimation</a:t>
              </a:r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768" y="81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just"/>
                  <a:r>
                    <a:rPr lang="en-US" sz="2000" b="1" dirty="0" smtClean="0"/>
                    <a:t>Estimating the precision of the sample mean</a:t>
                  </a: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	 The central limit theorem gives us the standard error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000" dirty="0" smtClean="0"/>
                    <a:t>:</a:t>
                  </a:r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   However, the CLT only concerns </a:t>
                  </a:r>
                  <a:r>
                    <a:rPr lang="en-US" sz="2000" dirty="0" smtClean="0"/>
                    <a:t>means -- it </a:t>
                  </a:r>
                  <a:r>
                    <a:rPr lang="en-US" sz="2000" dirty="0"/>
                    <a:t>does not extend to </a:t>
                  </a:r>
                  <a:r>
                    <a:rPr lang="en-US" sz="2000" dirty="0" smtClean="0"/>
                    <a:t>other estimators. </a:t>
                  </a:r>
                  <a:r>
                    <a:rPr lang="en-US" sz="2000" dirty="0"/>
                    <a:t>The bootstrap is a more general approach that applies </a:t>
                  </a:r>
                  <a:r>
                    <a:rPr lang="en-US" sz="2000" dirty="0" smtClean="0"/>
                    <a:t>to medians, diversity indices, ratios</a:t>
                  </a:r>
                  <a:r>
                    <a:rPr lang="mr-IN" sz="2000" dirty="0" smtClean="0"/>
                    <a:t>…</a:t>
                  </a:r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13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6" t="-572" r="-107" b="-1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060262"/>
            <a:ext cx="3517680" cy="2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1435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128004"/>
            <a:ext cx="217170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B348083-7078-41DB-8C96-2B4719B0AEE2}" type="slidenum">
              <a:rPr lang="en-US" sz="1400" smtClean="0"/>
              <a:pPr/>
              <a:t>255</a:t>
            </a:fld>
            <a:endParaRPr lang="en-US" sz="1400" smtClean="0"/>
          </a:p>
        </p:txBody>
      </p:sp>
      <p:sp>
        <p:nvSpPr>
          <p:cNvPr id="5125" name="Rectangle 12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32" name="Group 19"/>
          <p:cNvGrpSpPr>
            <a:grpSpLocks/>
          </p:cNvGrpSpPr>
          <p:nvPr/>
        </p:nvGrpSpPr>
        <p:grpSpPr bwMode="auto">
          <a:xfrm>
            <a:off x="514350" y="516803"/>
            <a:ext cx="5715000" cy="6407152"/>
            <a:chOff x="336" y="470"/>
            <a:chExt cx="3600" cy="4036"/>
          </a:xfrm>
        </p:grpSpPr>
        <p:sp>
          <p:nvSpPr>
            <p:cNvPr id="5134" name="Text Box 7"/>
            <p:cNvSpPr txBox="1">
              <a:spLocks noChangeArrowheads="1"/>
            </p:cNvSpPr>
            <p:nvPr/>
          </p:nvSpPr>
          <p:spPr bwMode="auto">
            <a:xfrm>
              <a:off x="864" y="470"/>
              <a:ext cx="2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/>
                <a:t>Bootstrap Estimation</a:t>
              </a:r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768" y="81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just"/>
                  <a:r>
                    <a:rPr lang="en-US" sz="2000" b="1" dirty="0" smtClean="0"/>
                    <a:t>Estimating the precision of the sample mean</a:t>
                  </a: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	 The central limit theorem gives us the standard error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000" dirty="0" smtClean="0"/>
                    <a:t>:</a:t>
                  </a:r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   However, the CLT only concerns </a:t>
                  </a:r>
                  <a:r>
                    <a:rPr lang="en-US" sz="2000" dirty="0" smtClean="0"/>
                    <a:t>means -- it </a:t>
                  </a:r>
                  <a:r>
                    <a:rPr lang="en-US" sz="2000" dirty="0"/>
                    <a:t>does not extend to </a:t>
                  </a:r>
                  <a:r>
                    <a:rPr lang="en-US" sz="2000" dirty="0" smtClean="0"/>
                    <a:t>other estimators. </a:t>
                  </a:r>
                  <a:r>
                    <a:rPr lang="en-US" sz="2000" dirty="0"/>
                    <a:t>The bootstrap is a more general approach that applies </a:t>
                  </a:r>
                  <a:r>
                    <a:rPr lang="en-US" sz="2000" dirty="0" smtClean="0"/>
                    <a:t>to medians, diversity indices, ratios</a:t>
                  </a:r>
                  <a:r>
                    <a:rPr lang="mr-IN" sz="2000" dirty="0" smtClean="0"/>
                    <a:t>…</a:t>
                  </a:r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13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6" t="-572" r="-107" b="-1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060262"/>
            <a:ext cx="3517680" cy="297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738" y="3507502"/>
            <a:ext cx="954690" cy="7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0529DA9-B989-4215-9467-4EA9EE2743CD}" type="slidenum">
              <a:rPr lang="en-US" sz="1400" smtClean="0"/>
              <a:pPr/>
              <a:t>256</a:t>
            </a:fld>
            <a:endParaRPr lang="en-US" sz="1400" smtClean="0"/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1371600" y="7461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Algorithm</a:t>
            </a:r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Text Box 4"/>
              <p:cNvSpPr txBox="1">
                <a:spLocks noChangeArrowheads="1"/>
              </p:cNvSpPr>
              <p:nvPr/>
            </p:nvSpPr>
            <p:spPr bwMode="auto">
              <a:xfrm>
                <a:off x="533400" y="1828800"/>
                <a:ext cx="5715000" cy="3805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 smtClean="0"/>
                  <a:t> (Assume </a:t>
                </a:r>
                <a:r>
                  <a:rPr kumimoji="1" lang="en-US" sz="2000" dirty="0"/>
                  <a:t>the sample accurately reflects the population from which it is </a:t>
                </a:r>
                <a:r>
                  <a:rPr kumimoji="1" lang="en-US" sz="2000" dirty="0" smtClean="0"/>
                  <a:t>drawn)</a:t>
                </a:r>
                <a:endParaRPr kumimoji="1" lang="en-US" sz="2000" dirty="0"/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Generate a large number of “bootstrap” samples by resampling (with replacement) from </a:t>
                </a:r>
                <a:r>
                  <a:rPr kumimoji="1" lang="en-US" sz="2000" dirty="0" smtClean="0"/>
                  <a:t>your dataset</a:t>
                </a:r>
                <a:endParaRPr kumimoji="1" lang="en-US" sz="2000" dirty="0"/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Resample with the same structure </a:t>
                </a:r>
                <a:r>
                  <a:rPr kumimoji="1" lang="en-US" sz="2000" dirty="0" smtClean="0"/>
                  <a:t>as </a:t>
                </a:r>
                <a:r>
                  <a:rPr kumimoji="1" lang="en-US" sz="2000" dirty="0"/>
                  <a:t>used in the original sample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Compute your </a:t>
                </a:r>
                <a:r>
                  <a:rPr kumimoji="1" lang="en-US" sz="2000" dirty="0" smtClean="0"/>
                  <a:t>estimator</a:t>
                </a:r>
                <a:r>
                  <a:rPr lang="is-IS" sz="2000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s-IS" sz="2000" i="1">
                            <a:latin typeface="Cambria Math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is-IS" sz="2000" i="1">
                            <a:latin typeface="Cambria Math" charset="0"/>
                            <a:ea typeface="Cambria Math" charset="0"/>
                            <a:cs typeface="Cambria Math" charset="0"/>
                            <a:sym typeface="Symbol" pitchFamily="18" charset="2"/>
                          </a:rPr>
                          <m:t>𝜃</m:t>
                        </m:r>
                      </m:e>
                    </m:acc>
                    <m: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1" lang="en-US" sz="2000" dirty="0" smtClean="0"/>
                  <a:t>for </a:t>
                </a:r>
                <a:r>
                  <a:rPr kumimoji="1" lang="en-US" sz="2000" dirty="0"/>
                  <a:t>each of the bootstrap samples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Compute the </a:t>
                </a:r>
                <a:r>
                  <a:rPr kumimoji="1" lang="en-US" sz="2000" dirty="0" smtClean="0"/>
                  <a:t>standard deviation of the bootstrapped estimates</a:t>
                </a:r>
                <a:endParaRPr lang="en-US" sz="2000" dirty="0"/>
              </a:p>
            </p:txBody>
          </p:sp>
        </mc:Choice>
        <mc:Fallback xmlns="">
          <p:sp>
            <p:nvSpPr>
              <p:cNvPr id="717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828800"/>
                <a:ext cx="5715000" cy="3805272"/>
              </a:xfrm>
              <a:prstGeom prst="rect">
                <a:avLst/>
              </a:prstGeom>
              <a:blipFill rotWithShape="0">
                <a:blip r:embed="rId2"/>
                <a:stretch>
                  <a:fillRect l="-1174" t="-801" r="-107" b="-1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05954E-84E0-44EF-923F-9BAD61D7048E}" type="slidenum">
              <a:rPr lang="en-US" sz="1400" smtClean="0"/>
              <a:pPr/>
              <a:t>257</a:t>
            </a:fld>
            <a:endParaRPr lang="en-US" sz="140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6738" y="2084388"/>
            <a:ext cx="5634037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/>
              <a:t>What is the variance of the sample </a:t>
            </a:r>
            <a:r>
              <a:rPr kumimoji="1" lang="en-US" sz="2000" dirty="0" smtClean="0"/>
              <a:t>median? No idea!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/>
              <a:t>	=&gt; Use the </a:t>
            </a:r>
            <a:r>
              <a:rPr kumimoji="1" lang="en-US" sz="2000" dirty="0" smtClean="0"/>
              <a:t>bootstrap!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kumimoji="1" lang="en-US" sz="2000" b="1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 smtClean="0"/>
              <a:t>Bootstrapped </a:t>
            </a:r>
            <a:r>
              <a:rPr kumimoji="1" lang="en-US" sz="2000" b="1" dirty="0"/>
              <a:t>estimates of the standard error for sample median</a:t>
            </a:r>
          </a:p>
          <a:p>
            <a:pPr algn="just"/>
            <a:endParaRPr lang="en-US" sz="2000" dirty="0"/>
          </a:p>
          <a:p>
            <a:r>
              <a:rPr kumimoji="1" lang="en-US" sz="2000" dirty="0"/>
              <a:t>		</a:t>
            </a:r>
            <a:r>
              <a:rPr kumimoji="1" lang="en-US" sz="2000" u="sng" dirty="0"/>
              <a:t>   </a:t>
            </a:r>
            <a:r>
              <a:rPr kumimoji="1" lang="en-US" sz="2000" u="sng" dirty="0" smtClean="0"/>
              <a:t>	   </a:t>
            </a:r>
            <a:r>
              <a:rPr kumimoji="1" lang="en-US" sz="2000" u="sng" dirty="0"/>
              <a:t>Data         Median</a:t>
            </a:r>
          </a:p>
          <a:p>
            <a:r>
              <a:rPr kumimoji="1" lang="en-US" sz="2000" dirty="0"/>
              <a:t>Original sample:	{1, 5, 8, 3, 7}	5</a:t>
            </a:r>
          </a:p>
          <a:p>
            <a:endParaRPr kumimoji="1" lang="en-US" sz="2000" dirty="0"/>
          </a:p>
          <a:p>
            <a:r>
              <a:rPr kumimoji="1" lang="en-US" sz="2000" dirty="0"/>
              <a:t>Bootstrap 1:	{1, 7, 1, 3, 7}	3</a:t>
            </a:r>
          </a:p>
          <a:p>
            <a:r>
              <a:rPr kumimoji="1" lang="en-US" sz="2000" dirty="0"/>
              <a:t>Bootstrap 2:	{7, 3, 8, 8, 3}	7</a:t>
            </a:r>
          </a:p>
          <a:p>
            <a:r>
              <a:rPr kumimoji="1" lang="en-US" sz="2000" dirty="0"/>
              <a:t>Bootstrap 3:	{7, 3, 8, 8, 3}	7</a:t>
            </a:r>
          </a:p>
          <a:p>
            <a:r>
              <a:rPr kumimoji="1" lang="en-US" sz="2000" dirty="0"/>
              <a:t>Bootstrap 4:	{3, 5, 5, 1, 5}	5</a:t>
            </a:r>
          </a:p>
          <a:p>
            <a:r>
              <a:rPr kumimoji="1" lang="en-US" sz="2000" dirty="0"/>
              <a:t>Bootstrap 5:	{1, 1, 5, 1, 8}	1</a:t>
            </a:r>
          </a:p>
          <a:p>
            <a:r>
              <a:rPr kumimoji="1" lang="en-US" sz="2000" dirty="0"/>
              <a:t>     etc.</a:t>
            </a:r>
          </a:p>
          <a:p>
            <a:r>
              <a:rPr kumimoji="1" lang="en-US" sz="2000" dirty="0"/>
              <a:t>Bootstrap </a:t>
            </a:r>
            <a:r>
              <a:rPr kumimoji="1" lang="en-US" sz="2000" i="1" dirty="0"/>
              <a:t>B</a:t>
            </a:r>
            <a:r>
              <a:rPr kumimoji="1" lang="en-US" sz="2000" dirty="0"/>
              <a:t> (=1000)</a:t>
            </a:r>
            <a:endParaRPr kumimoji="1"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15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1077</Words>
  <Application>Microsoft Macintosh PowerPoint</Application>
  <PresentationFormat>Overhead</PresentationFormat>
  <Paragraphs>228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Cambria Math</vt:lpstr>
      <vt:lpstr>Symbol</vt:lpstr>
      <vt:lpstr>Times New Roman</vt:lpstr>
      <vt:lpstr>Wingdings</vt:lpstr>
      <vt:lpstr>Arial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hughes</dc:creator>
  <cp:lastModifiedBy>adwillis</cp:lastModifiedBy>
  <cp:revision>121</cp:revision>
  <cp:lastPrinted>2011-06-04T00:34:50Z</cp:lastPrinted>
  <dcterms:created xsi:type="dcterms:W3CDTF">2000-10-20T13:38:43Z</dcterms:created>
  <dcterms:modified xsi:type="dcterms:W3CDTF">2018-07-11T15:09:58Z</dcterms:modified>
</cp:coreProperties>
</file>