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87" strictFirstAndLastChars="0" saveSubsetFonts="1">
  <p:sldMasterIdLst>
    <p:sldMasterId id="2147483651" r:id="rId1"/>
  </p:sldMasterIdLst>
  <p:notesMasterIdLst>
    <p:notesMasterId r:id="rId44"/>
  </p:notesMasterIdLst>
  <p:handoutMasterIdLst>
    <p:handoutMasterId r:id="rId45"/>
  </p:handoutMasterIdLst>
  <p:sldIdLst>
    <p:sldId id="335" r:id="rId2"/>
    <p:sldId id="341" r:id="rId3"/>
    <p:sldId id="344" r:id="rId4"/>
    <p:sldId id="345" r:id="rId5"/>
    <p:sldId id="348" r:id="rId6"/>
    <p:sldId id="349" r:id="rId7"/>
    <p:sldId id="350" r:id="rId8"/>
    <p:sldId id="352" r:id="rId9"/>
    <p:sldId id="283" r:id="rId10"/>
    <p:sldId id="353" r:id="rId11"/>
    <p:sldId id="358" r:id="rId12"/>
    <p:sldId id="365" r:id="rId13"/>
    <p:sldId id="366" r:id="rId14"/>
    <p:sldId id="367" r:id="rId15"/>
    <p:sldId id="368" r:id="rId16"/>
    <p:sldId id="369" r:id="rId17"/>
    <p:sldId id="370" r:id="rId18"/>
    <p:sldId id="371" r:id="rId19"/>
    <p:sldId id="373" r:id="rId20"/>
    <p:sldId id="374" r:id="rId21"/>
    <p:sldId id="385" r:id="rId22"/>
    <p:sldId id="450" r:id="rId23"/>
    <p:sldId id="376" r:id="rId24"/>
    <p:sldId id="377" r:id="rId25"/>
    <p:sldId id="383" r:id="rId26"/>
    <p:sldId id="378" r:id="rId27"/>
    <p:sldId id="380" r:id="rId28"/>
    <p:sldId id="384" r:id="rId29"/>
    <p:sldId id="452" r:id="rId30"/>
    <p:sldId id="381" r:id="rId31"/>
    <p:sldId id="451" r:id="rId32"/>
    <p:sldId id="453" r:id="rId33"/>
    <p:sldId id="395" r:id="rId34"/>
    <p:sldId id="396" r:id="rId35"/>
    <p:sldId id="397" r:id="rId36"/>
    <p:sldId id="399" r:id="rId37"/>
    <p:sldId id="394" r:id="rId38"/>
    <p:sldId id="406" r:id="rId39"/>
    <p:sldId id="446" r:id="rId40"/>
    <p:sldId id="447" r:id="rId41"/>
    <p:sldId id="448" r:id="rId42"/>
    <p:sldId id="449" r:id="rId43"/>
  </p:sldIdLst>
  <p:sldSz cx="6858000" cy="9144000" type="overhead"/>
  <p:notesSz cx="9601200" cy="7315200"/>
  <p:defaultTextStyle>
    <a:defPPr>
      <a:defRPr lang="en-US"/>
    </a:defPPr>
    <a:lvl1pPr algn="ctr" rtl="0" eaLnBrk="0" fontAlgn="base" hangingPunct="0">
      <a:spcBef>
        <a:spcPct val="0"/>
      </a:spcBef>
      <a:spcAft>
        <a:spcPct val="0"/>
      </a:spcAft>
      <a:defRPr sz="20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0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0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0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000" kern="1200">
        <a:solidFill>
          <a:schemeClr val="tx1"/>
        </a:solidFill>
        <a:latin typeface="Times New Roman" charset="0"/>
        <a:ea typeface="+mn-ea"/>
        <a:cs typeface="+mn-cs"/>
      </a:defRPr>
    </a:lvl5pPr>
    <a:lvl6pPr marL="2286000" algn="l" defTabSz="914400" rtl="0" eaLnBrk="1" latinLnBrk="0" hangingPunct="1">
      <a:defRPr sz="2000" kern="1200">
        <a:solidFill>
          <a:schemeClr val="tx1"/>
        </a:solidFill>
        <a:latin typeface="Times New Roman" charset="0"/>
        <a:ea typeface="+mn-ea"/>
        <a:cs typeface="+mn-cs"/>
      </a:defRPr>
    </a:lvl6pPr>
    <a:lvl7pPr marL="2743200" algn="l" defTabSz="914400" rtl="0" eaLnBrk="1" latinLnBrk="0" hangingPunct="1">
      <a:defRPr sz="2000" kern="1200">
        <a:solidFill>
          <a:schemeClr val="tx1"/>
        </a:solidFill>
        <a:latin typeface="Times New Roman" charset="0"/>
        <a:ea typeface="+mn-ea"/>
        <a:cs typeface="+mn-cs"/>
      </a:defRPr>
    </a:lvl7pPr>
    <a:lvl8pPr marL="3200400" algn="l" defTabSz="914400" rtl="0" eaLnBrk="1" latinLnBrk="0" hangingPunct="1">
      <a:defRPr sz="2000" kern="1200">
        <a:solidFill>
          <a:schemeClr val="tx1"/>
        </a:solidFill>
        <a:latin typeface="Times New Roman" charset="0"/>
        <a:ea typeface="+mn-ea"/>
        <a:cs typeface="+mn-cs"/>
      </a:defRPr>
    </a:lvl8pPr>
    <a:lvl9pPr marL="3657600" algn="l" defTabSz="914400" rtl="0" eaLnBrk="1" latinLnBrk="0" hangingPunct="1">
      <a:defRPr sz="20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484" autoAdjust="0"/>
  </p:normalViewPr>
  <p:slideViewPr>
    <p:cSldViewPr>
      <p:cViewPr>
        <p:scale>
          <a:sx n="50" d="100"/>
          <a:sy n="50" d="100"/>
        </p:scale>
        <p:origin x="1876" y="-51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2" d="100"/>
          <a:sy n="72" d="100"/>
        </p:scale>
        <p:origin x="-1824" y="-8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12.wmf"/><Relationship Id="rId4"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t" anchorCtr="0" compatLnSpc="1">
            <a:prstTxWarp prst="textNoShape">
              <a:avLst/>
            </a:prstTxWarp>
          </a:bodyPr>
          <a:lstStyle>
            <a:lvl1pPr algn="l" defTabSz="966950">
              <a:defRPr sz="1200">
                <a:latin typeface="Times New Roman" pitchFamily="18" charset="0"/>
              </a:defRPr>
            </a:lvl1pPr>
          </a:lstStyle>
          <a:p>
            <a:pPr>
              <a:defRPr/>
            </a:pPr>
            <a:endParaRPr lang="en-US"/>
          </a:p>
        </p:txBody>
      </p:sp>
      <p:sp>
        <p:nvSpPr>
          <p:cNvPr id="96259" name="Rectangle 3"/>
          <p:cNvSpPr>
            <a:spLocks noGrp="1" noChangeArrowheads="1"/>
          </p:cNvSpPr>
          <p:nvPr>
            <p:ph type="dt" sz="quarter" idx="1"/>
          </p:nvPr>
        </p:nvSpPr>
        <p:spPr bwMode="auto">
          <a:xfrm>
            <a:off x="5438775"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t" anchorCtr="0" compatLnSpc="1">
            <a:prstTxWarp prst="textNoShape">
              <a:avLst/>
            </a:prstTxWarp>
          </a:bodyPr>
          <a:lstStyle>
            <a:lvl1pPr algn="r" defTabSz="966950">
              <a:defRPr sz="1200">
                <a:latin typeface="Times New Roman" pitchFamily="18" charset="0"/>
              </a:defRPr>
            </a:lvl1pPr>
          </a:lstStyle>
          <a:p>
            <a:pPr>
              <a:defRPr/>
            </a:pPr>
            <a:endParaRPr lang="en-US"/>
          </a:p>
        </p:txBody>
      </p:sp>
      <p:sp>
        <p:nvSpPr>
          <p:cNvPr id="96260" name="Rectangle 4"/>
          <p:cNvSpPr>
            <a:spLocks noGrp="1" noChangeArrowheads="1"/>
          </p:cNvSpPr>
          <p:nvPr>
            <p:ph type="ftr" sz="quarter" idx="2"/>
          </p:nvPr>
        </p:nvSpPr>
        <p:spPr bwMode="auto">
          <a:xfrm>
            <a:off x="0"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b" anchorCtr="0" compatLnSpc="1">
            <a:prstTxWarp prst="textNoShape">
              <a:avLst/>
            </a:prstTxWarp>
          </a:bodyPr>
          <a:lstStyle>
            <a:lvl1pPr algn="l" defTabSz="966950">
              <a:defRPr sz="1200">
                <a:latin typeface="Times New Roman" pitchFamily="18" charset="0"/>
              </a:defRPr>
            </a:lvl1pPr>
          </a:lstStyle>
          <a:p>
            <a:pPr>
              <a:defRPr/>
            </a:pPr>
            <a:endParaRPr lang="en-US"/>
          </a:p>
        </p:txBody>
      </p:sp>
      <p:sp>
        <p:nvSpPr>
          <p:cNvPr id="96261" name="Rectangle 5"/>
          <p:cNvSpPr>
            <a:spLocks noGrp="1" noChangeArrowheads="1"/>
          </p:cNvSpPr>
          <p:nvPr>
            <p:ph type="sldNum" sz="quarter" idx="3"/>
          </p:nvPr>
        </p:nvSpPr>
        <p:spPr bwMode="auto">
          <a:xfrm>
            <a:off x="5438775"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b" anchorCtr="0" compatLnSpc="1">
            <a:prstTxWarp prst="textNoShape">
              <a:avLst/>
            </a:prstTxWarp>
          </a:bodyPr>
          <a:lstStyle>
            <a:lvl1pPr algn="r" defTabSz="966950">
              <a:defRPr sz="1200">
                <a:latin typeface="Times New Roman" pitchFamily="18" charset="0"/>
              </a:defRPr>
            </a:lvl1pPr>
          </a:lstStyle>
          <a:p>
            <a:pPr>
              <a:defRPr/>
            </a:pPr>
            <a:fld id="{FFE9FAA8-D6C7-4833-BD2F-BA1C6C332AE8}" type="slidenum">
              <a:rPr lang="en-US"/>
              <a:pPr>
                <a:defRPr/>
              </a:pPr>
              <a:t>‹#›</a:t>
            </a:fld>
            <a:endParaRPr lang="en-US"/>
          </a:p>
        </p:txBody>
      </p:sp>
    </p:spTree>
    <p:extLst>
      <p:ext uri="{BB962C8B-B14F-4D97-AF65-F5344CB8AC3E}">
        <p14:creationId xmlns:p14="http://schemas.microsoft.com/office/powerpoint/2010/main" val="1371212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t" anchorCtr="0" compatLnSpc="1">
            <a:prstTxWarp prst="textNoShape">
              <a:avLst/>
            </a:prstTxWarp>
          </a:bodyPr>
          <a:lstStyle>
            <a:lvl1pPr algn="l" defTabSz="966950">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438775"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t" anchorCtr="0" compatLnSpc="1">
            <a:prstTxWarp prst="textNoShape">
              <a:avLst/>
            </a:prstTxWarp>
          </a:bodyPr>
          <a:lstStyle>
            <a:lvl1pPr algn="r" defTabSz="966950">
              <a:defRPr sz="1200">
                <a:latin typeface="Times New Roman" pitchFamily="18"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3771900" y="547688"/>
            <a:ext cx="20574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b" anchorCtr="0" compatLnSpc="1">
            <a:prstTxWarp prst="textNoShape">
              <a:avLst/>
            </a:prstTxWarp>
          </a:bodyPr>
          <a:lstStyle>
            <a:lvl1pPr algn="l" defTabSz="966950">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438775"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5" tIns="48327" rIns="96655" bIns="48327" numCol="1" anchor="b" anchorCtr="0" compatLnSpc="1">
            <a:prstTxWarp prst="textNoShape">
              <a:avLst/>
            </a:prstTxWarp>
          </a:bodyPr>
          <a:lstStyle>
            <a:lvl1pPr algn="r" defTabSz="966950">
              <a:defRPr sz="1200">
                <a:latin typeface="Times New Roman" pitchFamily="18" charset="0"/>
              </a:defRPr>
            </a:lvl1pPr>
          </a:lstStyle>
          <a:p>
            <a:pPr>
              <a:defRPr/>
            </a:pPr>
            <a:fld id="{A70E419D-9192-43C2-8E1A-24B9C6CA0AB8}" type="slidenum">
              <a:rPr lang="en-US"/>
              <a:pPr>
                <a:defRPr/>
              </a:pPr>
              <a:t>‹#›</a:t>
            </a:fld>
            <a:endParaRPr lang="en-US"/>
          </a:p>
        </p:txBody>
      </p:sp>
    </p:spTree>
    <p:extLst>
      <p:ext uri="{BB962C8B-B14F-4D97-AF65-F5344CB8AC3E}">
        <p14:creationId xmlns:p14="http://schemas.microsoft.com/office/powerpoint/2010/main" val="1183283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26002B81-4FCC-4458-BD49-DA9378B07CE8}" type="slidenum">
              <a:rPr lang="en-US" altLang="en-US" sz="1200" smtClean="0"/>
              <a:pPr/>
              <a:t>196</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altLang="en-US">
                <a:latin typeface="Times New Roman" charset="0"/>
              </a:rPr>
              <a:t>Conclude that lung cancer patients and control patients are not equivalent wrt frequency of cigarette smoking.</a:t>
            </a:r>
          </a:p>
          <a:p>
            <a:endParaRPr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E34069B5-6D8B-4873-AED5-BC35035653BF}" type="slidenum">
              <a:rPr lang="en-US" altLang="en-US" sz="1200" smtClean="0"/>
              <a:pPr/>
              <a:t>197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altLang="en-US">
                <a:latin typeface="Times New Roman" charset="0"/>
              </a:rPr>
              <a:t>Chi-square valid if all E</a:t>
            </a:r>
            <a:r>
              <a:rPr lang="en-US" altLang="en-US" baseline="-25000">
                <a:latin typeface="Times New Roman" charset="0"/>
              </a:rPr>
              <a:t>ij</a:t>
            </a:r>
            <a:r>
              <a:rPr lang="en-US" altLang="en-US">
                <a:latin typeface="Times New Roman" charset="0"/>
              </a:rPr>
              <a:t> </a:t>
            </a:r>
            <a:r>
              <a:rPr lang="en-US" altLang="en-US" u="sng">
                <a:latin typeface="Times New Roman" charset="0"/>
              </a:rPr>
              <a:t>&gt;</a:t>
            </a:r>
            <a:r>
              <a:rPr lang="en-US" altLang="en-US">
                <a:latin typeface="Times New Roman" charset="0"/>
              </a:rPr>
              <a:t>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C6E451E0-5E64-4B6C-9996-6D1DFDE979CE}" type="slidenum">
              <a:rPr lang="en-US" altLang="en-US" sz="1200" smtClean="0"/>
              <a:pPr/>
              <a:t>213</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r>
              <a:rPr lang="en-US" altLang="en-US">
                <a:latin typeface="Times New Roman" charset="0"/>
              </a:rPr>
              <a:t>OR are more generally applicable than RR (though less intuitive) and will play a particularly important role in logistic regression.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7A7E6CE5-C873-412E-B1A1-D981CF831187}" type="slidenum">
              <a:rPr lang="en-US" altLang="en-US" sz="1200" smtClean="0"/>
              <a:pPr/>
              <a:t>221</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altLang="en-US">
                <a:latin typeface="Times New Roman" charset="0"/>
              </a:rPr>
              <a:t>In general, n</a:t>
            </a:r>
            <a:r>
              <a:rPr lang="en-US" altLang="en-US" baseline="-25000">
                <a:latin typeface="Times New Roman" charset="0"/>
              </a:rPr>
              <a:t>10</a:t>
            </a:r>
            <a:r>
              <a:rPr lang="en-US" altLang="en-US">
                <a:latin typeface="Times New Roman" charset="0"/>
              </a:rPr>
              <a:t>|M ~ Bin(M, OR/(OR+1)). So can test Ho: any 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49E19B34-F893-4A09-BC5F-FAF84651042F}" type="slidenum">
              <a:rPr lang="en-US" altLang="en-US" sz="1200" smtClean="0"/>
              <a:pPr/>
              <a:t>225</a:t>
            </a:fld>
            <a:endParaRPr lang="en-US" altLang="en-US" sz="1200"/>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p:spPr>
        <p:txBody>
          <a:bodyPr/>
          <a:lstStyle/>
          <a:p>
            <a:r>
              <a:rPr lang="en-US" altLang="en-US">
                <a:latin typeface="Times New Roman" charset="0"/>
              </a:rPr>
              <a:t>If switch only row or only col in OR, then new OR is 1/old OR</a:t>
            </a:r>
          </a:p>
          <a:p>
            <a:r>
              <a:rPr lang="en-US" altLang="en-US">
                <a:latin typeface="Times New Roman" charset="0"/>
              </a:rPr>
              <a:t>Typical null: RD=0, RR=1, OR=1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66788">
              <a:defRPr sz="2000">
                <a:solidFill>
                  <a:schemeClr val="tx1"/>
                </a:solidFill>
                <a:latin typeface="Times New Roman" charset="0"/>
              </a:defRPr>
            </a:lvl1pPr>
            <a:lvl2pPr marL="742950" indent="-285750" defTabSz="966788">
              <a:defRPr sz="2000">
                <a:solidFill>
                  <a:schemeClr val="tx1"/>
                </a:solidFill>
                <a:latin typeface="Times New Roman" charset="0"/>
              </a:defRPr>
            </a:lvl2pPr>
            <a:lvl3pPr marL="1143000" indent="-228600" defTabSz="966788">
              <a:defRPr sz="2000">
                <a:solidFill>
                  <a:schemeClr val="tx1"/>
                </a:solidFill>
                <a:latin typeface="Times New Roman" charset="0"/>
              </a:defRPr>
            </a:lvl3pPr>
            <a:lvl4pPr marL="1600200" indent="-228600" defTabSz="966788">
              <a:defRPr sz="2000">
                <a:solidFill>
                  <a:schemeClr val="tx1"/>
                </a:solidFill>
                <a:latin typeface="Times New Roman" charset="0"/>
              </a:defRPr>
            </a:lvl4pPr>
            <a:lvl5pPr marL="2057400" indent="-228600" defTabSz="966788">
              <a:defRPr sz="2000">
                <a:solidFill>
                  <a:schemeClr val="tx1"/>
                </a:solidFill>
                <a:latin typeface="Times New Roman" charset="0"/>
              </a:defRPr>
            </a:lvl5pPr>
            <a:lvl6pPr marL="2514600" indent="-228600" algn="ctr" defTabSz="966788" eaLnBrk="0" fontAlgn="base" hangingPunct="0">
              <a:spcBef>
                <a:spcPct val="0"/>
              </a:spcBef>
              <a:spcAft>
                <a:spcPct val="0"/>
              </a:spcAft>
              <a:defRPr sz="2000">
                <a:solidFill>
                  <a:schemeClr val="tx1"/>
                </a:solidFill>
                <a:latin typeface="Times New Roman" charset="0"/>
              </a:defRPr>
            </a:lvl6pPr>
            <a:lvl7pPr marL="2971800" indent="-228600" algn="ctr" defTabSz="966788" eaLnBrk="0" fontAlgn="base" hangingPunct="0">
              <a:spcBef>
                <a:spcPct val="0"/>
              </a:spcBef>
              <a:spcAft>
                <a:spcPct val="0"/>
              </a:spcAft>
              <a:defRPr sz="2000">
                <a:solidFill>
                  <a:schemeClr val="tx1"/>
                </a:solidFill>
                <a:latin typeface="Times New Roman" charset="0"/>
              </a:defRPr>
            </a:lvl7pPr>
            <a:lvl8pPr marL="3429000" indent="-228600" algn="ctr" defTabSz="966788" eaLnBrk="0" fontAlgn="base" hangingPunct="0">
              <a:spcBef>
                <a:spcPct val="0"/>
              </a:spcBef>
              <a:spcAft>
                <a:spcPct val="0"/>
              </a:spcAft>
              <a:defRPr sz="2000">
                <a:solidFill>
                  <a:schemeClr val="tx1"/>
                </a:solidFill>
                <a:latin typeface="Times New Roman" charset="0"/>
              </a:defRPr>
            </a:lvl8pPr>
            <a:lvl9pPr marL="3886200" indent="-228600" algn="ctr" defTabSz="966788" eaLnBrk="0" fontAlgn="base" hangingPunct="0">
              <a:spcBef>
                <a:spcPct val="0"/>
              </a:spcBef>
              <a:spcAft>
                <a:spcPct val="0"/>
              </a:spcAft>
              <a:defRPr sz="2000">
                <a:solidFill>
                  <a:schemeClr val="tx1"/>
                </a:solidFill>
                <a:latin typeface="Times New Roman" charset="0"/>
              </a:defRPr>
            </a:lvl9pPr>
          </a:lstStyle>
          <a:p>
            <a:fld id="{818A4160-F00E-4BA1-A877-7928D582B9C3}" type="slidenum">
              <a:rPr lang="en-US" altLang="en-US" sz="1200" smtClean="0"/>
              <a:pPr/>
              <a:t>228</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a:latin typeface="Times New Roman" charset="0"/>
              </a:rPr>
              <a:t>Model is bivariate binomial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5FB31A73-D89D-421B-99A0-23E3F2FA6BD5}" type="slidenum">
              <a:rPr lang="en-US"/>
              <a:pPr>
                <a:defRPr/>
              </a:pPr>
              <a:t>‹#›</a:t>
            </a:fld>
            <a:endParaRPr lang="en-US"/>
          </a:p>
        </p:txBody>
      </p:sp>
    </p:spTree>
    <p:extLst>
      <p:ext uri="{BB962C8B-B14F-4D97-AF65-F5344CB8AC3E}">
        <p14:creationId xmlns:p14="http://schemas.microsoft.com/office/powerpoint/2010/main" val="54171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BC019E90-CE6B-4E98-9262-17D039F3A6F9}" type="slidenum">
              <a:rPr lang="en-US"/>
              <a:pPr>
                <a:defRPr/>
              </a:pPr>
              <a:t>‹#›</a:t>
            </a:fld>
            <a:endParaRPr lang="en-US"/>
          </a:p>
        </p:txBody>
      </p:sp>
    </p:spTree>
    <p:extLst>
      <p:ext uri="{BB962C8B-B14F-4D97-AF65-F5344CB8AC3E}">
        <p14:creationId xmlns:p14="http://schemas.microsoft.com/office/powerpoint/2010/main" val="80639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195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F4E593A4-C2DB-48AA-9086-F907777BC9E4}" type="slidenum">
              <a:rPr lang="en-US"/>
              <a:pPr>
                <a:defRPr/>
              </a:pPr>
              <a:t>‹#›</a:t>
            </a:fld>
            <a:endParaRPr lang="en-US"/>
          </a:p>
        </p:txBody>
      </p:sp>
    </p:spTree>
    <p:extLst>
      <p:ext uri="{BB962C8B-B14F-4D97-AF65-F5344CB8AC3E}">
        <p14:creationId xmlns:p14="http://schemas.microsoft.com/office/powerpoint/2010/main" val="208663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26BBFE0A-3063-4703-AA94-9307D152C2BD}" type="slidenum">
              <a:rPr lang="en-US"/>
              <a:pPr>
                <a:defRPr/>
              </a:pPr>
              <a:t>‹#›</a:t>
            </a:fld>
            <a:endParaRPr lang="en-US"/>
          </a:p>
        </p:txBody>
      </p:sp>
    </p:spTree>
    <p:extLst>
      <p:ext uri="{BB962C8B-B14F-4D97-AF65-F5344CB8AC3E}">
        <p14:creationId xmlns:p14="http://schemas.microsoft.com/office/powerpoint/2010/main" val="59094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6" name="Rectangle 6"/>
          <p:cNvSpPr>
            <a:spLocks noGrp="1" noChangeArrowheads="1"/>
          </p:cNvSpPr>
          <p:nvPr>
            <p:ph type="sldNum" sz="quarter" idx="12"/>
          </p:nvPr>
        </p:nvSpPr>
        <p:spPr>
          <a:ln/>
        </p:spPr>
        <p:txBody>
          <a:bodyPr/>
          <a:lstStyle>
            <a:lvl1pPr>
              <a:defRPr/>
            </a:lvl1pPr>
          </a:lstStyle>
          <a:p>
            <a:pPr>
              <a:defRPr/>
            </a:pPr>
            <a:fld id="{1945E629-68CA-478D-9C06-9BC2F228BBCA}" type="slidenum">
              <a:rPr lang="en-US"/>
              <a:pPr>
                <a:defRPr/>
              </a:pPr>
              <a:t>‹#›</a:t>
            </a:fld>
            <a:endParaRPr lang="en-US"/>
          </a:p>
        </p:txBody>
      </p:sp>
    </p:spTree>
    <p:extLst>
      <p:ext uri="{BB962C8B-B14F-4D97-AF65-F5344CB8AC3E}">
        <p14:creationId xmlns:p14="http://schemas.microsoft.com/office/powerpoint/2010/main" val="238815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59151648-7185-4AD1-8108-6C17926116FE}" type="slidenum">
              <a:rPr lang="en-US"/>
              <a:pPr>
                <a:defRPr/>
              </a:pPr>
              <a:t>‹#›</a:t>
            </a:fld>
            <a:endParaRPr lang="en-US"/>
          </a:p>
        </p:txBody>
      </p:sp>
    </p:spTree>
    <p:extLst>
      <p:ext uri="{BB962C8B-B14F-4D97-AF65-F5344CB8AC3E}">
        <p14:creationId xmlns:p14="http://schemas.microsoft.com/office/powerpoint/2010/main" val="230808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9" name="Rectangle 6"/>
          <p:cNvSpPr>
            <a:spLocks noGrp="1" noChangeArrowheads="1"/>
          </p:cNvSpPr>
          <p:nvPr>
            <p:ph type="sldNum" sz="quarter" idx="12"/>
          </p:nvPr>
        </p:nvSpPr>
        <p:spPr>
          <a:ln/>
        </p:spPr>
        <p:txBody>
          <a:bodyPr/>
          <a:lstStyle>
            <a:lvl1pPr>
              <a:defRPr/>
            </a:lvl1pPr>
          </a:lstStyle>
          <a:p>
            <a:pPr>
              <a:defRPr/>
            </a:pPr>
            <a:fld id="{F1AA7B86-20F4-4794-B9F5-6BD6B09538EB}" type="slidenum">
              <a:rPr lang="en-US"/>
              <a:pPr>
                <a:defRPr/>
              </a:pPr>
              <a:t>‹#›</a:t>
            </a:fld>
            <a:endParaRPr lang="en-US"/>
          </a:p>
        </p:txBody>
      </p:sp>
    </p:spTree>
    <p:extLst>
      <p:ext uri="{BB962C8B-B14F-4D97-AF65-F5344CB8AC3E}">
        <p14:creationId xmlns:p14="http://schemas.microsoft.com/office/powerpoint/2010/main" val="428932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5" name="Rectangle 6"/>
          <p:cNvSpPr>
            <a:spLocks noGrp="1" noChangeArrowheads="1"/>
          </p:cNvSpPr>
          <p:nvPr>
            <p:ph type="sldNum" sz="quarter" idx="12"/>
          </p:nvPr>
        </p:nvSpPr>
        <p:spPr>
          <a:ln/>
        </p:spPr>
        <p:txBody>
          <a:bodyPr/>
          <a:lstStyle>
            <a:lvl1pPr>
              <a:defRPr/>
            </a:lvl1pPr>
          </a:lstStyle>
          <a:p>
            <a:pPr>
              <a:defRPr/>
            </a:pPr>
            <a:fld id="{7D5A1F43-15A4-4106-A753-42784969DC89}" type="slidenum">
              <a:rPr lang="en-US"/>
              <a:pPr>
                <a:defRPr/>
              </a:pPr>
              <a:t>‹#›</a:t>
            </a:fld>
            <a:endParaRPr lang="en-US"/>
          </a:p>
        </p:txBody>
      </p:sp>
    </p:spTree>
    <p:extLst>
      <p:ext uri="{BB962C8B-B14F-4D97-AF65-F5344CB8AC3E}">
        <p14:creationId xmlns:p14="http://schemas.microsoft.com/office/powerpoint/2010/main" val="4871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4" name="Rectangle 6"/>
          <p:cNvSpPr>
            <a:spLocks noGrp="1" noChangeArrowheads="1"/>
          </p:cNvSpPr>
          <p:nvPr>
            <p:ph type="sldNum" sz="quarter" idx="12"/>
          </p:nvPr>
        </p:nvSpPr>
        <p:spPr>
          <a:ln/>
        </p:spPr>
        <p:txBody>
          <a:bodyPr/>
          <a:lstStyle>
            <a:lvl1pPr>
              <a:defRPr/>
            </a:lvl1pPr>
          </a:lstStyle>
          <a:p>
            <a:pPr>
              <a:defRPr/>
            </a:pPr>
            <a:fld id="{E47EA610-EB40-451C-BD5C-0568627BBDE2}" type="slidenum">
              <a:rPr lang="en-US"/>
              <a:pPr>
                <a:defRPr/>
              </a:pPr>
              <a:t>‹#›</a:t>
            </a:fld>
            <a:endParaRPr lang="en-US"/>
          </a:p>
        </p:txBody>
      </p:sp>
    </p:spTree>
    <p:extLst>
      <p:ext uri="{BB962C8B-B14F-4D97-AF65-F5344CB8AC3E}">
        <p14:creationId xmlns:p14="http://schemas.microsoft.com/office/powerpoint/2010/main" val="379064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07925466-49FA-4B70-B89A-4397BD7FBE99}" type="slidenum">
              <a:rPr lang="en-US"/>
              <a:pPr>
                <a:defRPr/>
              </a:pPr>
              <a:t>‹#›</a:t>
            </a:fld>
            <a:endParaRPr lang="en-US"/>
          </a:p>
        </p:txBody>
      </p:sp>
    </p:spTree>
    <p:extLst>
      <p:ext uri="{BB962C8B-B14F-4D97-AF65-F5344CB8AC3E}">
        <p14:creationId xmlns:p14="http://schemas.microsoft.com/office/powerpoint/2010/main" val="301215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Summer 2018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Summer Institutes</a:t>
            </a:r>
          </a:p>
        </p:txBody>
      </p:sp>
      <p:sp>
        <p:nvSpPr>
          <p:cNvPr id="7" name="Rectangle 6"/>
          <p:cNvSpPr>
            <a:spLocks noGrp="1" noChangeArrowheads="1"/>
          </p:cNvSpPr>
          <p:nvPr>
            <p:ph type="sldNum" sz="quarter" idx="12"/>
          </p:nvPr>
        </p:nvSpPr>
        <p:spPr>
          <a:ln/>
        </p:spPr>
        <p:txBody>
          <a:bodyPr/>
          <a:lstStyle>
            <a:lvl1pPr>
              <a:defRPr/>
            </a:lvl1pPr>
          </a:lstStyle>
          <a:p>
            <a:pPr>
              <a:defRPr/>
            </a:pPr>
            <a:fld id="{3290153C-D73F-493D-946A-21FD1EC95380}" type="slidenum">
              <a:rPr lang="en-US"/>
              <a:pPr>
                <a:defRPr/>
              </a:pPr>
              <a:t>‹#›</a:t>
            </a:fld>
            <a:endParaRPr lang="en-US"/>
          </a:p>
        </p:txBody>
      </p:sp>
    </p:spTree>
    <p:extLst>
      <p:ext uri="{BB962C8B-B14F-4D97-AF65-F5344CB8AC3E}">
        <p14:creationId xmlns:p14="http://schemas.microsoft.com/office/powerpoint/2010/main" val="108562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0"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latin typeface="Times New Roman" pitchFamily="18" charset="0"/>
              </a:defRPr>
            </a:lvl1pPr>
          </a:lstStyle>
          <a:p>
            <a:pPr>
              <a:defRPr/>
            </a:pPr>
            <a:r>
              <a:rPr lang="en-US"/>
              <a:t>Summer 2018</a:t>
            </a:r>
          </a:p>
        </p:txBody>
      </p:sp>
      <p:sp>
        <p:nvSpPr>
          <p:cNvPr id="9221" name="Rectangle 5"/>
          <p:cNvSpPr>
            <a:spLocks noGrp="1" noChangeArrowheads="1"/>
          </p:cNvSpPr>
          <p:nvPr>
            <p:ph type="ftr" sz="quarter" idx="3"/>
          </p:nvPr>
        </p:nvSpPr>
        <p:spPr bwMode="auto">
          <a:xfrm>
            <a:off x="2343150" y="8331200"/>
            <a:ext cx="2171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r>
              <a:rPr lang="en-US"/>
              <a:t>Summer Institutes</a:t>
            </a:r>
          </a:p>
        </p:txBody>
      </p:sp>
      <p:sp>
        <p:nvSpPr>
          <p:cNvPr id="9222" name="Rectangle 6"/>
          <p:cNvSpPr>
            <a:spLocks noGrp="1" noChangeArrowheads="1"/>
          </p:cNvSpPr>
          <p:nvPr>
            <p:ph type="sldNum" sz="quarter" idx="4"/>
          </p:nvPr>
        </p:nvSpPr>
        <p:spPr bwMode="auto">
          <a:xfrm>
            <a:off x="491490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9574F64C-599D-439B-AF0D-2F269C538FC5}" type="slidenum">
              <a:rPr lang="en-US"/>
              <a:pPr>
                <a:defRPr/>
              </a:pPr>
              <a:t>‹#›</a:t>
            </a:fld>
            <a:endParaRPr lang="en-US"/>
          </a:p>
        </p:txBody>
      </p:sp>
      <p:sp>
        <p:nvSpPr>
          <p:cNvPr id="1031" name="AutoShape 7"/>
          <p:cNvSpPr>
            <a:spLocks noChangeArrowheads="1"/>
          </p:cNvSpPr>
          <p:nvPr/>
        </p:nvSpPr>
        <p:spPr bwMode="auto">
          <a:xfrm>
            <a:off x="381000" y="381000"/>
            <a:ext cx="6096000" cy="7848600"/>
          </a:xfrm>
          <a:prstGeom prst="roundRect">
            <a:avLst>
              <a:gd name="adj" fmla="val 16667"/>
            </a:avLst>
          </a:prstGeom>
          <a:noFill/>
          <a:ln w="254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algn="ctr" eaLnBrk="0" fontAlgn="base" hangingPunct="0">
              <a:spcBef>
                <a:spcPct val="0"/>
              </a:spcBef>
              <a:spcAft>
                <a:spcPct val="0"/>
              </a:spcAft>
              <a:defRPr sz="2000">
                <a:solidFill>
                  <a:schemeClr val="tx1"/>
                </a:solidFill>
                <a:latin typeface="Times New Roman" charset="0"/>
              </a:defRPr>
            </a:lvl6pPr>
            <a:lvl7pPr marL="2971800" indent="-228600" algn="ctr" eaLnBrk="0" fontAlgn="base" hangingPunct="0">
              <a:spcBef>
                <a:spcPct val="0"/>
              </a:spcBef>
              <a:spcAft>
                <a:spcPct val="0"/>
              </a:spcAft>
              <a:defRPr sz="2000">
                <a:solidFill>
                  <a:schemeClr val="tx1"/>
                </a:solidFill>
                <a:latin typeface="Times New Roman" charset="0"/>
              </a:defRPr>
            </a:lvl7pPr>
            <a:lvl8pPr marL="3429000" indent="-228600" algn="ctr" eaLnBrk="0" fontAlgn="base" hangingPunct="0">
              <a:spcBef>
                <a:spcPct val="0"/>
              </a:spcBef>
              <a:spcAft>
                <a:spcPct val="0"/>
              </a:spcAft>
              <a:defRPr sz="2000">
                <a:solidFill>
                  <a:schemeClr val="tx1"/>
                </a:solidFill>
                <a:latin typeface="Times New Roman" charset="0"/>
              </a:defRPr>
            </a:lvl8pPr>
            <a:lvl9pPr marL="3886200" indent="-228600" algn="ctr" eaLnBrk="0" fontAlgn="base" hangingPunct="0">
              <a:spcBef>
                <a:spcPct val="0"/>
              </a:spcBef>
              <a:spcAft>
                <a:spcPct val="0"/>
              </a:spcAft>
              <a:defRPr sz="2000">
                <a:solidFill>
                  <a:schemeClr val="tx1"/>
                </a:solidFill>
                <a:latin typeface="Times New Roman" charset="0"/>
              </a:defRPr>
            </a:lvl9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3.wmf"/><Relationship Id="rId5" Type="http://schemas.openxmlformats.org/officeDocument/2006/relationships/oleObject" Target="../embeddings/oleObject30.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3.bin"/><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26.wmf"/><Relationship Id="rId9" Type="http://schemas.openxmlformats.org/officeDocument/2006/relationships/image" Target="../media/image33.wmf"/></Relationships>
</file>

<file path=ppt/slides/_rels/slide2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6.wmf"/><Relationship Id="rId5" Type="http://schemas.openxmlformats.org/officeDocument/2006/relationships/oleObject" Target="../embeddings/oleObject38.bin"/><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26.wmf"/><Relationship Id="rId4"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43.wmf"/><Relationship Id="rId5" Type="http://schemas.openxmlformats.org/officeDocument/2006/relationships/oleObject" Target="../embeddings/oleObject47.bin"/><Relationship Id="rId4" Type="http://schemas.openxmlformats.org/officeDocument/2006/relationships/image" Target="../media/image42.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49.bin"/><Relationship Id="rId5" Type="http://schemas.openxmlformats.org/officeDocument/2006/relationships/image" Target="../media/image44.wmf"/><Relationship Id="rId4"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46.wmf"/><Relationship Id="rId5" Type="http://schemas.openxmlformats.org/officeDocument/2006/relationships/oleObject" Target="../embeddings/oleObject51.bin"/><Relationship Id="rId10" Type="http://schemas.openxmlformats.org/officeDocument/2006/relationships/image" Target="../media/image15.emf"/><Relationship Id="rId4" Type="http://schemas.openxmlformats.org/officeDocument/2006/relationships/image" Target="../media/image12.wmf"/><Relationship Id="rId9"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05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052" name="Rectangle 2"/>
          <p:cNvSpPr>
            <a:spLocks noChangeArrowheads="1"/>
          </p:cNvSpPr>
          <p:nvPr/>
        </p:nvSpPr>
        <p:spPr bwMode="auto">
          <a:xfrm>
            <a:off x="1828800" y="3429000"/>
            <a:ext cx="3197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800" b="1"/>
              <a:t>Contingency Tables</a:t>
            </a:r>
          </a:p>
        </p:txBody>
      </p:sp>
      <p:sp>
        <p:nvSpPr>
          <p:cNvPr id="2053" name="Line 3"/>
          <p:cNvSpPr>
            <a:spLocks noChangeShapeType="1"/>
          </p:cNvSpPr>
          <p:nvPr/>
        </p:nvSpPr>
        <p:spPr bwMode="auto">
          <a:xfrm>
            <a:off x="1752600" y="3048000"/>
            <a:ext cx="3352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Line 4"/>
          <p:cNvSpPr>
            <a:spLocks noChangeShapeType="1"/>
          </p:cNvSpPr>
          <p:nvPr/>
        </p:nvSpPr>
        <p:spPr bwMode="auto">
          <a:xfrm>
            <a:off x="1752600" y="3200400"/>
            <a:ext cx="3352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Line 5"/>
          <p:cNvSpPr>
            <a:spLocks noChangeShapeType="1"/>
          </p:cNvSpPr>
          <p:nvPr/>
        </p:nvSpPr>
        <p:spPr bwMode="auto">
          <a:xfrm>
            <a:off x="1752600" y="4267200"/>
            <a:ext cx="3352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Line 6"/>
          <p:cNvSpPr>
            <a:spLocks noChangeShapeType="1"/>
          </p:cNvSpPr>
          <p:nvPr/>
        </p:nvSpPr>
        <p:spPr bwMode="auto">
          <a:xfrm>
            <a:off x="1752600" y="4419600"/>
            <a:ext cx="3352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AB7CC0F9-AD7D-46F7-9B41-F1D72CA3C4DD}" type="slidenum">
              <a:rPr lang="en-US" altLang="en-US" sz="1400" smtClean="0"/>
              <a:pPr algn="r">
                <a:spcBef>
                  <a:spcPct val="0"/>
                </a:spcBef>
                <a:buFontTx/>
                <a:buNone/>
              </a:pPr>
              <a:t>187</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024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0244" name="Line 3"/>
          <p:cNvSpPr>
            <a:spLocks noChangeShapeType="1"/>
          </p:cNvSpPr>
          <p:nvPr/>
        </p:nvSpPr>
        <p:spPr bwMode="auto">
          <a:xfrm>
            <a:off x="1143000" y="1066800"/>
            <a:ext cx="43434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4"/>
          <p:cNvSpPr>
            <a:spLocks noChangeArrowheads="1"/>
          </p:cNvSpPr>
          <p:nvPr/>
        </p:nvSpPr>
        <p:spPr bwMode="auto">
          <a:xfrm>
            <a:off x="838200" y="13716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In example 3 the contributions to the X</a:t>
            </a:r>
            <a:r>
              <a:rPr lang="en-US" altLang="en-US" sz="2000" baseline="30000"/>
              <a:t>2</a:t>
            </a:r>
            <a:r>
              <a:rPr lang="en-US" altLang="en-US" sz="2000"/>
              <a:t> statistic are:</a:t>
            </a:r>
          </a:p>
        </p:txBody>
      </p:sp>
      <p:graphicFrame>
        <p:nvGraphicFramePr>
          <p:cNvPr id="10246" name="Object 5"/>
          <p:cNvGraphicFramePr>
            <a:graphicFrameLocks/>
          </p:cNvGraphicFramePr>
          <p:nvPr/>
        </p:nvGraphicFramePr>
        <p:xfrm>
          <a:off x="750888" y="2154238"/>
          <a:ext cx="5594350" cy="1922462"/>
        </p:xfrm>
        <a:graphic>
          <a:graphicData uri="http://schemas.openxmlformats.org/presentationml/2006/ole">
            <mc:AlternateContent xmlns:mc="http://schemas.openxmlformats.org/markup-compatibility/2006">
              <mc:Choice xmlns:v="urn:schemas-microsoft-com:vml" Requires="v">
                <p:oleObj spid="_x0000_s10267" name="Document" r:id="rId4" imgW="5576316" imgH="2173224" progId="Word.Document.8">
                  <p:embed/>
                </p:oleObj>
              </mc:Choice>
              <mc:Fallback>
                <p:oleObj name="Document" r:id="rId4" imgW="5576316" imgH="2173224" progId="Word.Documen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888" y="2154238"/>
                        <a:ext cx="5594350"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6"/>
          <p:cNvGraphicFramePr>
            <a:graphicFrameLocks/>
          </p:cNvGraphicFramePr>
          <p:nvPr/>
        </p:nvGraphicFramePr>
        <p:xfrm>
          <a:off x="768350" y="4267200"/>
          <a:ext cx="5784850" cy="1922463"/>
        </p:xfrm>
        <a:graphic>
          <a:graphicData uri="http://schemas.openxmlformats.org/presentationml/2006/ole">
            <mc:AlternateContent xmlns:mc="http://schemas.openxmlformats.org/markup-compatibility/2006">
              <mc:Choice xmlns:v="urn:schemas-microsoft-com:vml" Requires="v">
                <p:oleObj spid="_x0000_s10268" name="Document" r:id="rId6" imgW="5718048" imgH="1956816" progId="Word.Document.8">
                  <p:embed/>
                </p:oleObj>
              </mc:Choice>
              <mc:Fallback>
                <p:oleObj name="Document" r:id="rId6" imgW="5718048" imgH="1956816" progId="Word.Document.8">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350" y="4267200"/>
                        <a:ext cx="5784850"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7"/>
          <p:cNvGraphicFramePr>
            <a:graphicFrameLocks/>
          </p:cNvGraphicFramePr>
          <p:nvPr/>
        </p:nvGraphicFramePr>
        <p:xfrm>
          <a:off x="2190750" y="6265863"/>
          <a:ext cx="2820988" cy="801687"/>
        </p:xfrm>
        <a:graphic>
          <a:graphicData uri="http://schemas.openxmlformats.org/presentationml/2006/ole">
            <mc:AlternateContent xmlns:mc="http://schemas.openxmlformats.org/markup-compatibility/2006">
              <mc:Choice xmlns:v="urn:schemas-microsoft-com:vml" Requires="v">
                <p:oleObj spid="_x0000_s10269" name="Equation" r:id="rId8" imgW="2857500" imgH="838200" progId="Equation.3">
                  <p:embed/>
                </p:oleObj>
              </mc:Choice>
              <mc:Fallback>
                <p:oleObj name="Equation" r:id="rId8" imgW="2857500" imgH="83820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0750" y="6265863"/>
                        <a:ext cx="2820988"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9" name="Text Box 8"/>
          <p:cNvSpPr txBox="1">
            <a:spLocks noChangeArrowheads="1"/>
          </p:cNvSpPr>
          <p:nvPr/>
        </p:nvSpPr>
        <p:spPr bwMode="auto">
          <a:xfrm>
            <a:off x="838200" y="7078663"/>
            <a:ext cx="5486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p = P(X</a:t>
            </a:r>
            <a:r>
              <a:rPr lang="en-US" altLang="en-US" sz="2000" baseline="30000"/>
              <a:t>2</a:t>
            </a:r>
            <a:r>
              <a:rPr lang="en-US" altLang="en-US" sz="2000"/>
              <a:t> &gt; </a:t>
            </a:r>
            <a:r>
              <a:rPr lang="en-US" altLang="en-US" sz="2000">
                <a:sym typeface="Symbol" pitchFamily="18" charset="2"/>
              </a:rPr>
              <a:t></a:t>
            </a:r>
            <a:r>
              <a:rPr lang="en-US" altLang="en-US" sz="2000" baseline="30000">
                <a:sym typeface="Symbol" pitchFamily="18" charset="2"/>
              </a:rPr>
              <a:t>2</a:t>
            </a:r>
            <a:r>
              <a:rPr lang="en-US" altLang="en-US" sz="2000">
                <a:sym typeface="Symbol" pitchFamily="18" charset="2"/>
              </a:rPr>
              <a:t>(5) | H</a:t>
            </a:r>
            <a:r>
              <a:rPr lang="en-US" altLang="en-US" sz="2000" baseline="-25000">
                <a:sym typeface="Symbol" pitchFamily="18" charset="2"/>
              </a:rPr>
              <a:t>0</a:t>
            </a:r>
            <a:r>
              <a:rPr lang="en-US" altLang="en-US" sz="2000">
                <a:sym typeface="Symbol" pitchFamily="18" charset="2"/>
              </a:rPr>
              <a:t> true) &lt; 0.0001</a:t>
            </a:r>
          </a:p>
          <a:p>
            <a:pPr>
              <a:spcBef>
                <a:spcPct val="50000"/>
              </a:spcBef>
              <a:buFontTx/>
              <a:buNone/>
            </a:pPr>
            <a:r>
              <a:rPr lang="en-US" altLang="en-US" sz="2000"/>
              <a:t>Conclusion?</a:t>
            </a:r>
          </a:p>
        </p:txBody>
      </p:sp>
      <p:sp>
        <p:nvSpPr>
          <p:cNvPr id="10250" name="Rectangle 10"/>
          <p:cNvSpPr>
            <a:spLocks noChangeArrowheads="1"/>
          </p:cNvSpPr>
          <p:nvPr/>
        </p:nvSpPr>
        <p:spPr bwMode="auto">
          <a:xfrm>
            <a:off x="1676400" y="6096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sym typeface="Symbol" pitchFamily="18" charset="2"/>
              </a:rPr>
              <a:t></a:t>
            </a:r>
            <a:r>
              <a:rPr lang="en-US" altLang="en-US" sz="2000" b="1" baseline="30000"/>
              <a:t>2</a:t>
            </a:r>
            <a:r>
              <a:rPr lang="en-US" altLang="en-US" sz="2000" b="1"/>
              <a:t> Test</a:t>
            </a:r>
            <a:endParaRPr lang="en-US" altLang="en-US" sz="2000"/>
          </a:p>
        </p:txBody>
      </p:sp>
      <p:sp>
        <p:nvSpPr>
          <p:cNvPr id="10251"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71677BA6-251A-4B1C-AE7A-1E2872DFEC68}" type="slidenum">
              <a:rPr lang="en-US" altLang="en-US" sz="1400" smtClean="0"/>
              <a:pPr algn="r">
                <a:spcBef>
                  <a:spcPct val="0"/>
                </a:spcBef>
                <a:buFontTx/>
                <a:buNone/>
              </a:pPr>
              <a:t>196</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126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1268" name="Line 3"/>
          <p:cNvSpPr>
            <a:spLocks noChangeShapeType="1"/>
          </p:cNvSpPr>
          <p:nvPr/>
        </p:nvSpPr>
        <p:spPr bwMode="auto">
          <a:xfrm>
            <a:off x="1143000" y="1066800"/>
            <a:ext cx="43434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269" name="Object 4"/>
          <p:cNvGraphicFramePr>
            <a:graphicFrameLocks/>
          </p:cNvGraphicFramePr>
          <p:nvPr/>
        </p:nvGraphicFramePr>
        <p:xfrm>
          <a:off x="685800" y="1295400"/>
          <a:ext cx="5473700" cy="3619500"/>
        </p:xfrm>
        <a:graphic>
          <a:graphicData uri="http://schemas.openxmlformats.org/presentationml/2006/ole">
            <mc:AlternateContent xmlns:mc="http://schemas.openxmlformats.org/markup-compatibility/2006">
              <mc:Choice xmlns:v="urn:schemas-microsoft-com:vml" Requires="v">
                <p:oleObj spid="_x0000_s11284" name="Document" r:id="rId4" imgW="5471160" imgH="3619500" progId="Word.Document.8">
                  <p:embed/>
                </p:oleObj>
              </mc:Choice>
              <mc:Fallback>
                <p:oleObj name="Document" r:id="rId4" imgW="5471160" imgH="361950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95400"/>
                        <a:ext cx="54737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5"/>
          <p:cNvSpPr>
            <a:spLocks noChangeArrowheads="1"/>
          </p:cNvSpPr>
          <p:nvPr/>
        </p:nvSpPr>
        <p:spPr bwMode="auto">
          <a:xfrm>
            <a:off x="838200" y="4267200"/>
            <a:ext cx="5486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har char="•"/>
              <a:defRPr sz="3200">
                <a:solidFill>
                  <a:schemeClr val="tx1"/>
                </a:solidFill>
                <a:latin typeface="Times New Roman" charset="0"/>
              </a:defRPr>
            </a:lvl1pPr>
            <a:lvl2pPr marL="914400" indent="-45720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AutoNum type="arabicPeriod"/>
            </a:pPr>
            <a:r>
              <a:rPr lang="en-US" altLang="en-US" sz="2000"/>
              <a:t>Compute the expected cell counts under homogeneity assumption:</a:t>
            </a:r>
          </a:p>
          <a:p>
            <a:pPr lvl="1" algn="ctr">
              <a:spcBef>
                <a:spcPct val="50000"/>
              </a:spcBef>
              <a:buFontTx/>
              <a:buNone/>
            </a:pPr>
            <a:r>
              <a:rPr lang="en-US" altLang="en-US" sz="2000"/>
              <a:t>E</a:t>
            </a:r>
            <a:r>
              <a:rPr lang="en-US" altLang="en-US" sz="2000" baseline="-25000"/>
              <a:t>ij</a:t>
            </a:r>
            <a:r>
              <a:rPr lang="en-US" altLang="en-US" sz="2000"/>
              <a:t> = N</a:t>
            </a:r>
            <a:r>
              <a:rPr lang="en-US" altLang="en-US" sz="2000" baseline="-25000"/>
              <a:t>i</a:t>
            </a:r>
            <a:r>
              <a:rPr lang="en-US" altLang="en-US" sz="2000"/>
              <a:t>M</a:t>
            </a:r>
            <a:r>
              <a:rPr lang="en-US" altLang="en-US" sz="2000" baseline="-25000"/>
              <a:t>j</a:t>
            </a:r>
            <a:r>
              <a:rPr lang="en-US" altLang="en-US" sz="2000"/>
              <a:t>/T</a:t>
            </a:r>
          </a:p>
          <a:p>
            <a:pPr>
              <a:spcBef>
                <a:spcPct val="50000"/>
              </a:spcBef>
              <a:buFontTx/>
              <a:buAutoNum type="arabicPeriod"/>
            </a:pPr>
            <a:r>
              <a:rPr lang="en-US" altLang="en-US" sz="2000"/>
              <a:t>Compute the chi-square statistic:</a:t>
            </a:r>
          </a:p>
          <a:p>
            <a:pPr lvl="1">
              <a:spcBef>
                <a:spcPct val="50000"/>
              </a:spcBef>
              <a:buFontTx/>
              <a:buNone/>
            </a:pPr>
            <a:endParaRPr lang="en-US" altLang="en-US" sz="2000"/>
          </a:p>
          <a:p>
            <a:pPr lvl="1">
              <a:spcBef>
                <a:spcPct val="50000"/>
              </a:spcBef>
              <a:buFontTx/>
              <a:buNone/>
            </a:pPr>
            <a:endParaRPr lang="en-US" altLang="en-US" sz="2000"/>
          </a:p>
          <a:p>
            <a:pPr>
              <a:spcBef>
                <a:spcPct val="50000"/>
              </a:spcBef>
              <a:buFontTx/>
              <a:buAutoNum type="arabicPeriod"/>
            </a:pPr>
            <a:r>
              <a:rPr lang="en-US" altLang="en-US" sz="2000"/>
              <a:t>Compare X</a:t>
            </a:r>
            <a:r>
              <a:rPr lang="en-US" altLang="en-US" sz="2000" baseline="30000"/>
              <a:t>2</a:t>
            </a:r>
            <a:r>
              <a:rPr lang="en-US" altLang="en-US" sz="2000"/>
              <a:t> to </a:t>
            </a:r>
            <a:r>
              <a:rPr lang="en-US" altLang="en-US" sz="2000">
                <a:sym typeface="Symbol" pitchFamily="18" charset="2"/>
              </a:rPr>
              <a:t></a:t>
            </a:r>
            <a:r>
              <a:rPr lang="en-US" altLang="en-US" sz="2000" baseline="30000">
                <a:sym typeface="Symbol" pitchFamily="18" charset="2"/>
              </a:rPr>
              <a:t>2</a:t>
            </a:r>
            <a:r>
              <a:rPr lang="en-US" altLang="en-US" sz="2000">
                <a:sym typeface="Symbol" pitchFamily="18" charset="2"/>
              </a:rPr>
              <a:t>(</a:t>
            </a:r>
            <a:r>
              <a:rPr lang="en-US" altLang="en-US" sz="2000" i="1">
                <a:sym typeface="Symbol" pitchFamily="18" charset="2"/>
              </a:rPr>
              <a:t>df</a:t>
            </a:r>
            <a:r>
              <a:rPr lang="en-US" altLang="en-US" sz="2000">
                <a:sym typeface="Symbol" pitchFamily="18" charset="2"/>
              </a:rPr>
              <a:t>) where</a:t>
            </a:r>
          </a:p>
          <a:p>
            <a:pPr lvl="1">
              <a:spcBef>
                <a:spcPct val="50000"/>
              </a:spcBef>
              <a:buFontTx/>
              <a:buNone/>
            </a:pPr>
            <a:r>
              <a:rPr lang="en-US" altLang="en-US" sz="2000">
                <a:sym typeface="Symbol" pitchFamily="18" charset="2"/>
              </a:rPr>
              <a:t>		</a:t>
            </a:r>
            <a:r>
              <a:rPr lang="en-US" altLang="en-US" sz="2000" i="1">
                <a:sym typeface="Symbol" pitchFamily="18" charset="2"/>
              </a:rPr>
              <a:t>df = (R-1) x (C-1)</a:t>
            </a:r>
          </a:p>
          <a:p>
            <a:pPr>
              <a:spcBef>
                <a:spcPct val="50000"/>
              </a:spcBef>
              <a:buFontTx/>
              <a:buAutoNum type="arabicPeriod"/>
            </a:pPr>
            <a:r>
              <a:rPr lang="en-US" altLang="en-US" sz="2000">
                <a:sym typeface="Symbol" pitchFamily="18" charset="2"/>
              </a:rPr>
              <a:t>Interpret acceptance/rejection or p-value.</a:t>
            </a:r>
            <a:endParaRPr lang="en-US" altLang="en-US" sz="2000"/>
          </a:p>
        </p:txBody>
      </p:sp>
      <p:graphicFrame>
        <p:nvGraphicFramePr>
          <p:cNvPr id="11271" name="Object 6"/>
          <p:cNvGraphicFramePr>
            <a:graphicFrameLocks/>
          </p:cNvGraphicFramePr>
          <p:nvPr/>
        </p:nvGraphicFramePr>
        <p:xfrm>
          <a:off x="2514600" y="5943600"/>
          <a:ext cx="2017713" cy="801688"/>
        </p:xfrm>
        <a:graphic>
          <a:graphicData uri="http://schemas.openxmlformats.org/presentationml/2006/ole">
            <mc:AlternateContent xmlns:mc="http://schemas.openxmlformats.org/markup-compatibility/2006">
              <mc:Choice xmlns:v="urn:schemas-microsoft-com:vml" Requires="v">
                <p:oleObj spid="_x0000_s11285" name="Equation" r:id="rId6" imgW="2044700" imgH="838200" progId="Equation.3">
                  <p:embed/>
                </p:oleObj>
              </mc:Choice>
              <mc:Fallback>
                <p:oleObj name="Equation" r:id="rId6" imgW="2044700" imgH="8382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943600"/>
                        <a:ext cx="201771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Rectangle 7"/>
          <p:cNvSpPr>
            <a:spLocks noChangeArrowheads="1"/>
          </p:cNvSpPr>
          <p:nvPr/>
        </p:nvSpPr>
        <p:spPr bwMode="auto">
          <a:xfrm>
            <a:off x="1676400" y="6096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sym typeface="Symbol" pitchFamily="18" charset="2"/>
              </a:rPr>
              <a:t></a:t>
            </a:r>
            <a:r>
              <a:rPr lang="en-US" altLang="en-US" sz="2000" b="1" baseline="30000"/>
              <a:t>2</a:t>
            </a:r>
            <a:r>
              <a:rPr lang="en-US" altLang="en-US" sz="2000" b="1"/>
              <a:t> Test</a:t>
            </a:r>
            <a:endParaRPr lang="en-US" altLang="en-US" sz="2000"/>
          </a:p>
        </p:txBody>
      </p:sp>
      <p:sp>
        <p:nvSpPr>
          <p:cNvPr id="11273"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79FF8948-460C-453D-AFB0-078268379172}" type="slidenum">
              <a:rPr lang="en-US" altLang="en-US" sz="1400" smtClean="0"/>
              <a:pPr algn="r">
                <a:spcBef>
                  <a:spcPct val="0"/>
                </a:spcBef>
                <a:buFontTx/>
                <a:buNone/>
              </a:pPr>
              <a:t>197</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229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2292" name="Text Box 2"/>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2293" name="Line 3"/>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Text Box 4"/>
          <p:cNvSpPr txBox="1">
            <a:spLocks noChangeArrowheads="1"/>
          </p:cNvSpPr>
          <p:nvPr/>
        </p:nvSpPr>
        <p:spPr bwMode="auto">
          <a:xfrm>
            <a:off x="1965325" y="13858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endParaRPr lang="en-US" altLang="en-US" sz="2000"/>
          </a:p>
        </p:txBody>
      </p:sp>
      <p:sp>
        <p:nvSpPr>
          <p:cNvPr id="12295" name="Text Box 5"/>
          <p:cNvSpPr txBox="1">
            <a:spLocks noChangeArrowheads="1"/>
          </p:cNvSpPr>
          <p:nvPr/>
        </p:nvSpPr>
        <p:spPr bwMode="auto">
          <a:xfrm>
            <a:off x="914400" y="1447800"/>
            <a:ext cx="49530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1</a:t>
            </a:r>
            <a:r>
              <a:rPr lang="en-US" altLang="en-US" sz="2000"/>
              <a:t>:  Pauling (1971)</a:t>
            </a:r>
          </a:p>
          <a:p>
            <a:pPr algn="just">
              <a:spcBef>
                <a:spcPct val="50000"/>
              </a:spcBef>
              <a:buFontTx/>
              <a:buNone/>
            </a:pPr>
            <a:r>
              <a:rPr lang="en-US" altLang="en-US" sz="2000"/>
              <a:t>Patients are randomized to either receive Vitamin C or placebo.  Patients are followed-up to ascertain the development of a cold.</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lgn="just">
              <a:spcBef>
                <a:spcPct val="50000"/>
              </a:spcBef>
              <a:buFontTx/>
              <a:buNone/>
            </a:pPr>
            <a:endParaRPr lang="en-US" altLang="en-US" sz="2000" b="1"/>
          </a:p>
          <a:p>
            <a:pPr algn="just">
              <a:spcBef>
                <a:spcPct val="50000"/>
              </a:spcBef>
              <a:buFontTx/>
              <a:buNone/>
            </a:pPr>
            <a:r>
              <a:rPr lang="en-US" altLang="en-US" sz="2000" b="1"/>
              <a:t>Q:</a:t>
            </a:r>
            <a:r>
              <a:rPr lang="en-US" altLang="en-US" sz="2000"/>
              <a:t>  Is treatment with Vitamin C associated with a reduced probability of getting a cold?</a:t>
            </a:r>
          </a:p>
          <a:p>
            <a:pPr algn="just">
              <a:spcBef>
                <a:spcPct val="50000"/>
              </a:spcBef>
              <a:buFontTx/>
              <a:buNone/>
            </a:pPr>
            <a:endParaRPr lang="en-US" altLang="en-US" sz="2000"/>
          </a:p>
          <a:p>
            <a:pPr algn="just">
              <a:spcBef>
                <a:spcPct val="50000"/>
              </a:spcBef>
              <a:buFontTx/>
              <a:buNone/>
            </a:pPr>
            <a:r>
              <a:rPr lang="en-US" altLang="en-US" sz="2000" b="1"/>
              <a:t>Q:</a:t>
            </a:r>
            <a:r>
              <a:rPr lang="en-US" altLang="en-US" sz="2000"/>
              <a:t>  If Vitamin C is associated with reducing colds, then what is the magnitude of the effect?</a:t>
            </a:r>
          </a:p>
        </p:txBody>
      </p:sp>
      <p:graphicFrame>
        <p:nvGraphicFramePr>
          <p:cNvPr id="12296" name="Object 6"/>
          <p:cNvGraphicFramePr>
            <a:graphicFrameLocks noChangeAspect="1"/>
          </p:cNvGraphicFramePr>
          <p:nvPr/>
        </p:nvGraphicFramePr>
        <p:xfrm>
          <a:off x="1143000" y="3117850"/>
          <a:ext cx="4554538" cy="2251075"/>
        </p:xfrm>
        <a:graphic>
          <a:graphicData uri="http://schemas.openxmlformats.org/presentationml/2006/ole">
            <mc:AlternateContent xmlns:mc="http://schemas.openxmlformats.org/markup-compatibility/2006">
              <mc:Choice xmlns:v="urn:schemas-microsoft-com:vml" Requires="v">
                <p:oleObj spid="_x0000_s12303" name="Document" r:id="rId3" imgW="4494276" imgH="2253996" progId="Word.Document.8">
                  <p:embed/>
                </p:oleObj>
              </mc:Choice>
              <mc:Fallback>
                <p:oleObj name="Document" r:id="rId3" imgW="4494276" imgH="2253996"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17850"/>
                        <a:ext cx="4554538" cy="225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CC7FAAE9-7768-4D54-B8F8-667ACE2C20C1}" type="slidenum">
              <a:rPr lang="en-US" altLang="en-US" sz="1400" smtClean="0"/>
              <a:pPr algn="r">
                <a:spcBef>
                  <a:spcPct val="0"/>
                </a:spcBef>
                <a:buFontTx/>
                <a:buNone/>
              </a:pPr>
              <a:t>198</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331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13316" name="Object 2"/>
          <p:cNvGraphicFramePr>
            <a:graphicFrameLocks noChangeAspect="1"/>
          </p:cNvGraphicFramePr>
          <p:nvPr/>
        </p:nvGraphicFramePr>
        <p:xfrm>
          <a:off x="3352800" y="4419600"/>
          <a:ext cx="150813" cy="303213"/>
        </p:xfrm>
        <a:graphic>
          <a:graphicData uri="http://schemas.openxmlformats.org/presentationml/2006/ole">
            <mc:AlternateContent xmlns:mc="http://schemas.openxmlformats.org/markup-compatibility/2006">
              <mc:Choice xmlns:v="urn:schemas-microsoft-com:vml" Requires="v">
                <p:oleObj spid="_x0000_s13333" name="Equation" r:id="rId3" imgW="152268" imgH="304536" progId="Equation.COEE2">
                  <p:embed/>
                </p:oleObj>
              </mc:Choice>
              <mc:Fallback>
                <p:oleObj name="Equation" r:id="rId3" imgW="152268" imgH="304536"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1508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3"/>
          <p:cNvSpPr txBox="1">
            <a:spLocks noChangeArrowheads="1"/>
          </p:cNvSpPr>
          <p:nvPr/>
        </p:nvSpPr>
        <p:spPr bwMode="auto">
          <a:xfrm>
            <a:off x="685800" y="1752600"/>
            <a:ext cx="5638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2057400" algn="l"/>
                <a:tab pos="3886200" algn="l"/>
              </a:tabLst>
              <a:defRPr sz="3200">
                <a:solidFill>
                  <a:schemeClr val="tx1"/>
                </a:solidFill>
                <a:latin typeface="Times New Roman" charset="0"/>
              </a:defRPr>
            </a:lvl1pPr>
            <a:lvl2pPr marL="742950" indent="-285750" algn="l">
              <a:spcBef>
                <a:spcPct val="20000"/>
              </a:spcBef>
              <a:buChar char="–"/>
              <a:tabLst>
                <a:tab pos="2057400" algn="l"/>
                <a:tab pos="3886200" algn="l"/>
              </a:tabLst>
              <a:defRPr sz="2800">
                <a:solidFill>
                  <a:schemeClr val="tx1"/>
                </a:solidFill>
                <a:latin typeface="Times New Roman" charset="0"/>
              </a:defRPr>
            </a:lvl2pPr>
            <a:lvl3pPr marL="1143000" indent="-228600" algn="l">
              <a:spcBef>
                <a:spcPct val="20000"/>
              </a:spcBef>
              <a:buChar char="•"/>
              <a:tabLst>
                <a:tab pos="2057400" algn="l"/>
                <a:tab pos="3886200" algn="l"/>
              </a:tabLst>
              <a:defRPr sz="2400">
                <a:solidFill>
                  <a:schemeClr val="tx1"/>
                </a:solidFill>
                <a:latin typeface="Times New Roman" charset="0"/>
              </a:defRPr>
            </a:lvl3pPr>
            <a:lvl4pPr marL="1600200" indent="-228600" algn="l">
              <a:spcBef>
                <a:spcPct val="20000"/>
              </a:spcBef>
              <a:buChar char="–"/>
              <a:tabLst>
                <a:tab pos="2057400" algn="l"/>
                <a:tab pos="3886200" algn="l"/>
              </a:tabLst>
              <a:defRPr sz="2000">
                <a:solidFill>
                  <a:schemeClr val="tx1"/>
                </a:solidFill>
                <a:latin typeface="Times New Roman" charset="0"/>
              </a:defRPr>
            </a:lvl4pPr>
            <a:lvl5pPr marL="2057400" indent="-228600" algn="l">
              <a:spcBef>
                <a:spcPct val="20000"/>
              </a:spcBef>
              <a:buChar char="»"/>
              <a:tabLst>
                <a:tab pos="2057400" algn="l"/>
                <a:tab pos="3886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9pPr>
          </a:lstStyle>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p:txBody>
      </p:sp>
      <p:sp>
        <p:nvSpPr>
          <p:cNvPr id="13318" name="Text Box 4"/>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3319" name="Line 5"/>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Text Box 6"/>
          <p:cNvSpPr txBox="1">
            <a:spLocks noChangeArrowheads="1"/>
          </p:cNvSpPr>
          <p:nvPr/>
        </p:nvSpPr>
        <p:spPr bwMode="auto">
          <a:xfrm>
            <a:off x="914400" y="1447800"/>
            <a:ext cx="4953000"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2</a:t>
            </a:r>
            <a:r>
              <a:rPr lang="en-US" altLang="en-US" sz="2000"/>
              <a:t>:  Keller (AJPH, 1965)</a:t>
            </a:r>
          </a:p>
          <a:p>
            <a:pPr algn="just">
              <a:spcBef>
                <a:spcPct val="50000"/>
              </a:spcBef>
              <a:buFontTx/>
              <a:buNone/>
            </a:pPr>
            <a:r>
              <a:rPr lang="en-US" altLang="en-US" sz="2000"/>
              <a:t>Patients with (cases) and without (controls) oral cancer were surveyed regarding their smoking frequency (this table collapses over the smoking frequency categories).</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lgn="just">
              <a:spcBef>
                <a:spcPct val="50000"/>
              </a:spcBef>
              <a:buFontTx/>
              <a:buNone/>
            </a:pPr>
            <a:endParaRPr lang="en-US" altLang="en-US" sz="2000" b="1"/>
          </a:p>
          <a:p>
            <a:pPr algn="just">
              <a:spcBef>
                <a:spcPct val="50000"/>
              </a:spcBef>
              <a:buFontTx/>
              <a:buNone/>
            </a:pPr>
            <a:r>
              <a:rPr lang="en-US" altLang="en-US" sz="2000" b="1"/>
              <a:t>Q:</a:t>
            </a:r>
            <a:r>
              <a:rPr lang="en-US" altLang="en-US" sz="2000"/>
              <a:t>  Is oral cancer associated with smoking?</a:t>
            </a:r>
          </a:p>
          <a:p>
            <a:pPr algn="just">
              <a:spcBef>
                <a:spcPct val="50000"/>
              </a:spcBef>
              <a:buFontTx/>
              <a:buNone/>
            </a:pPr>
            <a:endParaRPr lang="en-US" altLang="en-US" sz="2000"/>
          </a:p>
          <a:p>
            <a:pPr algn="just">
              <a:spcBef>
                <a:spcPct val="50000"/>
              </a:spcBef>
              <a:buFontTx/>
              <a:buNone/>
            </a:pPr>
            <a:r>
              <a:rPr lang="en-US" altLang="en-US" sz="2000" b="1"/>
              <a:t>Q:</a:t>
            </a:r>
            <a:r>
              <a:rPr lang="en-US" altLang="en-US" sz="2000"/>
              <a:t>  If smoking is associated with oral cancer, then what is the magnitude of the risk?</a:t>
            </a:r>
          </a:p>
        </p:txBody>
      </p:sp>
      <p:graphicFrame>
        <p:nvGraphicFramePr>
          <p:cNvPr id="13321" name="Object 7"/>
          <p:cNvGraphicFramePr>
            <a:graphicFrameLocks noChangeAspect="1"/>
          </p:cNvGraphicFramePr>
          <p:nvPr/>
        </p:nvGraphicFramePr>
        <p:xfrm>
          <a:off x="1058863" y="3509963"/>
          <a:ext cx="4338637" cy="2239962"/>
        </p:xfrm>
        <a:graphic>
          <a:graphicData uri="http://schemas.openxmlformats.org/presentationml/2006/ole">
            <mc:AlternateContent xmlns:mc="http://schemas.openxmlformats.org/markup-compatibility/2006">
              <mc:Choice xmlns:v="urn:schemas-microsoft-com:vml" Requires="v">
                <p:oleObj spid="_x0000_s13334" name="Document" r:id="rId5" imgW="4357116" imgH="2253996" progId="Word.Document.8">
                  <p:embed/>
                </p:oleObj>
              </mc:Choice>
              <mc:Fallback>
                <p:oleObj name="Document" r:id="rId5" imgW="4357116" imgH="2253996"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3509963"/>
                        <a:ext cx="4338637" cy="223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A700FF61-7380-4F7C-8836-F7F32110537F}" type="slidenum">
              <a:rPr lang="en-US" altLang="en-US" sz="1400" smtClean="0"/>
              <a:pPr algn="r">
                <a:spcBef>
                  <a:spcPct val="0"/>
                </a:spcBef>
                <a:buFontTx/>
                <a:buNone/>
              </a:pPr>
              <a:t>199</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433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4340" name="Text Box 2"/>
          <p:cNvSpPr txBox="1">
            <a:spLocks noChangeArrowheads="1"/>
          </p:cNvSpPr>
          <p:nvPr/>
        </p:nvSpPr>
        <p:spPr bwMode="auto">
          <a:xfrm>
            <a:off x="838200" y="13716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5888" indent="-115888" algn="l" defTabSz="912813">
              <a:spcBef>
                <a:spcPct val="20000"/>
              </a:spcBef>
              <a:buChar char="•"/>
              <a:tabLst>
                <a:tab pos="461963" algn="l"/>
              </a:tabLst>
              <a:defRPr sz="3200">
                <a:solidFill>
                  <a:schemeClr val="tx1"/>
                </a:solidFill>
                <a:latin typeface="Times New Roman" charset="0"/>
              </a:defRPr>
            </a:lvl1pPr>
            <a:lvl2pPr marL="742950" indent="-285750" algn="l" defTabSz="912813">
              <a:spcBef>
                <a:spcPct val="20000"/>
              </a:spcBef>
              <a:buChar char="–"/>
              <a:tabLst>
                <a:tab pos="461963" algn="l"/>
              </a:tabLst>
              <a:defRPr sz="2800">
                <a:solidFill>
                  <a:schemeClr val="tx1"/>
                </a:solidFill>
                <a:latin typeface="Times New Roman" charset="0"/>
              </a:defRPr>
            </a:lvl2pPr>
            <a:lvl3pPr marL="1143000" indent="-228600" algn="l" defTabSz="912813">
              <a:spcBef>
                <a:spcPct val="20000"/>
              </a:spcBef>
              <a:buChar char="•"/>
              <a:tabLst>
                <a:tab pos="461963" algn="l"/>
              </a:tabLst>
              <a:defRPr sz="2400">
                <a:solidFill>
                  <a:schemeClr val="tx1"/>
                </a:solidFill>
                <a:latin typeface="Times New Roman" charset="0"/>
              </a:defRPr>
            </a:lvl3pPr>
            <a:lvl4pPr marL="1600200" indent="-228600" algn="l" defTabSz="912813">
              <a:spcBef>
                <a:spcPct val="20000"/>
              </a:spcBef>
              <a:buChar char="–"/>
              <a:tabLst>
                <a:tab pos="461963" algn="l"/>
              </a:tabLst>
              <a:defRPr sz="2000">
                <a:solidFill>
                  <a:schemeClr val="tx1"/>
                </a:solidFill>
                <a:latin typeface="Times New Roman" charset="0"/>
              </a:defRPr>
            </a:lvl4pPr>
            <a:lvl5pPr marL="2057400" indent="-228600" algn="l" defTabSz="912813">
              <a:spcBef>
                <a:spcPct val="20000"/>
              </a:spcBef>
              <a:buChar char="»"/>
              <a:tabLst>
                <a:tab pos="461963" algn="l"/>
              </a:tabLst>
              <a:defRPr sz="2000">
                <a:solidFill>
                  <a:schemeClr val="tx1"/>
                </a:solidFill>
                <a:latin typeface="Times New Roman" charset="0"/>
              </a:defRPr>
            </a:lvl5pPr>
            <a:lvl6pPr marL="25146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6pPr>
            <a:lvl7pPr marL="29718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7pPr>
            <a:lvl8pPr marL="34290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8pPr>
            <a:lvl9pPr marL="38862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9pPr>
          </a:lstStyle>
          <a:p>
            <a:pPr algn="just">
              <a:spcBef>
                <a:spcPct val="50000"/>
              </a:spcBef>
              <a:buFontTx/>
              <a:buNone/>
            </a:pPr>
            <a:r>
              <a:rPr lang="en-US" altLang="en-US" sz="2000"/>
              <a:t>		</a:t>
            </a:r>
            <a:endParaRPr lang="en-US" altLang="en-US" sz="2000">
              <a:sym typeface="Symbol" pitchFamily="18" charset="2"/>
            </a:endParaRPr>
          </a:p>
        </p:txBody>
      </p:sp>
      <p:sp>
        <p:nvSpPr>
          <p:cNvPr id="14341"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4342"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5"/>
          <p:cNvSpPr txBox="1">
            <a:spLocks noChangeArrowheads="1"/>
          </p:cNvSpPr>
          <p:nvPr/>
        </p:nvSpPr>
        <p:spPr bwMode="auto">
          <a:xfrm>
            <a:off x="914400" y="1447800"/>
            <a:ext cx="49530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3</a:t>
            </a:r>
            <a:r>
              <a:rPr lang="en-US" altLang="en-US" sz="2000"/>
              <a:t>:  Sex-linked traits</a:t>
            </a:r>
          </a:p>
          <a:p>
            <a:pPr>
              <a:spcBef>
                <a:spcPct val="50000"/>
              </a:spcBef>
              <a:buFontTx/>
              <a:buNone/>
            </a:pPr>
            <a:r>
              <a:rPr lang="en-US" altLang="en-US" sz="2000"/>
              <a:t>Suppose we collect a random sample of Drosophila and cross classify eye color and sex.</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spcBef>
                <a:spcPct val="50000"/>
              </a:spcBef>
              <a:buFontTx/>
              <a:buNone/>
            </a:pPr>
            <a:r>
              <a:rPr lang="en-US" altLang="en-US" sz="2000" b="1"/>
              <a:t>Q:</a:t>
            </a:r>
            <a:r>
              <a:rPr lang="en-US" altLang="en-US" sz="2000"/>
              <a:t>  Is eye color associated with sex?</a:t>
            </a:r>
          </a:p>
          <a:p>
            <a:pPr>
              <a:spcBef>
                <a:spcPct val="50000"/>
              </a:spcBef>
              <a:buFontTx/>
              <a:buNone/>
            </a:pPr>
            <a:endParaRPr lang="en-US" altLang="en-US" sz="2000"/>
          </a:p>
          <a:p>
            <a:pPr>
              <a:spcBef>
                <a:spcPct val="50000"/>
              </a:spcBef>
              <a:buFontTx/>
              <a:buNone/>
            </a:pPr>
            <a:r>
              <a:rPr lang="en-US" altLang="en-US" sz="2000" b="1"/>
              <a:t>Q:</a:t>
            </a:r>
            <a:r>
              <a:rPr lang="en-US" altLang="en-US" sz="2000"/>
              <a:t>  If eye color is associated with sex, then what is the magnitude of the effect?</a:t>
            </a:r>
          </a:p>
        </p:txBody>
      </p:sp>
      <p:graphicFrame>
        <p:nvGraphicFramePr>
          <p:cNvPr id="14344" name="Object 6"/>
          <p:cNvGraphicFramePr>
            <a:graphicFrameLocks noChangeAspect="1"/>
          </p:cNvGraphicFramePr>
          <p:nvPr/>
        </p:nvGraphicFramePr>
        <p:xfrm>
          <a:off x="1216025" y="3125788"/>
          <a:ext cx="4513263" cy="1897062"/>
        </p:xfrm>
        <a:graphic>
          <a:graphicData uri="http://schemas.openxmlformats.org/presentationml/2006/ole">
            <mc:AlternateContent xmlns:mc="http://schemas.openxmlformats.org/markup-compatibility/2006">
              <mc:Choice xmlns:v="urn:schemas-microsoft-com:vml" Requires="v">
                <p:oleObj spid="_x0000_s14351" name="Document" r:id="rId3" imgW="4580468" imgH="1923117" progId="Word.Document.8">
                  <p:embed/>
                </p:oleObj>
              </mc:Choice>
              <mc:Fallback>
                <p:oleObj name="Document" r:id="rId3" imgW="4580468" imgH="1923117"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3125788"/>
                        <a:ext cx="451326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6818223C-8A73-4C69-BEEE-A10839907702}" type="slidenum">
              <a:rPr lang="en-US" altLang="en-US" sz="1400" smtClean="0"/>
              <a:pPr algn="r">
                <a:spcBef>
                  <a:spcPct val="0"/>
                </a:spcBef>
                <a:buFontTx/>
                <a:buNone/>
              </a:pPr>
              <a:t>200</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536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5364" name="Text Box 2"/>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5365" name="Line 3"/>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Text Box 4"/>
          <p:cNvSpPr txBox="1">
            <a:spLocks noChangeArrowheads="1"/>
          </p:cNvSpPr>
          <p:nvPr/>
        </p:nvSpPr>
        <p:spPr bwMode="auto">
          <a:xfrm>
            <a:off x="685800" y="1143000"/>
            <a:ext cx="54864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4</a:t>
            </a:r>
            <a:r>
              <a:rPr lang="en-US" altLang="en-US" sz="2000"/>
              <a:t>:  Matched case control study</a:t>
            </a:r>
          </a:p>
          <a:p>
            <a:pPr>
              <a:spcBef>
                <a:spcPct val="50000"/>
              </a:spcBef>
              <a:buFontTx/>
              <a:buNone/>
            </a:pPr>
            <a:r>
              <a:rPr lang="en-US" altLang="en-US" sz="2000"/>
              <a:t>213 subjects with a history of acute myocardial infarction (AMI) were </a:t>
            </a:r>
            <a:r>
              <a:rPr lang="en-US" altLang="en-US" sz="2000" b="1" i="1"/>
              <a:t>matched</a:t>
            </a:r>
            <a:r>
              <a:rPr lang="en-US" altLang="en-US" sz="2000"/>
              <a:t> by age and sex with one of their siblings who did not have a history of AMI. The prevalence of a particular polymorphism was compared between the siblings</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lgn="just">
              <a:spcBef>
                <a:spcPct val="50000"/>
              </a:spcBef>
              <a:buFontTx/>
              <a:buNone/>
            </a:pPr>
            <a:endParaRPr lang="en-US" altLang="en-US" sz="2000" b="1"/>
          </a:p>
          <a:p>
            <a:pPr algn="just">
              <a:spcBef>
                <a:spcPct val="50000"/>
              </a:spcBef>
              <a:buFontTx/>
              <a:buNone/>
            </a:pPr>
            <a:endParaRPr lang="en-US" altLang="en-US" sz="2000" b="1"/>
          </a:p>
          <a:p>
            <a:pPr>
              <a:spcBef>
                <a:spcPct val="50000"/>
              </a:spcBef>
              <a:buFontTx/>
              <a:buNone/>
            </a:pPr>
            <a:r>
              <a:rPr lang="en-US" altLang="en-US" sz="2000" b="1"/>
              <a:t>Q:</a:t>
            </a:r>
            <a:r>
              <a:rPr lang="en-US" altLang="en-US" sz="2000"/>
              <a:t>  Is there an association between the polymorphism and AMI?</a:t>
            </a:r>
          </a:p>
          <a:p>
            <a:pPr>
              <a:spcBef>
                <a:spcPct val="50000"/>
              </a:spcBef>
              <a:buFontTx/>
              <a:buNone/>
            </a:pPr>
            <a:endParaRPr lang="en-US" altLang="en-US" sz="2000" b="1"/>
          </a:p>
          <a:p>
            <a:pPr>
              <a:spcBef>
                <a:spcPct val="50000"/>
              </a:spcBef>
              <a:buFontTx/>
              <a:buNone/>
            </a:pPr>
            <a:r>
              <a:rPr lang="en-US" altLang="en-US" sz="2000" b="1"/>
              <a:t>Q:</a:t>
            </a:r>
            <a:r>
              <a:rPr lang="en-US" altLang="en-US" sz="2000"/>
              <a:t> If there is an association then what is the magnitude of the effect?</a:t>
            </a:r>
          </a:p>
        </p:txBody>
      </p:sp>
      <p:graphicFrame>
        <p:nvGraphicFramePr>
          <p:cNvPr id="15367" name="Object 5"/>
          <p:cNvGraphicFramePr>
            <a:graphicFrameLocks noChangeAspect="1"/>
          </p:cNvGraphicFramePr>
          <p:nvPr/>
        </p:nvGraphicFramePr>
        <p:xfrm>
          <a:off x="841375" y="3657600"/>
          <a:ext cx="4876800" cy="2249488"/>
        </p:xfrm>
        <a:graphic>
          <a:graphicData uri="http://schemas.openxmlformats.org/presentationml/2006/ole">
            <mc:AlternateContent xmlns:mc="http://schemas.openxmlformats.org/markup-compatibility/2006">
              <mc:Choice xmlns:v="urn:schemas-microsoft-com:vml" Requires="v">
                <p:oleObj spid="_x0000_s15374" name="Document" r:id="rId3" imgW="5002687" imgH="2304149" progId="Word.Document.8">
                  <p:embed/>
                </p:oleObj>
              </mc:Choice>
              <mc:Fallback>
                <p:oleObj name="Document" r:id="rId3" imgW="5002687" imgH="230414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3657600"/>
                        <a:ext cx="4876800"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12668F0C-DA04-4F17-B7C1-20198AFBF2B9}" type="slidenum">
              <a:rPr lang="en-US" altLang="en-US" sz="1400" smtClean="0"/>
              <a:pPr algn="r">
                <a:spcBef>
                  <a:spcPct val="0"/>
                </a:spcBef>
                <a:buFontTx/>
                <a:buNone/>
              </a:pPr>
              <a:t>201</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638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16388" name="Object 2"/>
          <p:cNvGraphicFramePr>
            <a:graphicFrameLocks noChangeAspect="1"/>
          </p:cNvGraphicFramePr>
          <p:nvPr/>
        </p:nvGraphicFramePr>
        <p:xfrm>
          <a:off x="-533400" y="742950"/>
          <a:ext cx="1390650" cy="2038350"/>
        </p:xfrm>
        <a:graphic>
          <a:graphicData uri="http://schemas.openxmlformats.org/presentationml/2006/ole">
            <mc:AlternateContent xmlns:mc="http://schemas.openxmlformats.org/markup-compatibility/2006">
              <mc:Choice xmlns:v="urn:schemas-microsoft-com:vml" Requires="v">
                <p:oleObj spid="_x0000_s16412" name="Document" r:id="rId3" imgW="1391412" imgH="2048256" progId="Word.Document.8">
                  <p:embed/>
                </p:oleObj>
              </mc:Choice>
              <mc:Fallback>
                <p:oleObj name="Document" r:id="rId3" imgW="1391412" imgH="204825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42950"/>
                        <a:ext cx="1390650"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6390"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Text Box 5"/>
          <p:cNvSpPr txBox="1">
            <a:spLocks noChangeArrowheads="1"/>
          </p:cNvSpPr>
          <p:nvPr/>
        </p:nvSpPr>
        <p:spPr bwMode="auto">
          <a:xfrm>
            <a:off x="914400" y="1143000"/>
            <a:ext cx="49530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50000"/>
              </a:spcBef>
              <a:buFontTx/>
              <a:buNone/>
            </a:pPr>
            <a:r>
              <a:rPr lang="en-US" altLang="en-US" sz="2000"/>
              <a:t>Each of these tables (except for example 4) can be represented as follows:</a:t>
            </a:r>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r>
              <a:rPr lang="en-US" altLang="en-US" sz="2000"/>
              <a:t>The question of association can be addressed with </a:t>
            </a:r>
            <a:r>
              <a:rPr lang="en-US" altLang="en-US" sz="2000" b="1"/>
              <a:t>Pearson’s</a:t>
            </a:r>
            <a:r>
              <a:rPr lang="en-US" altLang="en-US" sz="2000"/>
              <a:t> X</a:t>
            </a:r>
            <a:r>
              <a:rPr lang="en-US" altLang="en-US" sz="2000" baseline="30000"/>
              <a:t>2</a:t>
            </a:r>
            <a:r>
              <a:rPr lang="en-US" altLang="en-US" sz="2000"/>
              <a:t> (except for example 4)  We compute the </a:t>
            </a:r>
            <a:r>
              <a:rPr lang="en-US" altLang="en-US" sz="2000" b="1"/>
              <a:t>expected</a:t>
            </a:r>
            <a:r>
              <a:rPr lang="en-US" altLang="en-US" sz="2000"/>
              <a:t> cell counts as follows:</a:t>
            </a:r>
          </a:p>
          <a:p>
            <a:pPr>
              <a:spcBef>
                <a:spcPct val="50000"/>
              </a:spcBef>
              <a:buFontTx/>
              <a:buNone/>
            </a:pPr>
            <a:r>
              <a:rPr lang="en-US" altLang="en-US" sz="2000" b="1"/>
              <a:t>Expected:</a:t>
            </a:r>
            <a:endParaRPr lang="en-US" altLang="en-US" sz="2000"/>
          </a:p>
        </p:txBody>
      </p:sp>
      <p:graphicFrame>
        <p:nvGraphicFramePr>
          <p:cNvPr id="16392" name="Object 6"/>
          <p:cNvGraphicFramePr>
            <a:graphicFrameLocks noChangeAspect="1"/>
          </p:cNvGraphicFramePr>
          <p:nvPr/>
        </p:nvGraphicFramePr>
        <p:xfrm>
          <a:off x="876300" y="2681288"/>
          <a:ext cx="5316538" cy="1939925"/>
        </p:xfrm>
        <a:graphic>
          <a:graphicData uri="http://schemas.openxmlformats.org/presentationml/2006/ole">
            <mc:AlternateContent xmlns:mc="http://schemas.openxmlformats.org/markup-compatibility/2006">
              <mc:Choice xmlns:v="urn:schemas-microsoft-com:vml" Requires="v">
                <p:oleObj spid="_x0000_s16413" name="Document" r:id="rId5" imgW="5160264" imgH="1905000" progId="Word.Document.8">
                  <p:embed/>
                </p:oleObj>
              </mc:Choice>
              <mc:Fallback>
                <p:oleObj name="Document" r:id="rId5" imgW="5160264" imgH="190500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 y="2681288"/>
                        <a:ext cx="5316538"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7"/>
          <p:cNvGraphicFramePr>
            <a:graphicFrameLocks noChangeAspect="1"/>
          </p:cNvGraphicFramePr>
          <p:nvPr/>
        </p:nvGraphicFramePr>
        <p:xfrm>
          <a:off x="911225" y="6248400"/>
          <a:ext cx="5075238" cy="1593850"/>
        </p:xfrm>
        <a:graphic>
          <a:graphicData uri="http://schemas.openxmlformats.org/presentationml/2006/ole">
            <mc:AlternateContent xmlns:mc="http://schemas.openxmlformats.org/markup-compatibility/2006">
              <mc:Choice xmlns:v="urn:schemas-microsoft-com:vml" Requires="v">
                <p:oleObj spid="_x0000_s16414" name="Document" r:id="rId7" imgW="5274564" imgH="1658112" progId="Word.Document.8">
                  <p:embed/>
                </p:oleObj>
              </mc:Choice>
              <mc:Fallback>
                <p:oleObj name="Document" r:id="rId7" imgW="5274564" imgH="1658112"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25" y="6248400"/>
                        <a:ext cx="5075238"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Box 2"/>
          <p:cNvSpPr txBox="1">
            <a:spLocks noChangeArrowheads="1"/>
          </p:cNvSpPr>
          <p:nvPr/>
        </p:nvSpPr>
        <p:spPr bwMode="auto">
          <a:xfrm>
            <a:off x="2438400" y="2181225"/>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a:t>Disease Status</a:t>
            </a:r>
          </a:p>
        </p:txBody>
      </p:sp>
      <p:sp>
        <p:nvSpPr>
          <p:cNvPr id="16395" name="TextBox 12"/>
          <p:cNvSpPr txBox="1">
            <a:spLocks noChangeArrowheads="1"/>
          </p:cNvSpPr>
          <p:nvPr/>
        </p:nvSpPr>
        <p:spPr bwMode="auto">
          <a:xfrm rot="-5400000">
            <a:off x="-352425" y="3233738"/>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a:t>Exposure Status</a:t>
            </a:r>
          </a:p>
        </p:txBody>
      </p:sp>
      <p:sp>
        <p:nvSpPr>
          <p:cNvPr id="16396"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8EDA2AE9-8E5A-4458-AC5B-BF7BDD1F6033}" type="slidenum">
              <a:rPr lang="en-US" altLang="en-US" sz="1400" smtClean="0"/>
              <a:pPr algn="r">
                <a:spcBef>
                  <a:spcPct val="0"/>
                </a:spcBef>
                <a:buFontTx/>
                <a:buNone/>
              </a:pPr>
              <a:t>202</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741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7412" name="Text Box 2"/>
          <p:cNvSpPr txBox="1">
            <a:spLocks noChangeArrowheads="1"/>
          </p:cNvSpPr>
          <p:nvPr/>
        </p:nvSpPr>
        <p:spPr bwMode="auto">
          <a:xfrm>
            <a:off x="533400" y="1905000"/>
            <a:ext cx="5638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342900" algn="l"/>
                <a:tab pos="571500" algn="l"/>
              </a:tabLst>
              <a:defRPr sz="3200">
                <a:solidFill>
                  <a:schemeClr val="tx1"/>
                </a:solidFill>
                <a:latin typeface="Times New Roman" charset="0"/>
              </a:defRPr>
            </a:lvl1pPr>
            <a:lvl2pPr marL="742950" indent="-285750" algn="l">
              <a:spcBef>
                <a:spcPct val="20000"/>
              </a:spcBef>
              <a:buChar char="–"/>
              <a:tabLst>
                <a:tab pos="342900" algn="l"/>
                <a:tab pos="571500" algn="l"/>
              </a:tabLst>
              <a:defRPr sz="2800">
                <a:solidFill>
                  <a:schemeClr val="tx1"/>
                </a:solidFill>
                <a:latin typeface="Times New Roman" charset="0"/>
              </a:defRPr>
            </a:lvl2pPr>
            <a:lvl3pPr marL="1143000" indent="-228600" algn="l">
              <a:spcBef>
                <a:spcPct val="20000"/>
              </a:spcBef>
              <a:buChar char="•"/>
              <a:tabLst>
                <a:tab pos="342900" algn="l"/>
                <a:tab pos="571500" algn="l"/>
              </a:tabLst>
              <a:defRPr sz="2400">
                <a:solidFill>
                  <a:schemeClr val="tx1"/>
                </a:solidFill>
                <a:latin typeface="Times New Roman" charset="0"/>
              </a:defRPr>
            </a:lvl3pPr>
            <a:lvl4pPr marL="1600200" indent="-228600" algn="l">
              <a:spcBef>
                <a:spcPct val="20000"/>
              </a:spcBef>
              <a:buChar char="–"/>
              <a:tabLst>
                <a:tab pos="342900" algn="l"/>
                <a:tab pos="571500" algn="l"/>
              </a:tabLst>
              <a:defRPr sz="2000">
                <a:solidFill>
                  <a:schemeClr val="tx1"/>
                </a:solidFill>
                <a:latin typeface="Times New Roman" charset="0"/>
              </a:defRPr>
            </a:lvl4pPr>
            <a:lvl5pPr marL="2057400" indent="-228600" algn="l">
              <a:spcBef>
                <a:spcPct val="20000"/>
              </a:spcBef>
              <a:buChar char="»"/>
              <a:tabLst>
                <a:tab pos="342900" algn="l"/>
                <a:tab pos="5715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342900" algn="l"/>
                <a:tab pos="571500" algn="l"/>
              </a:tabLst>
              <a:defRPr sz="2000">
                <a:solidFill>
                  <a:schemeClr val="tx1"/>
                </a:solidFill>
                <a:latin typeface="Times New Roman" charset="0"/>
              </a:defRPr>
            </a:lvl9pPr>
          </a:lstStyle>
          <a:p>
            <a:pPr>
              <a:spcBef>
                <a:spcPct val="50000"/>
              </a:spcBef>
              <a:buFontTx/>
              <a:buNone/>
            </a:pPr>
            <a:r>
              <a:rPr lang="en-US" altLang="en-US" sz="2000"/>
              <a:t>	Pearson’s chi-square is given by:</a:t>
            </a:r>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p:txBody>
      </p:sp>
      <p:sp>
        <p:nvSpPr>
          <p:cNvPr id="17413"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7414"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415" name="Object 5"/>
          <p:cNvGraphicFramePr>
            <a:graphicFrameLocks noChangeAspect="1"/>
          </p:cNvGraphicFramePr>
          <p:nvPr/>
        </p:nvGraphicFramePr>
        <p:xfrm>
          <a:off x="685800" y="2362200"/>
          <a:ext cx="5207000" cy="2946400"/>
        </p:xfrm>
        <a:graphic>
          <a:graphicData uri="http://schemas.openxmlformats.org/presentationml/2006/ole">
            <mc:AlternateContent xmlns:mc="http://schemas.openxmlformats.org/markup-compatibility/2006">
              <mc:Choice xmlns:v="urn:schemas-microsoft-com:vml" Requires="v">
                <p:oleObj spid="_x0000_s17422" name="Equation" r:id="rId3" imgW="5207000" imgH="2946400" progId="Equation.3">
                  <p:embed/>
                </p:oleObj>
              </mc:Choice>
              <mc:Fallback>
                <p:oleObj name="Equation" r:id="rId3" imgW="5207000" imgH="294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5207000" cy="294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0E13FFD-A310-4837-9C30-8AB36E719A11}" type="slidenum">
              <a:rPr lang="en-US" altLang="en-US" sz="1400" smtClean="0"/>
              <a:pPr algn="r">
                <a:spcBef>
                  <a:spcPct val="0"/>
                </a:spcBef>
                <a:buFontTx/>
                <a:buNone/>
              </a:pPr>
              <a:t>203</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843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8436" name="Text Box 2"/>
          <p:cNvSpPr txBox="1">
            <a:spLocks noChangeArrowheads="1"/>
          </p:cNvSpPr>
          <p:nvPr/>
        </p:nvSpPr>
        <p:spPr bwMode="auto">
          <a:xfrm>
            <a:off x="762000" y="1066800"/>
            <a:ext cx="5410200" cy="414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022350" indent="-1022350"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0"/>
              </a:spcBef>
              <a:buFontTx/>
              <a:buNone/>
            </a:pPr>
            <a:r>
              <a:rPr lang="en-US" altLang="en-US" sz="2000" b="1">
                <a:sym typeface="Symbol" pitchFamily="18" charset="2"/>
              </a:rPr>
              <a:t>Example 1</a:t>
            </a:r>
            <a:r>
              <a:rPr lang="en-US" altLang="en-US" sz="2000">
                <a:sym typeface="Symbol" pitchFamily="18" charset="2"/>
              </a:rPr>
              <a:t>:  Pauling (1971)</a:t>
            </a:r>
          </a:p>
          <a:p>
            <a:pPr>
              <a:spcBef>
                <a:spcPct val="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10000"/>
              </a:spcBef>
              <a:buFontTx/>
              <a:buNone/>
            </a:pPr>
            <a:r>
              <a:rPr lang="en-US" altLang="en-US" sz="2000">
                <a:sym typeface="Symbol" pitchFamily="18" charset="2"/>
              </a:rPr>
              <a:t>	</a:t>
            </a:r>
          </a:p>
          <a:p>
            <a:pPr>
              <a:spcBef>
                <a:spcPct val="10000"/>
              </a:spcBef>
              <a:buFontTx/>
              <a:buNone/>
            </a:pPr>
            <a:r>
              <a:rPr lang="en-US" altLang="en-US" sz="2000">
                <a:sym typeface="Symbol" pitchFamily="18" charset="2"/>
              </a:rPr>
              <a:t>	H</a:t>
            </a:r>
            <a:r>
              <a:rPr lang="en-US" altLang="en-US" sz="2000" baseline="-25000">
                <a:sym typeface="Symbol" pitchFamily="18" charset="2"/>
              </a:rPr>
              <a:t>0</a:t>
            </a:r>
            <a:r>
              <a:rPr lang="en-US" altLang="en-US" sz="2000">
                <a:sym typeface="Symbol" pitchFamily="18" charset="2"/>
              </a:rPr>
              <a:t>  :  probability of disease </a:t>
            </a:r>
            <a:r>
              <a:rPr lang="en-US" altLang="en-US" sz="2000" u="sng">
                <a:sym typeface="Symbol" pitchFamily="18" charset="2"/>
              </a:rPr>
              <a:t>does not</a:t>
            </a:r>
            <a:r>
              <a:rPr lang="en-US" altLang="en-US" sz="2000">
                <a:sym typeface="Symbol" pitchFamily="18" charset="2"/>
              </a:rPr>
              <a:t> depend on treatment </a:t>
            </a:r>
          </a:p>
          <a:p>
            <a:pPr>
              <a:spcBef>
                <a:spcPct val="10000"/>
              </a:spcBef>
              <a:buFontTx/>
              <a:buNone/>
            </a:pPr>
            <a:r>
              <a:rPr lang="en-US" altLang="en-US" sz="2000">
                <a:sym typeface="Symbol" pitchFamily="18" charset="2"/>
              </a:rPr>
              <a:t>	H</a:t>
            </a:r>
            <a:r>
              <a:rPr lang="en-US" altLang="en-US" sz="2000" baseline="-25000">
                <a:sym typeface="Symbol" pitchFamily="18" charset="2"/>
              </a:rPr>
              <a:t>A</a:t>
            </a:r>
            <a:r>
              <a:rPr lang="en-US" altLang="en-US" sz="2000">
                <a:sym typeface="Symbol" pitchFamily="18" charset="2"/>
              </a:rPr>
              <a:t>  : probability of disease </a:t>
            </a:r>
            <a:r>
              <a:rPr lang="en-US" altLang="en-US" sz="2000" u="sng">
                <a:sym typeface="Symbol" pitchFamily="18" charset="2"/>
              </a:rPr>
              <a:t>does</a:t>
            </a:r>
            <a:r>
              <a:rPr lang="en-US" altLang="en-US" sz="2000">
                <a:sym typeface="Symbol" pitchFamily="18" charset="2"/>
              </a:rPr>
              <a:t> depend on treatment </a:t>
            </a:r>
          </a:p>
        </p:txBody>
      </p:sp>
      <p:sp>
        <p:nvSpPr>
          <p:cNvPr id="18437"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18438"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439" name="Object 5"/>
          <p:cNvGraphicFramePr>
            <a:graphicFrameLocks noChangeAspect="1"/>
          </p:cNvGraphicFramePr>
          <p:nvPr/>
        </p:nvGraphicFramePr>
        <p:xfrm>
          <a:off x="1981200" y="5257800"/>
          <a:ext cx="3098800" cy="1790700"/>
        </p:xfrm>
        <a:graphic>
          <a:graphicData uri="http://schemas.openxmlformats.org/presentationml/2006/ole">
            <mc:AlternateContent xmlns:mc="http://schemas.openxmlformats.org/markup-compatibility/2006">
              <mc:Choice xmlns:v="urn:schemas-microsoft-com:vml" Requires="v">
                <p:oleObj spid="_x0000_s18453" name="Equation" r:id="rId3" imgW="3098800" imgH="1790700" progId="Equation.3">
                  <p:embed/>
                </p:oleObj>
              </mc:Choice>
              <mc:Fallback>
                <p:oleObj name="Equation" r:id="rId3" imgW="3098800" imgH="1790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257800"/>
                        <a:ext cx="30988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6"/>
          <p:cNvSpPr txBox="1">
            <a:spLocks noChangeArrowheads="1"/>
          </p:cNvSpPr>
          <p:nvPr/>
        </p:nvSpPr>
        <p:spPr bwMode="auto">
          <a:xfrm>
            <a:off x="838200" y="7086600"/>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sym typeface="Symbol" pitchFamily="18" charset="2"/>
              </a:rPr>
              <a:t>For the p-value we compute P(</a:t>
            </a:r>
            <a:r>
              <a:rPr lang="en-US" altLang="en-US" sz="2000" baseline="30000">
                <a:sym typeface="Symbol" pitchFamily="18" charset="2"/>
              </a:rPr>
              <a:t>2</a:t>
            </a:r>
            <a:r>
              <a:rPr lang="en-US" altLang="en-US" sz="2000">
                <a:sym typeface="Symbol" pitchFamily="18" charset="2"/>
              </a:rPr>
              <a:t>(1) &gt; 4.81) = 0.028.  Therefore, we reject the homogeneity of disease probability in the two treatment groups.</a:t>
            </a:r>
            <a:endParaRPr lang="en-US" altLang="en-US" sz="2000"/>
          </a:p>
        </p:txBody>
      </p:sp>
      <p:graphicFrame>
        <p:nvGraphicFramePr>
          <p:cNvPr id="18441" name="Object 7"/>
          <p:cNvGraphicFramePr>
            <a:graphicFrameLocks noChangeAspect="1"/>
          </p:cNvGraphicFramePr>
          <p:nvPr/>
        </p:nvGraphicFramePr>
        <p:xfrm>
          <a:off x="1216025" y="1608138"/>
          <a:ext cx="4548188" cy="2257425"/>
        </p:xfrm>
        <a:graphic>
          <a:graphicData uri="http://schemas.openxmlformats.org/presentationml/2006/ole">
            <mc:AlternateContent xmlns:mc="http://schemas.openxmlformats.org/markup-compatibility/2006">
              <mc:Choice xmlns:v="urn:schemas-microsoft-com:vml" Requires="v">
                <p:oleObj spid="_x0000_s18454" name="Document" r:id="rId5" imgW="4549838" imgH="2251068" progId="Word.Document.8">
                  <p:embed/>
                </p:oleObj>
              </mc:Choice>
              <mc:Fallback>
                <p:oleObj name="Document" r:id="rId5" imgW="4549838" imgH="225106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6025" y="1608138"/>
                        <a:ext cx="4548188"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D4B1639-4350-41B6-BB9C-3243CF46BBFC}" type="slidenum">
              <a:rPr lang="en-US" altLang="en-US" sz="1400" smtClean="0"/>
              <a:pPr algn="r">
                <a:spcBef>
                  <a:spcPct val="0"/>
                </a:spcBef>
                <a:buFontTx/>
                <a:buNone/>
              </a:pPr>
              <a:t>204</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1945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19460" name="Text Box 2"/>
          <p:cNvSpPr txBox="1">
            <a:spLocks noChangeArrowheads="1"/>
          </p:cNvSpPr>
          <p:nvPr/>
        </p:nvSpPr>
        <p:spPr bwMode="auto">
          <a:xfrm>
            <a:off x="533400" y="1447800"/>
            <a:ext cx="57912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228600" algn="l"/>
                <a:tab pos="457200" algn="l"/>
              </a:tabLst>
              <a:defRPr sz="3200">
                <a:solidFill>
                  <a:schemeClr val="tx1"/>
                </a:solidFill>
                <a:latin typeface="Times New Roman" charset="0"/>
              </a:defRPr>
            </a:lvl1pPr>
            <a:lvl2pPr marL="742950" indent="-285750" algn="l">
              <a:spcBef>
                <a:spcPct val="20000"/>
              </a:spcBef>
              <a:buChar char="–"/>
              <a:tabLst>
                <a:tab pos="228600" algn="l"/>
                <a:tab pos="457200" algn="l"/>
              </a:tabLst>
              <a:defRPr sz="2800">
                <a:solidFill>
                  <a:schemeClr val="tx1"/>
                </a:solidFill>
                <a:latin typeface="Times New Roman" charset="0"/>
              </a:defRPr>
            </a:lvl2pPr>
            <a:lvl3pPr marL="1143000" indent="-228600" algn="l">
              <a:spcBef>
                <a:spcPct val="20000"/>
              </a:spcBef>
              <a:buChar char="•"/>
              <a:tabLst>
                <a:tab pos="228600" algn="l"/>
                <a:tab pos="457200" algn="l"/>
              </a:tabLst>
              <a:defRPr sz="2400">
                <a:solidFill>
                  <a:schemeClr val="tx1"/>
                </a:solidFill>
                <a:latin typeface="Times New Roman" charset="0"/>
              </a:defRPr>
            </a:lvl3pPr>
            <a:lvl4pPr marL="1600200" indent="-228600" algn="l">
              <a:spcBef>
                <a:spcPct val="20000"/>
              </a:spcBef>
              <a:buChar char="–"/>
              <a:tabLst>
                <a:tab pos="228600" algn="l"/>
                <a:tab pos="457200" algn="l"/>
              </a:tabLst>
              <a:defRPr sz="2000">
                <a:solidFill>
                  <a:schemeClr val="tx1"/>
                </a:solidFill>
                <a:latin typeface="Times New Roman" charset="0"/>
              </a:defRPr>
            </a:lvl4pPr>
            <a:lvl5pPr marL="2057400" indent="-228600" algn="l">
              <a:spcBef>
                <a:spcPct val="20000"/>
              </a:spcBef>
              <a:buChar char="»"/>
              <a:tabLst>
                <a:tab pos="228600" algn="l"/>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228600" algn="l"/>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228600" algn="l"/>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228600" algn="l"/>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228600" algn="l"/>
                <a:tab pos="457200" algn="l"/>
              </a:tabLst>
              <a:defRPr sz="2000">
                <a:solidFill>
                  <a:schemeClr val="tx1"/>
                </a:solidFill>
                <a:latin typeface="Times New Roman" charset="0"/>
              </a:defRPr>
            </a:lvl9pPr>
          </a:lstStyle>
          <a:p>
            <a:pPr>
              <a:spcBef>
                <a:spcPct val="0"/>
              </a:spcBef>
              <a:buFontTx/>
              <a:buNone/>
            </a:pPr>
            <a:r>
              <a:rPr lang="en-US" altLang="en-US" sz="2000" b="1"/>
              <a:t>Example 1</a:t>
            </a:r>
            <a:r>
              <a:rPr lang="en-US" altLang="en-US" sz="2000"/>
              <a:t> fixed the number of E and </a:t>
            </a:r>
            <a:r>
              <a:rPr lang="en-US" altLang="en-US" sz="2000">
                <a:sym typeface="WP MultinationalA Courier" pitchFamily="49" charset="2"/>
              </a:rPr>
              <a:t>not E, then evaluated the disease status after a </a:t>
            </a:r>
            <a:r>
              <a:rPr lang="en-US" altLang="en-US" sz="2000" u="sng">
                <a:sym typeface="WP MultinationalA Courier" pitchFamily="49" charset="2"/>
              </a:rPr>
              <a:t>fixed period of time </a:t>
            </a:r>
            <a:r>
              <a:rPr lang="en-US" altLang="en-US" sz="2000">
                <a:sym typeface="WP MultinationalA Courier" pitchFamily="49" charset="2"/>
              </a:rPr>
              <a:t>(same for everyone).  This is a </a:t>
            </a:r>
            <a:r>
              <a:rPr lang="en-US" altLang="en-US" sz="2000" b="1">
                <a:sym typeface="WP MultinationalA Courier" pitchFamily="49" charset="2"/>
              </a:rPr>
              <a:t>prospective study</a:t>
            </a:r>
            <a:r>
              <a:rPr lang="en-US" altLang="en-US" sz="2000">
                <a:sym typeface="WP MultinationalA Courier" pitchFamily="49" charset="2"/>
              </a:rPr>
              <a:t>.  Given this design we can estimate the </a:t>
            </a:r>
            <a:r>
              <a:rPr lang="en-US" altLang="en-US" sz="2000" b="1">
                <a:sym typeface="WP MultinationalA Courier" pitchFamily="49" charset="2"/>
              </a:rPr>
              <a:t>relative risk</a:t>
            </a:r>
            <a:r>
              <a:rPr lang="en-US" altLang="en-US" sz="2000">
                <a:sym typeface="WP MultinationalA Courier" pitchFamily="49" charset="2"/>
              </a:rPr>
              <a:t>:</a:t>
            </a:r>
          </a:p>
          <a:p>
            <a:pPr>
              <a:spcBef>
                <a:spcPct val="0"/>
              </a:spcBef>
              <a:buFontTx/>
              <a:buNone/>
            </a:pPr>
            <a:endParaRPr lang="en-US" altLang="en-US" sz="2000">
              <a:sym typeface="WP MultinationalA Courier" pitchFamily="49" charset="2"/>
            </a:endParaRPr>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The range of RR is [0, </a:t>
            </a:r>
            <a:r>
              <a:rPr lang="en-US" altLang="en-US" sz="2000">
                <a:sym typeface="Symbol" pitchFamily="18" charset="2"/>
              </a:rPr>
              <a:t>).  By taking the logarithm, we have </a:t>
            </a:r>
            <a:r>
              <a:rPr lang="en-US" altLang="en-US" sz="2000"/>
              <a:t>(- </a:t>
            </a:r>
            <a:r>
              <a:rPr lang="en-US" altLang="en-US" sz="2000">
                <a:sym typeface="Symbol" pitchFamily="18" charset="2"/>
              </a:rPr>
              <a:t></a:t>
            </a:r>
            <a:r>
              <a:rPr lang="en-US" altLang="en-US" sz="2000"/>
              <a:t>, +</a:t>
            </a:r>
            <a:r>
              <a:rPr lang="en-US" altLang="en-US" sz="2000">
                <a:sym typeface="Symbol" pitchFamily="18" charset="2"/>
              </a:rPr>
              <a:t>) as the range for ln(RR) and a better approximation to normality for the estimated ln</a:t>
            </a: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sym typeface="Symbol" pitchFamily="18" charset="2"/>
            </a:endParaRPr>
          </a:p>
          <a:p>
            <a:pPr>
              <a:spcBef>
                <a:spcPct val="0"/>
              </a:spcBef>
              <a:buFontTx/>
              <a:buNone/>
            </a:pPr>
            <a:endParaRPr lang="en-US" altLang="en-US" sz="2000">
              <a:sym typeface="Symbol" pitchFamily="18" charset="2"/>
            </a:endParaRPr>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p:txBody>
      </p:sp>
      <p:graphicFrame>
        <p:nvGraphicFramePr>
          <p:cNvPr id="19461" name="Object 3"/>
          <p:cNvGraphicFramePr>
            <a:graphicFrameLocks noChangeAspect="1"/>
          </p:cNvGraphicFramePr>
          <p:nvPr/>
        </p:nvGraphicFramePr>
        <p:xfrm>
          <a:off x="5410200" y="4217988"/>
          <a:ext cx="582613" cy="354012"/>
        </p:xfrm>
        <a:graphic>
          <a:graphicData uri="http://schemas.openxmlformats.org/presentationml/2006/ole">
            <mc:AlternateContent xmlns:mc="http://schemas.openxmlformats.org/markup-compatibility/2006">
              <mc:Choice xmlns:v="urn:schemas-microsoft-com:vml" Requires="v">
                <p:oleObj spid="_x0000_s19488" name="Equation" r:id="rId3" imgW="583947" imgH="355446" progId="Equation.3">
                  <p:embed/>
                </p:oleObj>
              </mc:Choice>
              <mc:Fallback>
                <p:oleObj name="Equation" r:id="rId3" imgW="583947" imgH="35544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217988"/>
                        <a:ext cx="582613"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4"/>
          <p:cNvSpPr txBox="1">
            <a:spLocks noChangeArrowheads="1"/>
          </p:cNvSpPr>
          <p:nvPr/>
        </p:nvSpPr>
        <p:spPr bwMode="auto">
          <a:xfrm>
            <a:off x="1219200" y="457200"/>
            <a:ext cx="441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t>2 x 2 Tables</a:t>
            </a:r>
          </a:p>
          <a:p>
            <a:pPr algn="ctr">
              <a:spcBef>
                <a:spcPct val="0"/>
              </a:spcBef>
              <a:buFontTx/>
              <a:buNone/>
            </a:pPr>
            <a:r>
              <a:rPr lang="en-US" altLang="en-US" sz="2000" b="1"/>
              <a:t>Applications In Epidemiology </a:t>
            </a:r>
          </a:p>
        </p:txBody>
      </p:sp>
      <p:sp>
        <p:nvSpPr>
          <p:cNvPr id="19463" name="Line 5"/>
          <p:cNvSpPr>
            <a:spLocks noChangeShapeType="1"/>
          </p:cNvSpPr>
          <p:nvPr/>
        </p:nvSpPr>
        <p:spPr bwMode="auto">
          <a:xfrm>
            <a:off x="1447800" y="12954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9464" name="Object 6"/>
          <p:cNvGraphicFramePr>
            <a:graphicFrameLocks noChangeAspect="1"/>
          </p:cNvGraphicFramePr>
          <p:nvPr/>
        </p:nvGraphicFramePr>
        <p:xfrm>
          <a:off x="2590800" y="2819400"/>
          <a:ext cx="1498600" cy="660400"/>
        </p:xfrm>
        <a:graphic>
          <a:graphicData uri="http://schemas.openxmlformats.org/presentationml/2006/ole">
            <mc:AlternateContent xmlns:mc="http://schemas.openxmlformats.org/markup-compatibility/2006">
              <mc:Choice xmlns:v="urn:schemas-microsoft-com:vml" Requires="v">
                <p:oleObj spid="_x0000_s19489" name="Equation" r:id="rId5" imgW="1498600" imgH="660400" progId="Equation.3">
                  <p:embed/>
                </p:oleObj>
              </mc:Choice>
              <mc:Fallback>
                <p:oleObj name="Equation" r:id="rId5" imgW="1498600" imgH="660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819400"/>
                        <a:ext cx="14986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7"/>
          <p:cNvGraphicFramePr>
            <a:graphicFrameLocks noChangeAspect="1"/>
          </p:cNvGraphicFramePr>
          <p:nvPr/>
        </p:nvGraphicFramePr>
        <p:xfrm>
          <a:off x="1562100" y="4762500"/>
          <a:ext cx="3505200" cy="1778000"/>
        </p:xfrm>
        <a:graphic>
          <a:graphicData uri="http://schemas.openxmlformats.org/presentationml/2006/ole">
            <mc:AlternateContent xmlns:mc="http://schemas.openxmlformats.org/markup-compatibility/2006">
              <mc:Choice xmlns:v="urn:schemas-microsoft-com:vml" Requires="v">
                <p:oleObj spid="_x0000_s19490" name="Equation" r:id="rId7" imgW="3505200" imgH="1778000" progId="Equation.DSMT4">
                  <p:embed/>
                </p:oleObj>
              </mc:Choice>
              <mc:Fallback>
                <p:oleObj name="Equation" r:id="rId7" imgW="3505200" imgH="1778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2100" y="4762500"/>
                        <a:ext cx="35052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8"/>
          <p:cNvGraphicFramePr>
            <a:graphicFrameLocks noChangeAspect="1"/>
          </p:cNvGraphicFramePr>
          <p:nvPr/>
        </p:nvGraphicFramePr>
        <p:xfrm>
          <a:off x="925513" y="6781800"/>
          <a:ext cx="5159375" cy="863600"/>
        </p:xfrm>
        <a:graphic>
          <a:graphicData uri="http://schemas.openxmlformats.org/presentationml/2006/ole">
            <mc:AlternateContent xmlns:mc="http://schemas.openxmlformats.org/markup-compatibility/2006">
              <mc:Choice xmlns:v="urn:schemas-microsoft-com:vml" Requires="v">
                <p:oleObj spid="_x0000_s19491" name="Equation" r:id="rId9" imgW="2882900" imgH="482600" progId="Equation.3">
                  <p:embed/>
                </p:oleObj>
              </mc:Choice>
              <mc:Fallback>
                <p:oleObj name="Equation" r:id="rId9" imgW="2882900" imgH="482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5513" y="6781800"/>
                        <a:ext cx="5159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89688040-C257-4080-95B3-E21529C8C2FA}" type="slidenum">
              <a:rPr lang="en-US" altLang="en-US" sz="1400" smtClean="0"/>
              <a:pPr algn="r">
                <a:spcBef>
                  <a:spcPct val="0"/>
                </a:spcBef>
                <a:buFontTx/>
                <a:buNone/>
              </a:pPr>
              <a:t>205</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07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076" name="Text Box 2"/>
          <p:cNvSpPr txBox="1">
            <a:spLocks noChangeArrowheads="1"/>
          </p:cNvSpPr>
          <p:nvPr/>
        </p:nvSpPr>
        <p:spPr bwMode="auto">
          <a:xfrm>
            <a:off x="2133600" y="6858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Overview</a:t>
            </a:r>
          </a:p>
        </p:txBody>
      </p:sp>
      <p:sp>
        <p:nvSpPr>
          <p:cNvPr id="3077" name="Rectangle 3"/>
          <p:cNvSpPr>
            <a:spLocks noChangeArrowheads="1"/>
          </p:cNvSpPr>
          <p:nvPr/>
        </p:nvSpPr>
        <p:spPr bwMode="auto">
          <a:xfrm>
            <a:off x="838200" y="1447800"/>
            <a:ext cx="54102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har char="•"/>
              <a:defRPr sz="3200">
                <a:solidFill>
                  <a:schemeClr val="tx1"/>
                </a:solidFill>
                <a:latin typeface="Times New Roman" charset="0"/>
              </a:defRPr>
            </a:lvl1pPr>
            <a:lvl2pPr marL="917575" indent="-45720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FontTx/>
              <a:buAutoNum type="arabicParenR"/>
            </a:pPr>
            <a:r>
              <a:rPr lang="en-US" altLang="en-US" sz="2000" b="1"/>
              <a:t>Types of Variables</a:t>
            </a:r>
          </a:p>
          <a:p>
            <a:pPr>
              <a:buFontTx/>
              <a:buAutoNum type="arabicParenR"/>
            </a:pPr>
            <a:r>
              <a:rPr lang="en-US" altLang="en-US" sz="2000" b="1"/>
              <a:t>Comparing (2) Categorical Variables</a:t>
            </a:r>
          </a:p>
          <a:p>
            <a:pPr lvl="1">
              <a:buFontTx/>
              <a:buChar char="•"/>
            </a:pPr>
            <a:r>
              <a:rPr lang="en-US" altLang="en-US" sz="2000"/>
              <a:t>Contingency (two-way) tables</a:t>
            </a:r>
          </a:p>
          <a:p>
            <a:pPr lvl="1">
              <a:buFontTx/>
              <a:buChar char="•"/>
            </a:pPr>
            <a:r>
              <a:rPr lang="en-US" altLang="en-US" sz="2000">
                <a:sym typeface="Symbol" pitchFamily="18" charset="2"/>
              </a:rPr>
              <a:t></a:t>
            </a:r>
            <a:r>
              <a:rPr lang="en-US" altLang="en-US" sz="2000" baseline="30000">
                <a:sym typeface="Symbol" pitchFamily="18" charset="2"/>
              </a:rPr>
              <a:t>2</a:t>
            </a:r>
            <a:r>
              <a:rPr lang="en-US" altLang="en-US" sz="2000">
                <a:sym typeface="Symbol" pitchFamily="18" charset="2"/>
              </a:rPr>
              <a:t> </a:t>
            </a:r>
            <a:r>
              <a:rPr lang="en-US" altLang="en-US" sz="2000"/>
              <a:t>Tests</a:t>
            </a:r>
          </a:p>
          <a:p>
            <a:pPr>
              <a:buFontTx/>
              <a:buAutoNum type="arabicParenR"/>
            </a:pPr>
            <a:r>
              <a:rPr lang="en-US" altLang="en-US" sz="2000" b="1"/>
              <a:t>2 x 2 Tables</a:t>
            </a:r>
          </a:p>
          <a:p>
            <a:pPr lvl="1">
              <a:buFontTx/>
              <a:buChar char="•"/>
            </a:pPr>
            <a:r>
              <a:rPr lang="en-US" altLang="en-US" sz="2000"/>
              <a:t> Sampling designs</a:t>
            </a:r>
          </a:p>
          <a:p>
            <a:pPr lvl="1">
              <a:buFontTx/>
              <a:buChar char="•"/>
            </a:pPr>
            <a:r>
              <a:rPr lang="en-US" altLang="en-US" sz="2000"/>
              <a:t> Testing for association</a:t>
            </a:r>
          </a:p>
          <a:p>
            <a:pPr lvl="1">
              <a:buFontTx/>
              <a:buChar char="•"/>
            </a:pPr>
            <a:r>
              <a:rPr lang="en-US" altLang="en-US" sz="2000"/>
              <a:t> Estimation of  effects</a:t>
            </a:r>
          </a:p>
          <a:p>
            <a:pPr lvl="1">
              <a:buFontTx/>
              <a:buChar char="•"/>
            </a:pPr>
            <a:r>
              <a:rPr lang="en-US" altLang="en-US" sz="2000"/>
              <a:t> Paired binary data</a:t>
            </a:r>
          </a:p>
          <a:p>
            <a:pPr>
              <a:buFontTx/>
              <a:buAutoNum type="arabicParenR" startAt="4"/>
            </a:pPr>
            <a:r>
              <a:rPr lang="en-US" altLang="en-US" sz="2000" b="1"/>
              <a:t>Stratified Tables</a:t>
            </a:r>
          </a:p>
          <a:p>
            <a:pPr lvl="1">
              <a:buFontTx/>
              <a:buChar char="•"/>
            </a:pPr>
            <a:r>
              <a:rPr lang="en-US" altLang="en-US" sz="2000"/>
              <a:t>Confounding</a:t>
            </a:r>
          </a:p>
          <a:p>
            <a:pPr lvl="1">
              <a:buFontTx/>
              <a:buChar char="•"/>
            </a:pPr>
            <a:r>
              <a:rPr lang="en-US" altLang="en-US" sz="2000"/>
              <a:t>Effect Modification</a:t>
            </a:r>
          </a:p>
        </p:txBody>
      </p:sp>
      <p:sp>
        <p:nvSpPr>
          <p:cNvPr id="307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F721AD4B-EC53-47CA-8798-2E473D6F4FA5}" type="slidenum">
              <a:rPr lang="en-US" altLang="en-US" sz="1400" smtClean="0"/>
              <a:pPr algn="r">
                <a:spcBef>
                  <a:spcPct val="0"/>
                </a:spcBef>
                <a:buFontTx/>
                <a:buNone/>
              </a:pPr>
              <a:t>188</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048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0484" name="Text Box 2"/>
          <p:cNvSpPr txBox="1">
            <a:spLocks noChangeArrowheads="1"/>
          </p:cNvSpPr>
          <p:nvPr/>
        </p:nvSpPr>
        <p:spPr bwMode="auto">
          <a:xfrm>
            <a:off x="533400" y="1600200"/>
            <a:ext cx="57912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a:t>	</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r>
              <a:rPr lang="en-US" altLang="en-US" sz="2000"/>
              <a:t>The estimated relative risk is:</a:t>
            </a:r>
            <a:endParaRPr lang="en-US" altLang="en-US" sz="2000">
              <a:sym typeface="Symbol" pitchFamily="18" charset="2"/>
            </a:endParaRP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0"/>
              </a:spcBef>
              <a:buFontTx/>
              <a:buNone/>
            </a:pPr>
            <a:r>
              <a:rPr lang="en-US" altLang="en-US" sz="2000"/>
              <a:t>We can obtain a 95% confidence interval for the relative risk by first obtaining a confidence interval for the log-RR:</a:t>
            </a:r>
          </a:p>
          <a:p>
            <a:pPr algn="just">
              <a:spcBef>
                <a:spcPct val="50000"/>
              </a:spcBef>
              <a:buFontTx/>
              <a:buNone/>
            </a:pPr>
            <a:endParaRPr lang="en-US" altLang="en-US" sz="2000"/>
          </a:p>
        </p:txBody>
      </p:sp>
      <p:graphicFrame>
        <p:nvGraphicFramePr>
          <p:cNvPr id="20485" name="Object 3"/>
          <p:cNvGraphicFramePr>
            <a:graphicFrameLocks noChangeAspect="1"/>
          </p:cNvGraphicFramePr>
          <p:nvPr/>
        </p:nvGraphicFramePr>
        <p:xfrm>
          <a:off x="3352800" y="4413250"/>
          <a:ext cx="150813" cy="315913"/>
        </p:xfrm>
        <a:graphic>
          <a:graphicData uri="http://schemas.openxmlformats.org/presentationml/2006/ole">
            <mc:AlternateContent xmlns:mc="http://schemas.openxmlformats.org/markup-compatibility/2006">
              <mc:Choice xmlns:v="urn:schemas-microsoft-com:vml" Requires="v">
                <p:oleObj spid="_x0000_s20512" name="Equation" r:id="rId3" imgW="152268" imgH="317225" progId="Equation.3">
                  <p:embed/>
                </p:oleObj>
              </mc:Choice>
              <mc:Fallback>
                <p:oleObj name="Equation" r:id="rId3" imgW="152268" imgH="3172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3250"/>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4"/>
          <p:cNvGraphicFramePr>
            <a:graphicFrameLocks noChangeAspect="1"/>
          </p:cNvGraphicFramePr>
          <p:nvPr/>
        </p:nvGraphicFramePr>
        <p:xfrm>
          <a:off x="2362200" y="3962400"/>
          <a:ext cx="2095500" cy="1524000"/>
        </p:xfrm>
        <a:graphic>
          <a:graphicData uri="http://schemas.openxmlformats.org/presentationml/2006/ole">
            <mc:AlternateContent xmlns:mc="http://schemas.openxmlformats.org/markup-compatibility/2006">
              <mc:Choice xmlns:v="urn:schemas-microsoft-com:vml" Requires="v">
                <p:oleObj spid="_x0000_s20513" name="Equation" r:id="rId5" imgW="2095500" imgH="1524000" progId="Equation.3">
                  <p:embed/>
                </p:oleObj>
              </mc:Choice>
              <mc:Fallback>
                <p:oleObj name="Equation" r:id="rId5" imgW="2095500" imgH="1524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962400"/>
                        <a:ext cx="20955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5"/>
          <p:cNvGraphicFramePr>
            <a:graphicFrameLocks noChangeAspect="1"/>
          </p:cNvGraphicFramePr>
          <p:nvPr/>
        </p:nvGraphicFramePr>
        <p:xfrm>
          <a:off x="1860550" y="6389688"/>
          <a:ext cx="3238500" cy="758825"/>
        </p:xfrm>
        <a:graphic>
          <a:graphicData uri="http://schemas.openxmlformats.org/presentationml/2006/ole">
            <mc:AlternateContent xmlns:mc="http://schemas.openxmlformats.org/markup-compatibility/2006">
              <mc:Choice xmlns:v="urn:schemas-microsoft-com:vml" Requires="v">
                <p:oleObj spid="_x0000_s20514" name="Equation" r:id="rId7" imgW="3238500" imgH="762000" progId="Equation.DSMT4">
                  <p:embed/>
                </p:oleObj>
              </mc:Choice>
              <mc:Fallback>
                <p:oleObj name="Equation" r:id="rId7" imgW="3238500" imgH="762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550" y="6389688"/>
                        <a:ext cx="32385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7"/>
          <p:cNvGraphicFramePr>
            <a:graphicFrameLocks noChangeAspect="1"/>
          </p:cNvGraphicFramePr>
          <p:nvPr/>
        </p:nvGraphicFramePr>
        <p:xfrm>
          <a:off x="1143000" y="1219200"/>
          <a:ext cx="4659313" cy="2233613"/>
        </p:xfrm>
        <a:graphic>
          <a:graphicData uri="http://schemas.openxmlformats.org/presentationml/2006/ole">
            <mc:AlternateContent xmlns:mc="http://schemas.openxmlformats.org/markup-compatibility/2006">
              <mc:Choice xmlns:v="urn:schemas-microsoft-com:vml" Requires="v">
                <p:oleObj spid="_x0000_s20515" name="Document" r:id="rId9" imgW="4597908" imgH="2253996" progId="Word.Document.8">
                  <p:embed/>
                </p:oleObj>
              </mc:Choice>
              <mc:Fallback>
                <p:oleObj name="Document" r:id="rId9" imgW="4597908" imgH="2253996"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1219200"/>
                        <a:ext cx="4659313" cy="223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8"/>
          <p:cNvSpPr txBox="1">
            <a:spLocks noChangeArrowheads="1"/>
          </p:cNvSpPr>
          <p:nvPr/>
        </p:nvSpPr>
        <p:spPr bwMode="auto">
          <a:xfrm>
            <a:off x="2133600" y="6096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Relative Risk</a:t>
            </a:r>
          </a:p>
        </p:txBody>
      </p:sp>
      <p:sp>
        <p:nvSpPr>
          <p:cNvPr id="20490" name="Text Box 9"/>
          <p:cNvSpPr txBox="1">
            <a:spLocks noChangeArrowheads="1"/>
          </p:cNvSpPr>
          <p:nvPr/>
        </p:nvSpPr>
        <p:spPr bwMode="auto">
          <a:xfrm>
            <a:off x="533400" y="739140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and exponentiating the endpoints of the CI.</a:t>
            </a:r>
          </a:p>
        </p:txBody>
      </p:sp>
      <p:sp>
        <p:nvSpPr>
          <p:cNvPr id="20491"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28BA6257-DF83-4586-9FD5-6F3B84554597}" type="slidenum">
              <a:rPr lang="en-US" altLang="en-US" sz="1400" smtClean="0"/>
              <a:pPr algn="r">
                <a:spcBef>
                  <a:spcPct val="0"/>
                </a:spcBef>
                <a:buFontTx/>
                <a:buNone/>
              </a:pPr>
              <a:t>206</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150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1508" name="Rectangle 2"/>
          <p:cNvSpPr>
            <a:spLocks noChangeArrowheads="1"/>
          </p:cNvSpPr>
          <p:nvPr/>
        </p:nvSpPr>
        <p:spPr bwMode="auto">
          <a:xfrm>
            <a:off x="457200" y="2438400"/>
            <a:ext cx="594360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1100">
                <a:latin typeface="Courier New" pitchFamily="49" charset="0"/>
              </a:rPr>
              <a:t>. csi 17 31 122 109</a:t>
            </a:r>
          </a:p>
          <a:p>
            <a:pPr>
              <a:spcBef>
                <a:spcPct val="50000"/>
              </a:spcBef>
              <a:buFontTx/>
              <a:buNone/>
            </a:pPr>
            <a:endParaRPr lang="en-US" altLang="en-US" sz="1100">
              <a:latin typeface="Courier New" pitchFamily="49" charset="0"/>
            </a:endParaRPr>
          </a:p>
          <a:p>
            <a:pPr>
              <a:spcBef>
                <a:spcPct val="50000"/>
              </a:spcBef>
              <a:buFontTx/>
              <a:buNone/>
            </a:pPr>
            <a:r>
              <a:rPr lang="en-US" altLang="en-US" sz="1100">
                <a:latin typeface="Courier New" pitchFamily="49" charset="0"/>
              </a:rPr>
              <a:t>                 |   Exposed   Unexposed  |     Total</a:t>
            </a:r>
          </a:p>
          <a:p>
            <a:pPr>
              <a:spcBef>
                <a:spcPct val="50000"/>
              </a:spcBef>
              <a:buFontTx/>
              <a:buNone/>
            </a:pPr>
            <a:r>
              <a:rPr lang="en-US" altLang="en-US" sz="1100">
                <a:latin typeface="Courier New" pitchFamily="49" charset="0"/>
              </a:rPr>
              <a:t>-----------------+------------------------+----------</a:t>
            </a:r>
          </a:p>
          <a:p>
            <a:pPr>
              <a:spcBef>
                <a:spcPct val="50000"/>
              </a:spcBef>
              <a:buFontTx/>
              <a:buNone/>
            </a:pPr>
            <a:r>
              <a:rPr lang="en-US" altLang="en-US" sz="1100">
                <a:latin typeface="Courier New" pitchFamily="49" charset="0"/>
              </a:rPr>
              <a:t>           Cases |        17          31  |        48</a:t>
            </a:r>
          </a:p>
          <a:p>
            <a:pPr>
              <a:spcBef>
                <a:spcPct val="50000"/>
              </a:spcBef>
              <a:buFontTx/>
              <a:buNone/>
            </a:pPr>
            <a:r>
              <a:rPr lang="en-US" altLang="en-US" sz="1100">
                <a:latin typeface="Courier New" pitchFamily="49" charset="0"/>
              </a:rPr>
              <a:t>        Noncases |       122         109  |       231</a:t>
            </a:r>
          </a:p>
          <a:p>
            <a:pPr>
              <a:spcBef>
                <a:spcPct val="50000"/>
              </a:spcBef>
              <a:buFontTx/>
              <a:buNone/>
            </a:pPr>
            <a:r>
              <a:rPr lang="en-US" altLang="en-US" sz="1100">
                <a:latin typeface="Courier New" pitchFamily="49" charset="0"/>
              </a:rPr>
              <a:t>-----------------+------------------------+----------</a:t>
            </a:r>
          </a:p>
          <a:p>
            <a:pPr>
              <a:spcBef>
                <a:spcPct val="50000"/>
              </a:spcBef>
              <a:buFontTx/>
              <a:buNone/>
            </a:pPr>
            <a:r>
              <a:rPr lang="en-US" altLang="en-US" sz="1100">
                <a:latin typeface="Courier New" pitchFamily="49" charset="0"/>
              </a:rPr>
              <a:t>           Total |       139         140  |       279</a:t>
            </a:r>
          </a:p>
          <a:p>
            <a:pPr>
              <a:spcBef>
                <a:spcPct val="50000"/>
              </a:spcBef>
              <a:buFontTx/>
              <a:buNone/>
            </a:pPr>
            <a:r>
              <a:rPr lang="en-US" altLang="en-US" sz="1100">
                <a:latin typeface="Courier New" pitchFamily="49" charset="0"/>
              </a:rPr>
              <a:t>                 |                        |</a:t>
            </a:r>
          </a:p>
          <a:p>
            <a:pPr>
              <a:spcBef>
                <a:spcPct val="50000"/>
              </a:spcBef>
              <a:buFontTx/>
              <a:buNone/>
            </a:pPr>
            <a:r>
              <a:rPr lang="en-US" altLang="en-US" sz="1100">
                <a:latin typeface="Courier New" pitchFamily="49" charset="0"/>
              </a:rPr>
              <a:t>            Risk |  .1223022    .2214286  |   .172043</a:t>
            </a:r>
          </a:p>
          <a:p>
            <a:pPr>
              <a:spcBef>
                <a:spcPct val="50000"/>
              </a:spcBef>
              <a:buFontTx/>
              <a:buNone/>
            </a:pPr>
            <a:r>
              <a:rPr lang="en-US" altLang="en-US" sz="1100">
                <a:latin typeface="Courier New" pitchFamily="49" charset="0"/>
              </a:rPr>
              <a:t>                 |                        |</a:t>
            </a:r>
          </a:p>
          <a:p>
            <a:pPr>
              <a:spcBef>
                <a:spcPct val="50000"/>
              </a:spcBef>
              <a:buFontTx/>
              <a:buNone/>
            </a:pPr>
            <a:r>
              <a:rPr lang="en-US" altLang="en-US" sz="1100">
                <a:latin typeface="Courier New" pitchFamily="49" charset="0"/>
              </a:rPr>
              <a:t>                 |      Point estimate    |  [95% Conf. Interval]</a:t>
            </a:r>
          </a:p>
          <a:p>
            <a:pPr>
              <a:spcBef>
                <a:spcPct val="50000"/>
              </a:spcBef>
              <a:buFontTx/>
              <a:buNone/>
            </a:pPr>
            <a:r>
              <a:rPr lang="en-US" altLang="en-US" sz="1100">
                <a:latin typeface="Courier New" pitchFamily="49" charset="0"/>
              </a:rPr>
              <a:t>                 |------------------------+----------------------</a:t>
            </a:r>
          </a:p>
          <a:p>
            <a:pPr>
              <a:spcBef>
                <a:spcPct val="50000"/>
              </a:spcBef>
              <a:buFontTx/>
              <a:buNone/>
            </a:pPr>
            <a:r>
              <a:rPr lang="en-US" altLang="en-US" sz="1100">
                <a:latin typeface="Courier New" pitchFamily="49" charset="0"/>
              </a:rPr>
              <a:t> Risk difference |        -.0991264       | -.1868592   -.0113937  </a:t>
            </a:r>
          </a:p>
          <a:p>
            <a:pPr>
              <a:spcBef>
                <a:spcPct val="50000"/>
              </a:spcBef>
              <a:buFontTx/>
              <a:buNone/>
            </a:pPr>
            <a:r>
              <a:rPr lang="en-US" altLang="en-US" sz="1100">
                <a:latin typeface="Courier New" pitchFamily="49" charset="0"/>
              </a:rPr>
              <a:t>      Risk ratio |         .5523323       |  .3209178    .9506203  </a:t>
            </a:r>
          </a:p>
          <a:p>
            <a:pPr>
              <a:spcBef>
                <a:spcPct val="50000"/>
              </a:spcBef>
              <a:buFontTx/>
              <a:buNone/>
            </a:pPr>
            <a:r>
              <a:rPr lang="en-US" altLang="en-US" sz="1100">
                <a:latin typeface="Courier New" pitchFamily="49" charset="0"/>
              </a:rPr>
              <a:t> Prev. frac. ex. |         .4476677       |  .0493797    .6790822  </a:t>
            </a:r>
          </a:p>
          <a:p>
            <a:pPr>
              <a:spcBef>
                <a:spcPct val="50000"/>
              </a:spcBef>
              <a:buFontTx/>
              <a:buNone/>
            </a:pPr>
            <a:r>
              <a:rPr lang="en-US" altLang="en-US" sz="1100">
                <a:latin typeface="Courier New" pitchFamily="49" charset="0"/>
              </a:rPr>
              <a:t> Prev. frac. pop |         .2230316       |</a:t>
            </a:r>
          </a:p>
          <a:p>
            <a:pPr>
              <a:spcBef>
                <a:spcPct val="50000"/>
              </a:spcBef>
              <a:buFontTx/>
              <a:buNone/>
            </a:pPr>
            <a:r>
              <a:rPr lang="en-US" altLang="en-US" sz="1100">
                <a:latin typeface="Courier New" pitchFamily="49" charset="0"/>
              </a:rPr>
              <a:t>                 +-----------------------------------------------</a:t>
            </a:r>
          </a:p>
          <a:p>
            <a:pPr>
              <a:spcBef>
                <a:spcPct val="50000"/>
              </a:spcBef>
              <a:buFontTx/>
              <a:buNone/>
            </a:pPr>
            <a:r>
              <a:rPr lang="en-US" altLang="en-US" sz="1100">
                <a:latin typeface="Courier New" pitchFamily="49" charset="0"/>
              </a:rPr>
              <a:t>                             chi2(1) =     4.81  Pr&gt;chi2 = 0.0283</a:t>
            </a:r>
          </a:p>
        </p:txBody>
      </p:sp>
      <p:sp>
        <p:nvSpPr>
          <p:cNvPr id="21509" name="TextBox 1"/>
          <p:cNvSpPr txBox="1">
            <a:spLocks noChangeArrowheads="1"/>
          </p:cNvSpPr>
          <p:nvPr/>
        </p:nvSpPr>
        <p:spPr bwMode="auto">
          <a:xfrm>
            <a:off x="990600" y="914400"/>
            <a:ext cx="510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000"/>
              <a:t>Note that disease status and exposure status are transposed here compared to previous tables.</a:t>
            </a:r>
          </a:p>
        </p:txBody>
      </p:sp>
      <p:sp>
        <p:nvSpPr>
          <p:cNvPr id="21510"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D8033011-5A24-4F9C-966B-FD6963B54B80}" type="slidenum">
              <a:rPr lang="en-US" altLang="en-US" sz="1400" smtClean="0"/>
              <a:pPr algn="r">
                <a:spcBef>
                  <a:spcPct val="0"/>
                </a:spcBef>
                <a:buFontTx/>
                <a:buNone/>
              </a:pPr>
              <a:t>207</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253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22532" name="Object 1026"/>
          <p:cNvGraphicFramePr>
            <a:graphicFrameLocks noChangeAspect="1"/>
          </p:cNvGraphicFramePr>
          <p:nvPr/>
        </p:nvGraphicFramePr>
        <p:xfrm>
          <a:off x="3352800" y="4419600"/>
          <a:ext cx="150813" cy="303213"/>
        </p:xfrm>
        <a:graphic>
          <a:graphicData uri="http://schemas.openxmlformats.org/presentationml/2006/ole">
            <mc:AlternateContent xmlns:mc="http://schemas.openxmlformats.org/markup-compatibility/2006">
              <mc:Choice xmlns:v="urn:schemas-microsoft-com:vml" Requires="v">
                <p:oleObj spid="_x0000_s22549" name="Equation" r:id="rId3" imgW="152268" imgH="304536" progId="Equation.COEE2">
                  <p:embed/>
                </p:oleObj>
              </mc:Choice>
              <mc:Fallback>
                <p:oleObj name="Equation" r:id="rId3" imgW="152268" imgH="304536" progId="Equation.COEE2">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1508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1027"/>
          <p:cNvSpPr txBox="1">
            <a:spLocks noChangeArrowheads="1"/>
          </p:cNvSpPr>
          <p:nvPr/>
        </p:nvSpPr>
        <p:spPr bwMode="auto">
          <a:xfrm>
            <a:off x="685800" y="1752600"/>
            <a:ext cx="5638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2057400" algn="l"/>
                <a:tab pos="3886200" algn="l"/>
              </a:tabLst>
              <a:defRPr sz="3200">
                <a:solidFill>
                  <a:schemeClr val="tx1"/>
                </a:solidFill>
                <a:latin typeface="Times New Roman" charset="0"/>
              </a:defRPr>
            </a:lvl1pPr>
            <a:lvl2pPr marL="742950" indent="-285750" algn="l">
              <a:spcBef>
                <a:spcPct val="20000"/>
              </a:spcBef>
              <a:buChar char="–"/>
              <a:tabLst>
                <a:tab pos="2057400" algn="l"/>
                <a:tab pos="3886200" algn="l"/>
              </a:tabLst>
              <a:defRPr sz="2800">
                <a:solidFill>
                  <a:schemeClr val="tx1"/>
                </a:solidFill>
                <a:latin typeface="Times New Roman" charset="0"/>
              </a:defRPr>
            </a:lvl2pPr>
            <a:lvl3pPr marL="1143000" indent="-228600" algn="l">
              <a:spcBef>
                <a:spcPct val="20000"/>
              </a:spcBef>
              <a:buChar char="•"/>
              <a:tabLst>
                <a:tab pos="2057400" algn="l"/>
                <a:tab pos="3886200" algn="l"/>
              </a:tabLst>
              <a:defRPr sz="2400">
                <a:solidFill>
                  <a:schemeClr val="tx1"/>
                </a:solidFill>
                <a:latin typeface="Times New Roman" charset="0"/>
              </a:defRPr>
            </a:lvl3pPr>
            <a:lvl4pPr marL="1600200" indent="-228600" algn="l">
              <a:spcBef>
                <a:spcPct val="20000"/>
              </a:spcBef>
              <a:buChar char="–"/>
              <a:tabLst>
                <a:tab pos="2057400" algn="l"/>
                <a:tab pos="3886200" algn="l"/>
              </a:tabLst>
              <a:defRPr sz="2000">
                <a:solidFill>
                  <a:schemeClr val="tx1"/>
                </a:solidFill>
                <a:latin typeface="Times New Roman" charset="0"/>
              </a:defRPr>
            </a:lvl4pPr>
            <a:lvl5pPr marL="2057400" indent="-228600" algn="l">
              <a:spcBef>
                <a:spcPct val="20000"/>
              </a:spcBef>
              <a:buChar char="»"/>
              <a:tabLst>
                <a:tab pos="2057400" algn="l"/>
                <a:tab pos="3886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9pPr>
          </a:lstStyle>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p:txBody>
      </p:sp>
      <p:sp>
        <p:nvSpPr>
          <p:cNvPr id="22534" name="Text Box 1028"/>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22535" name="Line 1029"/>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Text Box 1030"/>
          <p:cNvSpPr txBox="1">
            <a:spLocks noChangeArrowheads="1"/>
          </p:cNvSpPr>
          <p:nvPr/>
        </p:nvSpPr>
        <p:spPr bwMode="auto">
          <a:xfrm>
            <a:off x="914400" y="1447800"/>
            <a:ext cx="4953000"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2</a:t>
            </a:r>
            <a:r>
              <a:rPr lang="en-US" altLang="en-US" sz="2000"/>
              <a:t>:  Keller (AJPH, 1965)</a:t>
            </a:r>
          </a:p>
          <a:p>
            <a:pPr algn="just">
              <a:spcBef>
                <a:spcPct val="50000"/>
              </a:spcBef>
              <a:buFontTx/>
              <a:buNone/>
            </a:pPr>
            <a:r>
              <a:rPr lang="en-US" altLang="en-US" sz="2000"/>
              <a:t>Patients with (cases) and without (controls) oral cancer were surveyed regarding their smoking frequency (this table collapses over the smoking frequency categories).</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lgn="just">
              <a:spcBef>
                <a:spcPct val="50000"/>
              </a:spcBef>
              <a:buFontTx/>
              <a:buNone/>
            </a:pPr>
            <a:endParaRPr lang="en-US" altLang="en-US" sz="2000" b="1"/>
          </a:p>
          <a:p>
            <a:pPr algn="just">
              <a:spcBef>
                <a:spcPct val="50000"/>
              </a:spcBef>
              <a:buFontTx/>
              <a:buNone/>
            </a:pPr>
            <a:r>
              <a:rPr lang="en-US" altLang="en-US" sz="2000" b="1"/>
              <a:t>Q:</a:t>
            </a:r>
            <a:r>
              <a:rPr lang="en-US" altLang="en-US" sz="2000"/>
              <a:t>  Is oral cancer associated with smoking?</a:t>
            </a:r>
          </a:p>
          <a:p>
            <a:pPr algn="just">
              <a:spcBef>
                <a:spcPct val="50000"/>
              </a:spcBef>
              <a:buFontTx/>
              <a:buNone/>
            </a:pPr>
            <a:endParaRPr lang="en-US" altLang="en-US" sz="2000"/>
          </a:p>
          <a:p>
            <a:pPr algn="just">
              <a:spcBef>
                <a:spcPct val="50000"/>
              </a:spcBef>
              <a:buFontTx/>
              <a:buNone/>
            </a:pPr>
            <a:r>
              <a:rPr lang="en-US" altLang="en-US" sz="2000" b="1"/>
              <a:t>Q:</a:t>
            </a:r>
            <a:r>
              <a:rPr lang="en-US" altLang="en-US" sz="2000"/>
              <a:t>  If smoking is associated with oral cancer, then what is the magnitude of the risk?</a:t>
            </a:r>
          </a:p>
        </p:txBody>
      </p:sp>
      <p:graphicFrame>
        <p:nvGraphicFramePr>
          <p:cNvPr id="22537" name="Object 1031"/>
          <p:cNvGraphicFramePr>
            <a:graphicFrameLocks noChangeAspect="1"/>
          </p:cNvGraphicFramePr>
          <p:nvPr/>
        </p:nvGraphicFramePr>
        <p:xfrm>
          <a:off x="1058863" y="3509963"/>
          <a:ext cx="4338637" cy="2239962"/>
        </p:xfrm>
        <a:graphic>
          <a:graphicData uri="http://schemas.openxmlformats.org/presentationml/2006/ole">
            <mc:AlternateContent xmlns:mc="http://schemas.openxmlformats.org/markup-compatibility/2006">
              <mc:Choice xmlns:v="urn:schemas-microsoft-com:vml" Requires="v">
                <p:oleObj spid="_x0000_s22550" name="Document" r:id="rId5" imgW="4357116" imgH="2253996" progId="Word.Document.8">
                  <p:embed/>
                </p:oleObj>
              </mc:Choice>
              <mc:Fallback>
                <p:oleObj name="Document" r:id="rId5" imgW="4357116" imgH="2253996" progId="Word.Document.8">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3509963"/>
                        <a:ext cx="4338637" cy="223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7480E382-D086-48B7-8998-2989104B266E}" type="slidenum">
              <a:rPr lang="en-US" altLang="en-US" sz="1400" smtClean="0"/>
              <a:pPr algn="r">
                <a:spcBef>
                  <a:spcPct val="0"/>
                </a:spcBef>
                <a:buFontTx/>
                <a:buNone/>
              </a:pPr>
              <a:t>208</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355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3556" name="Text Box 2"/>
          <p:cNvSpPr txBox="1">
            <a:spLocks noChangeArrowheads="1"/>
          </p:cNvSpPr>
          <p:nvPr/>
        </p:nvSpPr>
        <p:spPr bwMode="auto">
          <a:xfrm>
            <a:off x="1219200" y="457200"/>
            <a:ext cx="441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a:t>
            </a:r>
          </a:p>
          <a:p>
            <a:pPr algn="ctr">
              <a:spcBef>
                <a:spcPct val="0"/>
              </a:spcBef>
              <a:buFontTx/>
              <a:buNone/>
            </a:pPr>
            <a:r>
              <a:rPr lang="en-US" altLang="en-US" sz="2000" b="1"/>
              <a:t>Applications In Epidemiology</a:t>
            </a:r>
          </a:p>
        </p:txBody>
      </p:sp>
      <p:sp>
        <p:nvSpPr>
          <p:cNvPr id="23557" name="Line 3"/>
          <p:cNvSpPr>
            <a:spLocks noChangeShapeType="1"/>
          </p:cNvSpPr>
          <p:nvPr/>
        </p:nvSpPr>
        <p:spPr bwMode="auto">
          <a:xfrm>
            <a:off x="1371600" y="12954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Text Box 4"/>
          <p:cNvSpPr txBox="1">
            <a:spLocks noChangeArrowheads="1"/>
          </p:cNvSpPr>
          <p:nvPr/>
        </p:nvSpPr>
        <p:spPr bwMode="auto">
          <a:xfrm>
            <a:off x="838200" y="1447800"/>
            <a:ext cx="53340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228600" algn="l"/>
                <a:tab pos="457200" algn="l"/>
                <a:tab pos="1485900" algn="l"/>
                <a:tab pos="3086100" algn="ctr"/>
                <a:tab pos="4114800" algn="ctr"/>
              </a:tabLst>
              <a:defRPr sz="3200">
                <a:solidFill>
                  <a:schemeClr val="tx1"/>
                </a:solidFill>
                <a:latin typeface="Times New Roman" charset="0"/>
              </a:defRPr>
            </a:lvl1pPr>
            <a:lvl2pPr marL="742950" indent="-285750" algn="l">
              <a:spcBef>
                <a:spcPct val="20000"/>
              </a:spcBef>
              <a:buChar char="–"/>
              <a:tabLst>
                <a:tab pos="228600" algn="l"/>
                <a:tab pos="457200" algn="l"/>
                <a:tab pos="1485900" algn="l"/>
                <a:tab pos="3086100" algn="ctr"/>
                <a:tab pos="4114800" algn="ctr"/>
              </a:tabLst>
              <a:defRPr sz="2800">
                <a:solidFill>
                  <a:schemeClr val="tx1"/>
                </a:solidFill>
                <a:latin typeface="Times New Roman" charset="0"/>
              </a:defRPr>
            </a:lvl2pPr>
            <a:lvl3pPr marL="1143000" indent="-228600" algn="l">
              <a:spcBef>
                <a:spcPct val="20000"/>
              </a:spcBef>
              <a:buChar char="•"/>
              <a:tabLst>
                <a:tab pos="228600" algn="l"/>
                <a:tab pos="457200" algn="l"/>
                <a:tab pos="1485900" algn="l"/>
                <a:tab pos="3086100" algn="ctr"/>
                <a:tab pos="4114800" algn="ctr"/>
              </a:tabLst>
              <a:defRPr sz="2400">
                <a:solidFill>
                  <a:schemeClr val="tx1"/>
                </a:solidFill>
                <a:latin typeface="Times New Roman" charset="0"/>
              </a:defRPr>
            </a:lvl3pPr>
            <a:lvl4pPr marL="1600200" indent="-228600" algn="l">
              <a:spcBef>
                <a:spcPct val="20000"/>
              </a:spcBef>
              <a:buChar char="–"/>
              <a:tabLst>
                <a:tab pos="228600" algn="l"/>
                <a:tab pos="457200" algn="l"/>
                <a:tab pos="1485900" algn="l"/>
                <a:tab pos="3086100" algn="ctr"/>
                <a:tab pos="4114800" algn="ctr"/>
              </a:tabLst>
              <a:defRPr sz="2000">
                <a:solidFill>
                  <a:schemeClr val="tx1"/>
                </a:solidFill>
                <a:latin typeface="Times New Roman" charset="0"/>
              </a:defRPr>
            </a:lvl4pPr>
            <a:lvl5pPr marL="2057400" indent="-228600" algn="l">
              <a:spcBef>
                <a:spcPct val="20000"/>
              </a:spcBef>
              <a:buChar char="»"/>
              <a:tabLst>
                <a:tab pos="228600" algn="l"/>
                <a:tab pos="457200" algn="l"/>
                <a:tab pos="1485900" algn="l"/>
                <a:tab pos="3086100" algn="ctr"/>
                <a:tab pos="4114800" algn="ctr"/>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228600" algn="l"/>
                <a:tab pos="457200" algn="l"/>
                <a:tab pos="1485900" algn="l"/>
                <a:tab pos="3086100" algn="ctr"/>
                <a:tab pos="4114800" algn="ctr"/>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228600" algn="l"/>
                <a:tab pos="457200" algn="l"/>
                <a:tab pos="1485900" algn="l"/>
                <a:tab pos="3086100" algn="ctr"/>
                <a:tab pos="4114800" algn="ctr"/>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228600" algn="l"/>
                <a:tab pos="457200" algn="l"/>
                <a:tab pos="1485900" algn="l"/>
                <a:tab pos="3086100" algn="ctr"/>
                <a:tab pos="4114800" algn="ctr"/>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228600" algn="l"/>
                <a:tab pos="457200" algn="l"/>
                <a:tab pos="1485900" algn="l"/>
                <a:tab pos="3086100" algn="ctr"/>
                <a:tab pos="4114800" algn="ctr"/>
              </a:tabLst>
              <a:defRPr sz="2000">
                <a:solidFill>
                  <a:schemeClr val="tx1"/>
                </a:solidFill>
                <a:latin typeface="Times New Roman" charset="0"/>
              </a:defRPr>
            </a:lvl9pPr>
          </a:lstStyle>
          <a:p>
            <a:pPr>
              <a:spcBef>
                <a:spcPct val="50000"/>
              </a:spcBef>
              <a:buFontTx/>
              <a:buNone/>
            </a:pPr>
            <a:r>
              <a:rPr lang="en-US" altLang="en-US" sz="2000"/>
              <a:t>In </a:t>
            </a:r>
            <a:r>
              <a:rPr lang="en-US" altLang="en-US" sz="2000" b="1"/>
              <a:t>Example 2</a:t>
            </a:r>
            <a:r>
              <a:rPr lang="en-US" altLang="en-US" sz="2000"/>
              <a:t> we fixed the number of </a:t>
            </a:r>
            <a:r>
              <a:rPr lang="en-US" altLang="en-US" sz="2000" b="1"/>
              <a:t>cases</a:t>
            </a:r>
            <a:r>
              <a:rPr lang="en-US" altLang="en-US" sz="2000"/>
              <a:t> and </a:t>
            </a:r>
            <a:r>
              <a:rPr lang="en-US" altLang="en-US" sz="2000" b="1"/>
              <a:t>controls</a:t>
            </a:r>
            <a:r>
              <a:rPr lang="en-US" altLang="en-US" sz="2000"/>
              <a:t> then ascertained exposure status.  Such a design is known as </a:t>
            </a:r>
            <a:r>
              <a:rPr lang="en-US" altLang="en-US" sz="2000" b="1"/>
              <a:t>case- control study</a:t>
            </a:r>
            <a:r>
              <a:rPr lang="en-US" altLang="en-US" sz="2000"/>
              <a:t>.  Based on this we are able to directly estimate:</a:t>
            </a:r>
          </a:p>
          <a:p>
            <a:pPr algn="ctr">
              <a:spcBef>
                <a:spcPct val="50000"/>
              </a:spcBef>
              <a:buFontTx/>
              <a:buNone/>
            </a:pPr>
            <a:endParaRPr lang="en-US" altLang="en-US" sz="2000"/>
          </a:p>
          <a:p>
            <a:pPr>
              <a:spcBef>
                <a:spcPct val="50000"/>
              </a:spcBef>
              <a:buFontTx/>
              <a:buNone/>
            </a:pPr>
            <a:r>
              <a:rPr lang="en-US" altLang="en-US" sz="2000"/>
              <a:t>However, we generally are interested in the relative risk of disease given exposure, which is not estimable from these data alone - we’ve fixed the number of diseased and diseased free subjects, and it can be shown that in general:</a:t>
            </a:r>
          </a:p>
          <a:p>
            <a:pPr>
              <a:spcBef>
                <a:spcPct val="50000"/>
              </a:spcBef>
              <a:buFontTx/>
              <a:buNone/>
            </a:pPr>
            <a:r>
              <a:rPr lang="en-US" altLang="en-US" sz="2000"/>
              <a:t>			P(D | E) </a:t>
            </a:r>
            <a:r>
              <a:rPr lang="en-US" altLang="en-US" sz="2000">
                <a:cs typeface="Times New Roman" charset="0"/>
              </a:rPr>
              <a:t>≠ P(E | D)</a:t>
            </a:r>
            <a:endParaRPr lang="en-US" altLang="en-US" sz="2000" b="1">
              <a:cs typeface="Times New Roman" charset="0"/>
            </a:endParaRPr>
          </a:p>
        </p:txBody>
      </p:sp>
      <p:graphicFrame>
        <p:nvGraphicFramePr>
          <p:cNvPr id="23559" name="Object 6"/>
          <p:cNvGraphicFramePr>
            <a:graphicFrameLocks noChangeAspect="1"/>
          </p:cNvGraphicFramePr>
          <p:nvPr/>
        </p:nvGraphicFramePr>
        <p:xfrm>
          <a:off x="2133600" y="2819400"/>
          <a:ext cx="2628900" cy="341313"/>
        </p:xfrm>
        <a:graphic>
          <a:graphicData uri="http://schemas.openxmlformats.org/presentationml/2006/ole">
            <mc:AlternateContent xmlns:mc="http://schemas.openxmlformats.org/markup-compatibility/2006">
              <mc:Choice xmlns:v="urn:schemas-microsoft-com:vml" Requires="v">
                <p:oleObj spid="_x0000_s23572" name="Equation" r:id="rId3" imgW="2628900" imgH="342900" progId="Equation.3">
                  <p:embed/>
                </p:oleObj>
              </mc:Choice>
              <mc:Fallback>
                <p:oleObj name="Equation" r:id="rId3" imgW="2628900" imgH="342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819400"/>
                        <a:ext cx="26289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7"/>
          <p:cNvGraphicFramePr>
            <a:graphicFrameLocks noChangeAspect="1"/>
          </p:cNvGraphicFramePr>
          <p:nvPr/>
        </p:nvGraphicFramePr>
        <p:xfrm>
          <a:off x="2362200" y="5486400"/>
          <a:ext cx="1917700" cy="850900"/>
        </p:xfrm>
        <a:graphic>
          <a:graphicData uri="http://schemas.openxmlformats.org/presentationml/2006/ole">
            <mc:AlternateContent xmlns:mc="http://schemas.openxmlformats.org/markup-compatibility/2006">
              <mc:Choice xmlns:v="urn:schemas-microsoft-com:vml" Requires="v">
                <p:oleObj spid="_x0000_s23573" name="Equation" r:id="rId5" imgW="1917700" imgH="850900" progId="Equation.DSMT4">
                  <p:embed/>
                </p:oleObj>
              </mc:Choice>
              <mc:Fallback>
                <p:oleObj name="Equation" r:id="rId5" imgW="1917700" imgH="850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486400"/>
                        <a:ext cx="1917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3CB8BAA2-4426-42F6-9121-0A1DFE46D47E}" type="slidenum">
              <a:rPr lang="en-US" altLang="en-US" sz="1400" smtClean="0"/>
              <a:pPr algn="r">
                <a:spcBef>
                  <a:spcPct val="0"/>
                </a:spcBef>
                <a:buFontTx/>
                <a:buNone/>
              </a:pPr>
              <a:t>209</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457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24580" name="Object 2"/>
          <p:cNvGraphicFramePr>
            <a:graphicFrameLocks noChangeAspect="1"/>
          </p:cNvGraphicFramePr>
          <p:nvPr/>
        </p:nvGraphicFramePr>
        <p:xfrm>
          <a:off x="3352800" y="4413250"/>
          <a:ext cx="150813" cy="315913"/>
        </p:xfrm>
        <a:graphic>
          <a:graphicData uri="http://schemas.openxmlformats.org/presentationml/2006/ole">
            <mc:AlternateContent xmlns:mc="http://schemas.openxmlformats.org/markup-compatibility/2006">
              <mc:Choice xmlns:v="urn:schemas-microsoft-com:vml" Requires="v">
                <p:oleObj spid="_x0000_s24609" name="Equation" r:id="rId3" imgW="152268" imgH="317225" progId="Equation.3">
                  <p:embed/>
                </p:oleObj>
              </mc:Choice>
              <mc:Fallback>
                <p:oleObj name="Equation" r:id="rId3" imgW="152268" imgH="31722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3250"/>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Odds Ratio</a:t>
            </a:r>
          </a:p>
        </p:txBody>
      </p:sp>
      <p:sp>
        <p:nvSpPr>
          <p:cNvPr id="24582" name="Line 4"/>
          <p:cNvSpPr>
            <a:spLocks noChangeShapeType="1"/>
          </p:cNvSpPr>
          <p:nvPr/>
        </p:nvSpPr>
        <p:spPr bwMode="auto">
          <a:xfrm>
            <a:off x="1371600" y="10668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Text Box 5"/>
          <p:cNvSpPr txBox="1">
            <a:spLocks noChangeArrowheads="1"/>
          </p:cNvSpPr>
          <p:nvPr/>
        </p:nvSpPr>
        <p:spPr bwMode="auto">
          <a:xfrm>
            <a:off x="533400" y="1295400"/>
            <a:ext cx="5715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000"/>
              <a:t>Instead of the relative risk we can estimate the </a:t>
            </a:r>
            <a:r>
              <a:rPr lang="en-US" altLang="en-US" sz="2000" b="1"/>
              <a:t>exposure odds ratio</a:t>
            </a:r>
            <a:r>
              <a:rPr lang="en-US" altLang="en-US" sz="2000"/>
              <a:t> which (surprisingly) is equivalent to the </a:t>
            </a:r>
            <a:r>
              <a:rPr lang="en-US" altLang="en-US" sz="2000" b="1"/>
              <a:t>disease odds ratio</a:t>
            </a:r>
            <a:r>
              <a:rPr lang="en-US" altLang="en-US" sz="2000"/>
              <a:t>:</a:t>
            </a:r>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In other words, </a:t>
            </a:r>
            <a:r>
              <a:rPr lang="en-US" altLang="en-US" sz="2000" b="1"/>
              <a:t>the odds ratio can be estimated regardless of the sampling scheme.</a:t>
            </a:r>
          </a:p>
          <a:p>
            <a:pPr algn="just">
              <a:spcBef>
                <a:spcPct val="50000"/>
              </a:spcBef>
              <a:buFontTx/>
              <a:buNone/>
            </a:pPr>
            <a:r>
              <a:rPr lang="en-US" altLang="en-US" sz="2000"/>
              <a:t>Furthermore, </a:t>
            </a:r>
            <a:r>
              <a:rPr lang="en-US" altLang="en-US" sz="2000" u="sng"/>
              <a:t>for rare diseases</a:t>
            </a:r>
            <a:r>
              <a:rPr lang="en-US" altLang="en-US" sz="2000"/>
              <a:t>, P(D | E) </a:t>
            </a:r>
            <a:r>
              <a:rPr lang="en-US" altLang="en-US" sz="2000">
                <a:sym typeface="Symbol" pitchFamily="18" charset="2"/>
              </a:rPr>
              <a:t> 0 so that the disease odds ratio </a:t>
            </a:r>
            <a:r>
              <a:rPr lang="en-US" altLang="en-US" sz="2000" u="sng">
                <a:sym typeface="Symbol" pitchFamily="18" charset="2"/>
              </a:rPr>
              <a:t>approximates</a:t>
            </a:r>
            <a:r>
              <a:rPr lang="en-US" altLang="en-US" sz="2000">
                <a:sym typeface="Symbol" pitchFamily="18" charset="2"/>
              </a:rPr>
              <a:t> the relative risk:</a:t>
            </a:r>
          </a:p>
          <a:p>
            <a:pPr algn="just">
              <a:spcBef>
                <a:spcPct val="50000"/>
              </a:spcBef>
              <a:buFontTx/>
              <a:buNone/>
            </a:pPr>
            <a:endParaRPr lang="en-US" altLang="en-US" sz="2000">
              <a:sym typeface="Symbol" pitchFamily="18" charset="2"/>
            </a:endParaRPr>
          </a:p>
          <a:p>
            <a:pPr algn="just">
              <a:spcBef>
                <a:spcPct val="50000"/>
              </a:spcBef>
              <a:buFontTx/>
              <a:buNone/>
            </a:pPr>
            <a:endParaRPr lang="en-US" altLang="en-US" sz="2000">
              <a:sym typeface="Symbol" pitchFamily="18" charset="2"/>
            </a:endParaRPr>
          </a:p>
          <a:p>
            <a:pPr algn="just">
              <a:spcBef>
                <a:spcPct val="50000"/>
              </a:spcBef>
              <a:buFontTx/>
              <a:buNone/>
            </a:pPr>
            <a:r>
              <a:rPr lang="en-US" altLang="en-US" sz="2000">
                <a:sym typeface="Symbol" pitchFamily="18" charset="2"/>
              </a:rPr>
              <a:t>Since with case-control data we are able to effectively estimate the exposure odds ratio we are then able to equivalently estimate the disease odds ratio which for rare diseases approximates the relative risk.</a:t>
            </a:r>
          </a:p>
        </p:txBody>
      </p:sp>
      <p:graphicFrame>
        <p:nvGraphicFramePr>
          <p:cNvPr id="24584" name="Object 6"/>
          <p:cNvGraphicFramePr>
            <a:graphicFrameLocks noChangeAspect="1"/>
          </p:cNvGraphicFramePr>
          <p:nvPr/>
        </p:nvGraphicFramePr>
        <p:xfrm>
          <a:off x="3352800" y="4413250"/>
          <a:ext cx="150813" cy="315913"/>
        </p:xfrm>
        <a:graphic>
          <a:graphicData uri="http://schemas.openxmlformats.org/presentationml/2006/ole">
            <mc:AlternateContent xmlns:mc="http://schemas.openxmlformats.org/markup-compatibility/2006">
              <mc:Choice xmlns:v="urn:schemas-microsoft-com:vml" Requires="v">
                <p:oleObj spid="_x0000_s24610" name="Equation" r:id="rId5" imgW="152268" imgH="317225" progId="Equation.3">
                  <p:embed/>
                </p:oleObj>
              </mc:Choice>
              <mc:Fallback>
                <p:oleObj name="Equation" r:id="rId5" imgW="152268" imgH="31722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3250"/>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7"/>
          <p:cNvGraphicFramePr>
            <a:graphicFrameLocks noChangeAspect="1"/>
          </p:cNvGraphicFramePr>
          <p:nvPr/>
        </p:nvGraphicFramePr>
        <p:xfrm>
          <a:off x="1447800" y="4724400"/>
          <a:ext cx="3467100" cy="660400"/>
        </p:xfrm>
        <a:graphic>
          <a:graphicData uri="http://schemas.openxmlformats.org/presentationml/2006/ole">
            <mc:AlternateContent xmlns:mc="http://schemas.openxmlformats.org/markup-compatibility/2006">
              <mc:Choice xmlns:v="urn:schemas-microsoft-com:vml" Requires="v">
                <p:oleObj spid="_x0000_s24611" name="Equation" r:id="rId6" imgW="3467100" imgH="660400" progId="Equation.3">
                  <p:embed/>
                </p:oleObj>
              </mc:Choice>
              <mc:Fallback>
                <p:oleObj name="Equation" r:id="rId6" imgW="3467100" imgH="660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724400"/>
                        <a:ext cx="34671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8"/>
          <p:cNvSpPr txBox="1">
            <a:spLocks noChangeArrowheads="1"/>
          </p:cNvSpPr>
          <p:nvPr/>
        </p:nvSpPr>
        <p:spPr bwMode="auto">
          <a:xfrm>
            <a:off x="1066800" y="7086600"/>
            <a:ext cx="48006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For rare diseases (e.g., prevalence &lt;5%), </a:t>
            </a:r>
            <a:br>
              <a:rPr lang="en-US" altLang="en-US" sz="2000" b="1"/>
            </a:br>
            <a:r>
              <a:rPr lang="en-US" altLang="en-US" sz="2000" b="1"/>
              <a:t>the (sample) odds ratio estimates the (population) relative risk.</a:t>
            </a:r>
          </a:p>
        </p:txBody>
      </p:sp>
      <p:graphicFrame>
        <p:nvGraphicFramePr>
          <p:cNvPr id="24587" name="Object 9"/>
          <p:cNvGraphicFramePr>
            <a:graphicFrameLocks noChangeAspect="1"/>
          </p:cNvGraphicFramePr>
          <p:nvPr/>
        </p:nvGraphicFramePr>
        <p:xfrm>
          <a:off x="838200" y="2362200"/>
          <a:ext cx="4889500" cy="660400"/>
        </p:xfrm>
        <a:graphic>
          <a:graphicData uri="http://schemas.openxmlformats.org/presentationml/2006/ole">
            <mc:AlternateContent xmlns:mc="http://schemas.openxmlformats.org/markup-compatibility/2006">
              <mc:Choice xmlns:v="urn:schemas-microsoft-com:vml" Requires="v">
                <p:oleObj spid="_x0000_s24612" name="Equation" r:id="rId8" imgW="4889500" imgH="660400" progId="Equation.DSMT4">
                  <p:embed/>
                </p:oleObj>
              </mc:Choice>
              <mc:Fallback>
                <p:oleObj name="Equation" r:id="rId8" imgW="4889500" imgH="6604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2362200"/>
                        <a:ext cx="48895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D5CD0D09-20C5-41CC-8716-99C4CD5B568A}" type="slidenum">
              <a:rPr lang="en-US" altLang="en-US" sz="1400" smtClean="0"/>
              <a:pPr algn="r">
                <a:spcBef>
                  <a:spcPct val="0"/>
                </a:spcBef>
                <a:buFontTx/>
                <a:buNone/>
              </a:pPr>
              <a:t>210</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560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pic>
        <p:nvPicPr>
          <p:cNvPr id="25604"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90800"/>
            <a:ext cx="5486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 Box 1028"/>
          <p:cNvSpPr txBox="1">
            <a:spLocks noChangeArrowheads="1"/>
          </p:cNvSpPr>
          <p:nvPr/>
        </p:nvSpPr>
        <p:spPr bwMode="auto">
          <a:xfrm>
            <a:off x="1143000" y="6858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Odds Ratio</a:t>
            </a:r>
          </a:p>
        </p:txBody>
      </p:sp>
      <p:sp>
        <p:nvSpPr>
          <p:cNvPr id="25606" name="Line 1029"/>
          <p:cNvSpPr>
            <a:spLocks noChangeShapeType="1"/>
          </p:cNvSpPr>
          <p:nvPr/>
        </p:nvSpPr>
        <p:spPr bwMode="auto">
          <a:xfrm>
            <a:off x="14478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32B0140B-8C7E-44D4-B2E5-AD07603ED6D6}" type="slidenum">
              <a:rPr lang="en-US" altLang="en-US" sz="1400" smtClean="0"/>
              <a:pPr algn="r">
                <a:spcBef>
                  <a:spcPct val="0"/>
                </a:spcBef>
                <a:buFontTx/>
                <a:buNone/>
              </a:pPr>
              <a:t>211</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662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6628" name="Text Box 2"/>
          <p:cNvSpPr txBox="1">
            <a:spLocks noChangeArrowheads="1"/>
          </p:cNvSpPr>
          <p:nvPr/>
        </p:nvSpPr>
        <p:spPr bwMode="auto">
          <a:xfrm>
            <a:off x="762000" y="1371600"/>
            <a:ext cx="5334000" cy="740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a:t>Like the relative risk, the odds ratio has [0, </a:t>
            </a:r>
            <a:r>
              <a:rPr lang="en-US" altLang="en-US" sz="2000">
                <a:sym typeface="Symbol" pitchFamily="18" charset="2"/>
              </a:rPr>
              <a:t>) as its range.  The </a:t>
            </a:r>
            <a:r>
              <a:rPr lang="en-US" altLang="en-US" sz="2000" b="1">
                <a:sym typeface="Symbol" pitchFamily="18" charset="2"/>
              </a:rPr>
              <a:t>log odds ratio</a:t>
            </a:r>
            <a:r>
              <a:rPr lang="en-US" altLang="en-US" sz="2000">
                <a:sym typeface="Symbol" pitchFamily="18" charset="2"/>
              </a:rPr>
              <a:t> has </a:t>
            </a:r>
            <a:r>
              <a:rPr lang="en-US" altLang="en-US" sz="2000"/>
              <a:t>(- </a:t>
            </a:r>
            <a:r>
              <a:rPr lang="en-US" altLang="en-US" sz="2000">
                <a:sym typeface="Symbol" pitchFamily="18" charset="2"/>
              </a:rPr>
              <a:t></a:t>
            </a:r>
            <a:r>
              <a:rPr lang="en-US" altLang="en-US" sz="2000"/>
              <a:t>, +</a:t>
            </a:r>
            <a:r>
              <a:rPr lang="en-US" altLang="en-US" sz="2000">
                <a:sym typeface="Symbol" pitchFamily="18" charset="2"/>
              </a:rPr>
              <a:t>) as its range and the normal approximation is better as an approximation to the dist of the estimated log odds ratio.</a:t>
            </a: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r>
              <a:rPr lang="en-US" altLang="en-US" sz="2000"/>
              <a:t>Confidence intervals are based upon:</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r>
              <a:rPr lang="en-US" altLang="en-US" sz="2000"/>
              <a:t>Therefore, a 95%</a:t>
            </a:r>
            <a:r>
              <a:rPr lang="en-US" altLang="en-US" sz="2000">
                <a:sym typeface="Symbol" pitchFamily="18" charset="2"/>
              </a:rPr>
              <a:t> confidence interval for the log odds ratio is given by:</a:t>
            </a:r>
          </a:p>
          <a:p>
            <a:pPr algn="just">
              <a:spcBef>
                <a:spcPct val="50000"/>
              </a:spcBef>
              <a:buFontTx/>
              <a:buNone/>
            </a:pPr>
            <a:endParaRPr lang="en-US" altLang="en-US" sz="2000">
              <a:sym typeface="Symbol" pitchFamily="18" charset="2"/>
            </a:endParaRPr>
          </a:p>
          <a:p>
            <a:pPr algn="just">
              <a:spcBef>
                <a:spcPct val="50000"/>
              </a:spcBef>
              <a:buFontTx/>
              <a:buNone/>
            </a:pPr>
            <a:endParaRPr lang="en-US" altLang="en-US" sz="2000">
              <a:sym typeface="Symbol" pitchFamily="18" charset="2"/>
            </a:endParaRPr>
          </a:p>
          <a:p>
            <a:pPr algn="just">
              <a:spcBef>
                <a:spcPct val="50000"/>
              </a:spcBef>
              <a:buFontTx/>
              <a:buNone/>
            </a:pPr>
            <a:endParaRPr lang="en-US" altLang="en-US" sz="2000"/>
          </a:p>
        </p:txBody>
      </p:sp>
      <p:sp>
        <p:nvSpPr>
          <p:cNvPr id="26629" name="Text Box 3"/>
          <p:cNvSpPr txBox="1">
            <a:spLocks noChangeArrowheads="1"/>
          </p:cNvSpPr>
          <p:nvPr/>
        </p:nvSpPr>
        <p:spPr bwMode="auto">
          <a:xfrm>
            <a:off x="1143000" y="6858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Odds Ratio</a:t>
            </a:r>
          </a:p>
        </p:txBody>
      </p:sp>
      <p:sp>
        <p:nvSpPr>
          <p:cNvPr id="26630" name="Line 4"/>
          <p:cNvSpPr>
            <a:spLocks noChangeShapeType="1"/>
          </p:cNvSpPr>
          <p:nvPr/>
        </p:nvSpPr>
        <p:spPr bwMode="auto">
          <a:xfrm>
            <a:off x="14478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6631" name="Object 5"/>
          <p:cNvGraphicFramePr>
            <a:graphicFrameLocks noChangeAspect="1"/>
          </p:cNvGraphicFramePr>
          <p:nvPr/>
        </p:nvGraphicFramePr>
        <p:xfrm>
          <a:off x="2590800" y="2895600"/>
          <a:ext cx="1638300" cy="2108200"/>
        </p:xfrm>
        <a:graphic>
          <a:graphicData uri="http://schemas.openxmlformats.org/presentationml/2006/ole">
            <mc:AlternateContent xmlns:mc="http://schemas.openxmlformats.org/markup-compatibility/2006">
              <mc:Choice xmlns:v="urn:schemas-microsoft-com:vml" Requires="v">
                <p:oleObj spid="_x0000_s26650" name="Equation" r:id="rId3" imgW="1638300" imgH="2108200" progId="Equation.DSMT4">
                  <p:embed/>
                </p:oleObj>
              </mc:Choice>
              <mc:Fallback>
                <p:oleObj name="Equation" r:id="rId3" imgW="1638300" imgH="210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95600"/>
                        <a:ext cx="163830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6"/>
          <p:cNvGraphicFramePr>
            <a:graphicFrameLocks noChangeAspect="1"/>
          </p:cNvGraphicFramePr>
          <p:nvPr/>
        </p:nvGraphicFramePr>
        <p:xfrm>
          <a:off x="381000" y="5715000"/>
          <a:ext cx="5943600" cy="762000"/>
        </p:xfrm>
        <a:graphic>
          <a:graphicData uri="http://schemas.openxmlformats.org/presentationml/2006/ole">
            <mc:AlternateContent xmlns:mc="http://schemas.openxmlformats.org/markup-compatibility/2006">
              <mc:Choice xmlns:v="urn:schemas-microsoft-com:vml" Requires="v">
                <p:oleObj spid="_x0000_s26651" name="Equation" r:id="rId5" imgW="5943600" imgH="762000" progId="Equation.DSMT4">
                  <p:embed/>
                </p:oleObj>
              </mc:Choice>
              <mc:Fallback>
                <p:oleObj name="Equation" r:id="rId5" imgW="5943600" imgH="762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715000"/>
                        <a:ext cx="5943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7"/>
          <p:cNvGraphicFramePr>
            <a:graphicFrameLocks noChangeAspect="1"/>
          </p:cNvGraphicFramePr>
          <p:nvPr/>
        </p:nvGraphicFramePr>
        <p:xfrm>
          <a:off x="1752600" y="7391400"/>
          <a:ext cx="3263900" cy="723900"/>
        </p:xfrm>
        <a:graphic>
          <a:graphicData uri="http://schemas.openxmlformats.org/presentationml/2006/ole">
            <mc:AlternateContent xmlns:mc="http://schemas.openxmlformats.org/markup-compatibility/2006">
              <mc:Choice xmlns:v="urn:schemas-microsoft-com:vml" Requires="v">
                <p:oleObj spid="_x0000_s26652" name="Equation" r:id="rId7" imgW="3263900" imgH="723900" progId="Equation.DSMT4">
                  <p:embed/>
                </p:oleObj>
              </mc:Choice>
              <mc:Fallback>
                <p:oleObj name="Equation" r:id="rId7" imgW="3263900" imgH="723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7391400"/>
                        <a:ext cx="32639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48B05314-BF0A-4B20-B18B-95ED4770FF28}" type="slidenum">
              <a:rPr lang="en-US" altLang="en-US" sz="1400" smtClean="0"/>
              <a:pPr algn="r">
                <a:spcBef>
                  <a:spcPct val="0"/>
                </a:spcBef>
                <a:buFontTx/>
                <a:buNone/>
              </a:pPr>
              <a:t>212</a:t>
            </a:fld>
            <a:endParaRPr lang="en-US"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765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7652" name="Text Box 2"/>
          <p:cNvSpPr txBox="1">
            <a:spLocks noChangeArrowheads="1"/>
          </p:cNvSpPr>
          <p:nvPr/>
        </p:nvSpPr>
        <p:spPr bwMode="auto">
          <a:xfrm>
            <a:off x="762000" y="68580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0"/>
              </a:spcBef>
              <a:buFontTx/>
              <a:buNone/>
            </a:pPr>
            <a:endParaRPr lang="en-US" altLang="en-US" sz="2000"/>
          </a:p>
        </p:txBody>
      </p:sp>
      <p:graphicFrame>
        <p:nvGraphicFramePr>
          <p:cNvPr id="27653" name="Object 3"/>
          <p:cNvGraphicFramePr>
            <a:graphicFrameLocks noChangeAspect="1"/>
          </p:cNvGraphicFramePr>
          <p:nvPr/>
        </p:nvGraphicFramePr>
        <p:xfrm>
          <a:off x="3352800" y="4413250"/>
          <a:ext cx="150813" cy="315913"/>
        </p:xfrm>
        <a:graphic>
          <a:graphicData uri="http://schemas.openxmlformats.org/presentationml/2006/ole">
            <mc:AlternateContent xmlns:mc="http://schemas.openxmlformats.org/markup-compatibility/2006">
              <mc:Choice xmlns:v="urn:schemas-microsoft-com:vml" Requires="v">
                <p:oleObj spid="_x0000_s27663" name="Equation" r:id="rId4" imgW="152268" imgH="317225" progId="Equation.3">
                  <p:embed/>
                </p:oleObj>
              </mc:Choice>
              <mc:Fallback>
                <p:oleObj name="Equation" r:id="rId4" imgW="152268" imgH="31722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413250"/>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4"/>
          <p:cNvSpPr txBox="1">
            <a:spLocks noChangeArrowheads="1"/>
          </p:cNvSpPr>
          <p:nvPr/>
        </p:nvSpPr>
        <p:spPr bwMode="auto">
          <a:xfrm>
            <a:off x="533400" y="1600200"/>
            <a:ext cx="5867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1000">
                <a:latin typeface="Courier New" pitchFamily="49" charset="0"/>
              </a:rPr>
              <a:t>. cci 484 27 385 90</a:t>
            </a:r>
          </a:p>
          <a:p>
            <a:pPr>
              <a:spcBef>
                <a:spcPct val="50000"/>
              </a:spcBef>
              <a:buFontTx/>
              <a:buNone/>
            </a:pPr>
            <a:r>
              <a:rPr lang="en-US" altLang="en-US" sz="1000">
                <a:latin typeface="Courier New" pitchFamily="49" charset="0"/>
              </a:rPr>
              <a:t>                                                        Proportion</a:t>
            </a:r>
          </a:p>
          <a:p>
            <a:pPr>
              <a:spcBef>
                <a:spcPct val="50000"/>
              </a:spcBef>
              <a:buFontTx/>
              <a:buNone/>
            </a:pPr>
            <a:r>
              <a:rPr lang="en-US" altLang="en-US" sz="1000">
                <a:latin typeface="Courier New" pitchFamily="49" charset="0"/>
              </a:rPr>
              <a:t>                 |   Exposed   Unexposed  |     Total     Exposed</a:t>
            </a:r>
          </a:p>
          <a:p>
            <a:pPr>
              <a:spcBef>
                <a:spcPct val="50000"/>
              </a:spcBef>
              <a:buFontTx/>
              <a:buNone/>
            </a:pPr>
            <a:r>
              <a:rPr lang="en-US" altLang="en-US" sz="1000">
                <a:latin typeface="Courier New" pitchFamily="49" charset="0"/>
              </a:rPr>
              <a:t>-----------------+------------------------+----------------------</a:t>
            </a:r>
          </a:p>
          <a:p>
            <a:pPr>
              <a:spcBef>
                <a:spcPct val="50000"/>
              </a:spcBef>
              <a:buFontTx/>
              <a:buNone/>
            </a:pPr>
            <a:r>
              <a:rPr lang="en-US" altLang="en-US" sz="1000">
                <a:latin typeface="Courier New" pitchFamily="49" charset="0"/>
              </a:rPr>
              <a:t>           Cases |       484          27  |       511      0.9472</a:t>
            </a:r>
          </a:p>
          <a:p>
            <a:pPr>
              <a:spcBef>
                <a:spcPct val="50000"/>
              </a:spcBef>
              <a:buFontTx/>
              <a:buNone/>
            </a:pPr>
            <a:r>
              <a:rPr lang="en-US" altLang="en-US" sz="1000">
                <a:latin typeface="Courier New" pitchFamily="49" charset="0"/>
              </a:rPr>
              <a:t>        Controls |       385          90  |       475      0.8105</a:t>
            </a:r>
          </a:p>
          <a:p>
            <a:pPr>
              <a:spcBef>
                <a:spcPct val="50000"/>
              </a:spcBef>
              <a:buFontTx/>
              <a:buNone/>
            </a:pPr>
            <a:r>
              <a:rPr lang="en-US" altLang="en-US" sz="1000">
                <a:latin typeface="Courier New" pitchFamily="49" charset="0"/>
              </a:rPr>
              <a:t>-----------------+------------------------+----------------------</a:t>
            </a:r>
          </a:p>
          <a:p>
            <a:pPr>
              <a:spcBef>
                <a:spcPct val="50000"/>
              </a:spcBef>
              <a:buFontTx/>
              <a:buNone/>
            </a:pPr>
            <a:r>
              <a:rPr lang="en-US" altLang="en-US" sz="1000">
                <a:latin typeface="Courier New" pitchFamily="49" charset="0"/>
              </a:rPr>
              <a:t>           Total |       869         117  |       986      0.8813</a:t>
            </a:r>
          </a:p>
          <a:p>
            <a:pPr>
              <a:spcBef>
                <a:spcPct val="50000"/>
              </a:spcBef>
              <a:buFontTx/>
              <a:buNone/>
            </a:pPr>
            <a:r>
              <a:rPr lang="en-US" altLang="en-US" sz="1000">
                <a:latin typeface="Courier New" pitchFamily="49" charset="0"/>
              </a:rPr>
              <a:t>                 |                        |</a:t>
            </a:r>
          </a:p>
          <a:p>
            <a:pPr>
              <a:spcBef>
                <a:spcPct val="50000"/>
              </a:spcBef>
              <a:buFontTx/>
              <a:buNone/>
            </a:pPr>
            <a:r>
              <a:rPr lang="en-US" altLang="en-US" sz="1000">
                <a:latin typeface="Courier New" pitchFamily="49" charset="0"/>
              </a:rPr>
              <a:t>                 |      Point estimate    |  [95% Conf. Interval]</a:t>
            </a:r>
          </a:p>
          <a:p>
            <a:pPr>
              <a:spcBef>
                <a:spcPct val="50000"/>
              </a:spcBef>
              <a:buFontTx/>
              <a:buNone/>
            </a:pPr>
            <a:r>
              <a:rPr lang="en-US" altLang="en-US" sz="1000">
                <a:latin typeface="Courier New" pitchFamily="49" charset="0"/>
              </a:rPr>
              <a:t>                 |------------------------+----------------------</a:t>
            </a:r>
          </a:p>
          <a:p>
            <a:pPr>
              <a:spcBef>
                <a:spcPct val="50000"/>
              </a:spcBef>
              <a:buFontTx/>
              <a:buNone/>
            </a:pPr>
            <a:r>
              <a:rPr lang="en-US" altLang="en-US" sz="1000">
                <a:latin typeface="Courier New" pitchFamily="49" charset="0"/>
              </a:rPr>
              <a:t>      Odds ratio |         4.190476       |  2.633584    6.836229  (exact)</a:t>
            </a:r>
          </a:p>
          <a:p>
            <a:pPr>
              <a:spcBef>
                <a:spcPct val="50000"/>
              </a:spcBef>
              <a:buFontTx/>
              <a:buNone/>
            </a:pPr>
            <a:r>
              <a:rPr lang="en-US" altLang="en-US" sz="1000">
                <a:latin typeface="Courier New" pitchFamily="49" charset="0"/>
              </a:rPr>
              <a:t> Attr. frac. ex. |         .7613636       |  .6202893    .8537205  (exact)</a:t>
            </a:r>
          </a:p>
          <a:p>
            <a:pPr>
              <a:spcBef>
                <a:spcPct val="50000"/>
              </a:spcBef>
              <a:buFontTx/>
              <a:buNone/>
            </a:pPr>
            <a:r>
              <a:rPr lang="en-US" altLang="en-US" sz="1000">
                <a:latin typeface="Courier New" pitchFamily="49" charset="0"/>
              </a:rPr>
              <a:t> Attr. frac. pop |          .721135       |</a:t>
            </a:r>
          </a:p>
          <a:p>
            <a:pPr>
              <a:spcBef>
                <a:spcPct val="50000"/>
              </a:spcBef>
              <a:buFontTx/>
              <a:buNone/>
            </a:pPr>
            <a:r>
              <a:rPr lang="en-US" altLang="en-US" sz="1000">
                <a:latin typeface="Courier New" pitchFamily="49" charset="0"/>
              </a:rPr>
              <a:t>                 +-----------------------------------------------</a:t>
            </a:r>
          </a:p>
          <a:p>
            <a:pPr>
              <a:spcBef>
                <a:spcPct val="50000"/>
              </a:spcBef>
              <a:buFontTx/>
              <a:buNone/>
            </a:pPr>
            <a:r>
              <a:rPr lang="en-US" altLang="en-US" sz="1000">
                <a:latin typeface="Courier New" pitchFamily="49" charset="0"/>
              </a:rPr>
              <a:t>                             chi2(1) =    43.95  Pr&gt;chi2 = 0.0000</a:t>
            </a:r>
          </a:p>
          <a:p>
            <a:pPr>
              <a:spcBef>
                <a:spcPct val="50000"/>
              </a:spcBef>
              <a:buFontTx/>
              <a:buNone/>
            </a:pPr>
            <a:endParaRPr lang="en-US" altLang="en-US" sz="1000">
              <a:latin typeface="Courier New" pitchFamily="49" charset="0"/>
            </a:endParaRPr>
          </a:p>
        </p:txBody>
      </p:sp>
      <p:sp>
        <p:nvSpPr>
          <p:cNvPr id="27655" name="Text Box 5"/>
          <p:cNvSpPr txBox="1">
            <a:spLocks noChangeArrowheads="1"/>
          </p:cNvSpPr>
          <p:nvPr/>
        </p:nvSpPr>
        <p:spPr bwMode="auto">
          <a:xfrm>
            <a:off x="1143000" y="6858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Odds Ratio</a:t>
            </a:r>
          </a:p>
        </p:txBody>
      </p:sp>
      <p:sp>
        <p:nvSpPr>
          <p:cNvPr id="27656" name="Line 6"/>
          <p:cNvSpPr>
            <a:spLocks noChangeShapeType="1"/>
          </p:cNvSpPr>
          <p:nvPr/>
        </p:nvSpPr>
        <p:spPr bwMode="auto">
          <a:xfrm>
            <a:off x="14478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9C47D08F-9E80-4ECE-8A06-D431A83EA43C}" type="slidenum">
              <a:rPr lang="en-US" altLang="en-US" sz="1400" smtClean="0"/>
              <a:pPr algn="r">
                <a:spcBef>
                  <a:spcPct val="0"/>
                </a:spcBef>
                <a:buFontTx/>
                <a:buNone/>
              </a:pPr>
              <a:t>213</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867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8676" name="Text Box 2"/>
          <p:cNvSpPr txBox="1">
            <a:spLocks noChangeArrowheads="1"/>
          </p:cNvSpPr>
          <p:nvPr/>
        </p:nvSpPr>
        <p:spPr bwMode="auto">
          <a:xfrm>
            <a:off x="1600200" y="754063"/>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Interpreting Odds ratios</a:t>
            </a:r>
          </a:p>
        </p:txBody>
      </p:sp>
      <p:sp>
        <p:nvSpPr>
          <p:cNvPr id="28677" name="Text Box 3"/>
          <p:cNvSpPr txBox="1">
            <a:spLocks noChangeArrowheads="1"/>
          </p:cNvSpPr>
          <p:nvPr/>
        </p:nvSpPr>
        <p:spPr bwMode="auto">
          <a:xfrm>
            <a:off x="762000" y="1752600"/>
            <a:ext cx="5334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AutoNum type="arabicPeriod"/>
            </a:pPr>
            <a:r>
              <a:rPr lang="en-US" altLang="en-US" sz="2000"/>
              <a:t>What is the </a:t>
            </a:r>
            <a:r>
              <a:rPr lang="en-US" altLang="en-US" sz="2000" u="sng"/>
              <a:t>outcome</a:t>
            </a:r>
            <a:r>
              <a:rPr lang="en-US" altLang="en-US" sz="2000"/>
              <a:t> of interest? (i.e. disease)</a:t>
            </a:r>
          </a:p>
          <a:p>
            <a:pPr>
              <a:spcBef>
                <a:spcPct val="50000"/>
              </a:spcBef>
              <a:buFontTx/>
              <a:buAutoNum type="arabicPeriod"/>
            </a:pPr>
            <a:r>
              <a:rPr lang="en-US" altLang="en-US" sz="2000"/>
              <a:t>What are the </a:t>
            </a:r>
            <a:r>
              <a:rPr lang="en-US" altLang="en-US" sz="2000" u="sng"/>
              <a:t>two groups</a:t>
            </a:r>
            <a:r>
              <a:rPr lang="en-US" altLang="en-US" sz="2000"/>
              <a:t> being contrasted? (i.e. exposed and unexposed)</a:t>
            </a:r>
          </a:p>
        </p:txBody>
      </p:sp>
      <p:graphicFrame>
        <p:nvGraphicFramePr>
          <p:cNvPr id="28678" name="Object 4"/>
          <p:cNvGraphicFramePr>
            <a:graphicFrameLocks noChangeAspect="1"/>
          </p:cNvGraphicFramePr>
          <p:nvPr/>
        </p:nvGraphicFramePr>
        <p:xfrm>
          <a:off x="1016000" y="3581400"/>
          <a:ext cx="4660900" cy="673100"/>
        </p:xfrm>
        <a:graphic>
          <a:graphicData uri="http://schemas.openxmlformats.org/presentationml/2006/ole">
            <mc:AlternateContent xmlns:mc="http://schemas.openxmlformats.org/markup-compatibility/2006">
              <mc:Choice xmlns:v="urn:schemas-microsoft-com:vml" Requires="v">
                <p:oleObj spid="_x0000_s28686" name="Equation" r:id="rId3" imgW="4660900" imgH="673100" progId="Equation.DSMT4">
                  <p:embed/>
                </p:oleObj>
              </mc:Choice>
              <mc:Fallback>
                <p:oleObj name="Equation" r:id="rId3" imgW="4660900" imgH="673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3581400"/>
                        <a:ext cx="46609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5"/>
          <p:cNvSpPr txBox="1">
            <a:spLocks noChangeArrowheads="1"/>
          </p:cNvSpPr>
          <p:nvPr/>
        </p:nvSpPr>
        <p:spPr bwMode="auto">
          <a:xfrm>
            <a:off x="1219200" y="4800600"/>
            <a:ext cx="50292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pPr>
            <a:r>
              <a:rPr lang="en-US" altLang="en-US" sz="2000"/>
              <a:t>Similar to RR for rare diseases</a:t>
            </a:r>
          </a:p>
          <a:p>
            <a:pPr>
              <a:spcBef>
                <a:spcPct val="50000"/>
              </a:spcBef>
            </a:pPr>
            <a:r>
              <a:rPr lang="en-US" altLang="en-US" sz="2000"/>
              <a:t>Meaningful for both cohort and case-control studies</a:t>
            </a:r>
          </a:p>
          <a:p>
            <a:pPr>
              <a:spcBef>
                <a:spcPct val="50000"/>
              </a:spcBef>
            </a:pPr>
            <a:r>
              <a:rPr lang="en-US" altLang="en-US" sz="2000"/>
              <a:t>OR &gt; 1 </a:t>
            </a:r>
            <a:r>
              <a:rPr lang="en-US" altLang="en-US" sz="2000">
                <a:sym typeface="Symbol" pitchFamily="18" charset="2"/>
              </a:rPr>
              <a:t> increased risk of OUTCOME with EXPOSURE</a:t>
            </a:r>
          </a:p>
          <a:p>
            <a:pPr>
              <a:spcBef>
                <a:spcPct val="50000"/>
              </a:spcBef>
            </a:pPr>
            <a:r>
              <a:rPr lang="en-US" altLang="en-US" sz="2000"/>
              <a:t>OR &lt; 1 </a:t>
            </a:r>
            <a:r>
              <a:rPr lang="en-US" altLang="en-US" sz="2000">
                <a:sym typeface="Symbol" pitchFamily="18" charset="2"/>
              </a:rPr>
              <a:t> decreased risk of OUTCOME with EXPOSURE</a:t>
            </a:r>
          </a:p>
        </p:txBody>
      </p:sp>
      <p:sp>
        <p:nvSpPr>
          <p:cNvPr id="28680"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C220F3B3-3D70-4BFE-BFC1-CFB8818D6FBE}" type="slidenum">
              <a:rPr lang="en-US" altLang="en-US" sz="1400" smtClean="0"/>
              <a:pPr algn="r">
                <a:spcBef>
                  <a:spcPct val="0"/>
                </a:spcBef>
                <a:buFontTx/>
                <a:buNone/>
              </a:pPr>
              <a:t>214</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2969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29700" name="Text Box 2"/>
          <p:cNvSpPr txBox="1">
            <a:spLocks noChangeArrowheads="1"/>
          </p:cNvSpPr>
          <p:nvPr/>
        </p:nvSpPr>
        <p:spPr bwMode="auto">
          <a:xfrm>
            <a:off x="838200" y="13716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5888" indent="-115888" algn="l" defTabSz="912813">
              <a:spcBef>
                <a:spcPct val="20000"/>
              </a:spcBef>
              <a:buChar char="•"/>
              <a:tabLst>
                <a:tab pos="461963" algn="l"/>
              </a:tabLst>
              <a:defRPr sz="3200">
                <a:solidFill>
                  <a:schemeClr val="tx1"/>
                </a:solidFill>
                <a:latin typeface="Times New Roman" charset="0"/>
              </a:defRPr>
            </a:lvl1pPr>
            <a:lvl2pPr marL="742950" indent="-285750" algn="l" defTabSz="912813">
              <a:spcBef>
                <a:spcPct val="20000"/>
              </a:spcBef>
              <a:buChar char="–"/>
              <a:tabLst>
                <a:tab pos="461963" algn="l"/>
              </a:tabLst>
              <a:defRPr sz="2800">
                <a:solidFill>
                  <a:schemeClr val="tx1"/>
                </a:solidFill>
                <a:latin typeface="Times New Roman" charset="0"/>
              </a:defRPr>
            </a:lvl2pPr>
            <a:lvl3pPr marL="1143000" indent="-228600" algn="l" defTabSz="912813">
              <a:spcBef>
                <a:spcPct val="20000"/>
              </a:spcBef>
              <a:buChar char="•"/>
              <a:tabLst>
                <a:tab pos="461963" algn="l"/>
              </a:tabLst>
              <a:defRPr sz="2400">
                <a:solidFill>
                  <a:schemeClr val="tx1"/>
                </a:solidFill>
                <a:latin typeface="Times New Roman" charset="0"/>
              </a:defRPr>
            </a:lvl3pPr>
            <a:lvl4pPr marL="1600200" indent="-228600" algn="l" defTabSz="912813">
              <a:spcBef>
                <a:spcPct val="20000"/>
              </a:spcBef>
              <a:buChar char="–"/>
              <a:tabLst>
                <a:tab pos="461963" algn="l"/>
              </a:tabLst>
              <a:defRPr sz="2000">
                <a:solidFill>
                  <a:schemeClr val="tx1"/>
                </a:solidFill>
                <a:latin typeface="Times New Roman" charset="0"/>
              </a:defRPr>
            </a:lvl4pPr>
            <a:lvl5pPr marL="2057400" indent="-228600" algn="l" defTabSz="912813">
              <a:spcBef>
                <a:spcPct val="20000"/>
              </a:spcBef>
              <a:buChar char="»"/>
              <a:tabLst>
                <a:tab pos="461963" algn="l"/>
              </a:tabLst>
              <a:defRPr sz="2000">
                <a:solidFill>
                  <a:schemeClr val="tx1"/>
                </a:solidFill>
                <a:latin typeface="Times New Roman" charset="0"/>
              </a:defRPr>
            </a:lvl5pPr>
            <a:lvl6pPr marL="25146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6pPr>
            <a:lvl7pPr marL="29718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7pPr>
            <a:lvl8pPr marL="34290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8pPr>
            <a:lvl9pPr marL="3886200" indent="-228600" defTabSz="912813" eaLnBrk="0" fontAlgn="base" hangingPunct="0">
              <a:spcBef>
                <a:spcPct val="20000"/>
              </a:spcBef>
              <a:spcAft>
                <a:spcPct val="0"/>
              </a:spcAft>
              <a:buChar char="»"/>
              <a:tabLst>
                <a:tab pos="461963" algn="l"/>
              </a:tabLst>
              <a:defRPr sz="2000">
                <a:solidFill>
                  <a:schemeClr val="tx1"/>
                </a:solidFill>
                <a:latin typeface="Times New Roman" charset="0"/>
              </a:defRPr>
            </a:lvl9pPr>
          </a:lstStyle>
          <a:p>
            <a:pPr algn="just">
              <a:spcBef>
                <a:spcPct val="50000"/>
              </a:spcBef>
              <a:buFontTx/>
              <a:buNone/>
            </a:pPr>
            <a:r>
              <a:rPr lang="en-US" altLang="en-US" sz="2000"/>
              <a:t>		</a:t>
            </a:r>
            <a:endParaRPr lang="en-US" altLang="en-US" sz="2000">
              <a:sym typeface="Symbol" pitchFamily="18" charset="2"/>
            </a:endParaRPr>
          </a:p>
        </p:txBody>
      </p:sp>
      <p:sp>
        <p:nvSpPr>
          <p:cNvPr id="29701" name="Text Box 3"/>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29702" name="Line 4"/>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Text Box 5"/>
          <p:cNvSpPr txBox="1">
            <a:spLocks noChangeArrowheads="1"/>
          </p:cNvSpPr>
          <p:nvPr/>
        </p:nvSpPr>
        <p:spPr bwMode="auto">
          <a:xfrm>
            <a:off x="914400" y="1447800"/>
            <a:ext cx="49530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3</a:t>
            </a:r>
            <a:r>
              <a:rPr lang="en-US" altLang="en-US" sz="2000"/>
              <a:t>:  Sex-linked traits</a:t>
            </a:r>
          </a:p>
          <a:p>
            <a:pPr>
              <a:spcBef>
                <a:spcPct val="50000"/>
              </a:spcBef>
              <a:buFontTx/>
              <a:buNone/>
            </a:pPr>
            <a:r>
              <a:rPr lang="en-US" altLang="en-US" sz="2000"/>
              <a:t>Suppose we collect a random sample of Drosophila and cross classify eye color and sex.</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spcBef>
                <a:spcPct val="50000"/>
              </a:spcBef>
              <a:buFontTx/>
              <a:buNone/>
            </a:pPr>
            <a:r>
              <a:rPr lang="en-US" altLang="en-US" sz="2000" b="1"/>
              <a:t>Q:</a:t>
            </a:r>
            <a:r>
              <a:rPr lang="en-US" altLang="en-US" sz="2000"/>
              <a:t>  Is eye color associated with sex?</a:t>
            </a:r>
          </a:p>
          <a:p>
            <a:pPr>
              <a:spcBef>
                <a:spcPct val="50000"/>
              </a:spcBef>
              <a:buFontTx/>
              <a:buNone/>
            </a:pPr>
            <a:endParaRPr lang="en-US" altLang="en-US" sz="2000"/>
          </a:p>
          <a:p>
            <a:pPr>
              <a:spcBef>
                <a:spcPct val="50000"/>
              </a:spcBef>
              <a:buFontTx/>
              <a:buNone/>
            </a:pPr>
            <a:r>
              <a:rPr lang="en-US" altLang="en-US" sz="2000" b="1"/>
              <a:t>Q:</a:t>
            </a:r>
            <a:r>
              <a:rPr lang="en-US" altLang="en-US" sz="2000"/>
              <a:t>  If eye color is associated with sex, then what is the magnitude of the effect?</a:t>
            </a:r>
          </a:p>
        </p:txBody>
      </p:sp>
      <p:graphicFrame>
        <p:nvGraphicFramePr>
          <p:cNvPr id="29704" name="Object 6"/>
          <p:cNvGraphicFramePr>
            <a:graphicFrameLocks noChangeAspect="1"/>
          </p:cNvGraphicFramePr>
          <p:nvPr/>
        </p:nvGraphicFramePr>
        <p:xfrm>
          <a:off x="1216025" y="3125788"/>
          <a:ext cx="4513263" cy="1897062"/>
        </p:xfrm>
        <a:graphic>
          <a:graphicData uri="http://schemas.openxmlformats.org/presentationml/2006/ole">
            <mc:AlternateContent xmlns:mc="http://schemas.openxmlformats.org/markup-compatibility/2006">
              <mc:Choice xmlns:v="urn:schemas-microsoft-com:vml" Requires="v">
                <p:oleObj spid="_x0000_s29711" name="Document" r:id="rId3" imgW="4580468" imgH="1923117" progId="Word.Document.8">
                  <p:embed/>
                </p:oleObj>
              </mc:Choice>
              <mc:Fallback>
                <p:oleObj name="Document" r:id="rId3" imgW="4580468" imgH="1923117"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3125788"/>
                        <a:ext cx="451326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024CB4A-2996-4121-9168-D06D9DC3B873}" type="slidenum">
              <a:rPr lang="en-US" altLang="en-US" sz="1400" smtClean="0"/>
              <a:pPr algn="r">
                <a:spcBef>
                  <a:spcPct val="0"/>
                </a:spcBef>
                <a:buFontTx/>
                <a:buNone/>
              </a:pPr>
              <a:t>215</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409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4100" name="Text Box 2"/>
          <p:cNvSpPr txBox="1">
            <a:spLocks noChangeArrowheads="1"/>
          </p:cNvSpPr>
          <p:nvPr/>
        </p:nvSpPr>
        <p:spPr bwMode="auto">
          <a:xfrm>
            <a:off x="1371600" y="6858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Factors and Contingency Tables</a:t>
            </a:r>
          </a:p>
        </p:txBody>
      </p:sp>
      <p:sp>
        <p:nvSpPr>
          <p:cNvPr id="4101" name="Rectangle 3"/>
          <p:cNvSpPr>
            <a:spLocks noChangeArrowheads="1"/>
          </p:cNvSpPr>
          <p:nvPr/>
        </p:nvSpPr>
        <p:spPr bwMode="auto">
          <a:xfrm>
            <a:off x="838200" y="1295400"/>
            <a:ext cx="53340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Definition</a:t>
            </a:r>
            <a:r>
              <a:rPr lang="en-US" altLang="en-US" sz="2000"/>
              <a:t>: A </a:t>
            </a:r>
            <a:r>
              <a:rPr lang="en-US" altLang="en-US" sz="2000" b="1"/>
              <a:t>factor</a:t>
            </a:r>
            <a:r>
              <a:rPr lang="en-US" altLang="en-US" sz="2000"/>
              <a:t> is a categorical (discrete) variable taking a small number of values that represent the levels of the factor.</a:t>
            </a:r>
          </a:p>
          <a:p>
            <a:pPr>
              <a:spcBef>
                <a:spcPct val="50000"/>
              </a:spcBef>
              <a:buFontTx/>
              <a:buNone/>
            </a:pPr>
            <a:r>
              <a:rPr lang="en-US" altLang="en-US" sz="2000" u="sng"/>
              <a:t>Examples</a:t>
            </a:r>
          </a:p>
          <a:p>
            <a:pPr>
              <a:spcBef>
                <a:spcPct val="50000"/>
              </a:spcBef>
              <a:buFontTx/>
              <a:buNone/>
            </a:pPr>
            <a:r>
              <a:rPr lang="en-US" altLang="en-US" sz="2000"/>
              <a:t>Gender with two levels: 1 = Male and 2 = Female</a:t>
            </a:r>
          </a:p>
          <a:p>
            <a:pPr>
              <a:spcBef>
                <a:spcPct val="50000"/>
              </a:spcBef>
              <a:buFontTx/>
              <a:buNone/>
            </a:pPr>
            <a:r>
              <a:rPr lang="en-US" altLang="en-US" sz="2000"/>
              <a:t>Disease status with three levels: 1 = Progression, 2 = Stable, 3 = Improved</a:t>
            </a:r>
          </a:p>
          <a:p>
            <a:pPr>
              <a:spcBef>
                <a:spcPct val="50000"/>
              </a:spcBef>
              <a:buFontTx/>
              <a:buNone/>
            </a:pPr>
            <a:r>
              <a:rPr lang="en-US" altLang="en-US" sz="2000"/>
              <a:t>AgeFactor with 4 levels: 1 = 20-29 yrs, 2 = 30-39, 3 = 40-49, 4 = 50-59</a:t>
            </a:r>
          </a:p>
          <a:p>
            <a:pPr>
              <a:spcBef>
                <a:spcPct val="50000"/>
              </a:spcBef>
              <a:buFontTx/>
              <a:buNone/>
            </a:pPr>
            <a:endParaRPr lang="en-US" altLang="en-US" sz="2000"/>
          </a:p>
        </p:txBody>
      </p:sp>
      <p:sp>
        <p:nvSpPr>
          <p:cNvPr id="410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32DA2861-A953-4F6A-AE50-20D0B7B88A33}" type="slidenum">
              <a:rPr lang="en-US" altLang="en-US" sz="1400" smtClean="0"/>
              <a:pPr algn="r">
                <a:spcBef>
                  <a:spcPct val="0"/>
                </a:spcBef>
                <a:buFontTx/>
                <a:buNone/>
              </a:pPr>
              <a:t>189</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072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0724" name="Text Box 2"/>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a:t>
            </a:r>
          </a:p>
          <a:p>
            <a:pPr algn="ctr">
              <a:spcBef>
                <a:spcPct val="0"/>
              </a:spcBef>
              <a:buFontTx/>
              <a:buNone/>
            </a:pPr>
            <a:r>
              <a:rPr lang="en-US" altLang="en-US" sz="2000" b="1"/>
              <a:t>Applications in Epidemiology</a:t>
            </a:r>
          </a:p>
        </p:txBody>
      </p:sp>
      <p:sp>
        <p:nvSpPr>
          <p:cNvPr id="30725" name="Line 3"/>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Text Box 4"/>
          <p:cNvSpPr txBox="1">
            <a:spLocks noChangeArrowheads="1"/>
          </p:cNvSpPr>
          <p:nvPr/>
        </p:nvSpPr>
        <p:spPr bwMode="auto">
          <a:xfrm>
            <a:off x="685800" y="1371600"/>
            <a:ext cx="5562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 pos="1657350" algn="l"/>
                <a:tab pos="2857500" algn="l"/>
              </a:tabLst>
              <a:defRPr sz="3200">
                <a:solidFill>
                  <a:schemeClr val="tx1"/>
                </a:solidFill>
                <a:latin typeface="Times New Roman" charset="0"/>
              </a:defRPr>
            </a:lvl1pPr>
            <a:lvl2pPr marL="742950" indent="-285750" algn="l">
              <a:spcBef>
                <a:spcPct val="20000"/>
              </a:spcBef>
              <a:buChar char="–"/>
              <a:tabLst>
                <a:tab pos="457200" algn="l"/>
                <a:tab pos="1657350" algn="l"/>
                <a:tab pos="2857500" algn="l"/>
              </a:tabLst>
              <a:defRPr sz="2800">
                <a:solidFill>
                  <a:schemeClr val="tx1"/>
                </a:solidFill>
                <a:latin typeface="Times New Roman" charset="0"/>
              </a:defRPr>
            </a:lvl2pPr>
            <a:lvl3pPr marL="1143000" indent="-228600" algn="l">
              <a:spcBef>
                <a:spcPct val="20000"/>
              </a:spcBef>
              <a:buChar char="•"/>
              <a:tabLst>
                <a:tab pos="457200" algn="l"/>
                <a:tab pos="1657350" algn="l"/>
                <a:tab pos="2857500" algn="l"/>
              </a:tabLst>
              <a:defRPr sz="2400">
                <a:solidFill>
                  <a:schemeClr val="tx1"/>
                </a:solidFill>
                <a:latin typeface="Times New Roman" charset="0"/>
              </a:defRPr>
            </a:lvl3pPr>
            <a:lvl4pPr marL="1600200" indent="-228600" algn="l">
              <a:spcBef>
                <a:spcPct val="20000"/>
              </a:spcBef>
              <a:buChar char="–"/>
              <a:tabLst>
                <a:tab pos="457200" algn="l"/>
                <a:tab pos="1657350" algn="l"/>
                <a:tab pos="2857500" algn="l"/>
              </a:tabLst>
              <a:defRPr sz="2000">
                <a:solidFill>
                  <a:schemeClr val="tx1"/>
                </a:solidFill>
                <a:latin typeface="Times New Roman" charset="0"/>
              </a:defRPr>
            </a:lvl4pPr>
            <a:lvl5pPr marL="2057400" indent="-228600" algn="l">
              <a:spcBef>
                <a:spcPct val="20000"/>
              </a:spcBef>
              <a:buChar char="»"/>
              <a:tabLst>
                <a:tab pos="457200" algn="l"/>
                <a:tab pos="1657350" algn="l"/>
                <a:tab pos="28575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 pos="1657350" algn="l"/>
                <a:tab pos="28575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 pos="1657350" algn="l"/>
                <a:tab pos="28575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 pos="1657350" algn="l"/>
                <a:tab pos="28575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 pos="1657350" algn="l"/>
                <a:tab pos="2857500" algn="l"/>
              </a:tabLst>
              <a:defRPr sz="2000">
                <a:solidFill>
                  <a:schemeClr val="tx1"/>
                </a:solidFill>
                <a:latin typeface="Times New Roman" charset="0"/>
              </a:defRPr>
            </a:lvl9pPr>
          </a:lstStyle>
          <a:p>
            <a:pPr>
              <a:spcBef>
                <a:spcPct val="50000"/>
              </a:spcBef>
              <a:buFontTx/>
              <a:buNone/>
            </a:pPr>
            <a:r>
              <a:rPr lang="en-US" altLang="en-US" sz="2000" b="1"/>
              <a:t>Example 3 </a:t>
            </a:r>
            <a:r>
              <a:rPr lang="en-US" altLang="en-US" sz="2000"/>
              <a:t>is an example of a </a:t>
            </a:r>
            <a:r>
              <a:rPr lang="en-US" altLang="en-US" sz="2000" b="1"/>
              <a:t>cross-sectional</a:t>
            </a:r>
            <a:r>
              <a:rPr lang="en-US" altLang="en-US" sz="2000"/>
              <a:t> study since only the total for the entire table is fixed in advance.  The row totals or column totals are not fixed in advance.</a:t>
            </a:r>
          </a:p>
          <a:p>
            <a:pPr>
              <a:spcBef>
                <a:spcPct val="50000"/>
              </a:spcBef>
              <a:buFontTx/>
              <a:buNone/>
            </a:pPr>
            <a:endParaRPr lang="en-US" altLang="en-US" sz="2000"/>
          </a:p>
        </p:txBody>
      </p:sp>
      <p:sp>
        <p:nvSpPr>
          <p:cNvPr id="30727" name="Text Box 6"/>
          <p:cNvSpPr txBox="1">
            <a:spLocks noChangeArrowheads="1"/>
          </p:cNvSpPr>
          <p:nvPr/>
        </p:nvSpPr>
        <p:spPr bwMode="auto">
          <a:xfrm>
            <a:off x="685800" y="5029200"/>
            <a:ext cx="5715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u="sng"/>
              <a:t>Cross-sectional studies</a:t>
            </a:r>
          </a:p>
          <a:p>
            <a:pPr>
              <a:spcBef>
                <a:spcPct val="50000"/>
              </a:spcBef>
            </a:pPr>
            <a:r>
              <a:rPr lang="en-US" altLang="en-US" sz="2000"/>
              <a:t>Sample from the entire population, not by disease status or exposure status</a:t>
            </a:r>
          </a:p>
          <a:p>
            <a:pPr>
              <a:spcBef>
                <a:spcPct val="50000"/>
              </a:spcBef>
            </a:pPr>
            <a:r>
              <a:rPr lang="en-US" altLang="en-US" sz="2000"/>
              <a:t>Use chi-square test to test for association</a:t>
            </a:r>
          </a:p>
          <a:p>
            <a:pPr>
              <a:spcBef>
                <a:spcPct val="50000"/>
              </a:spcBef>
            </a:pPr>
            <a:r>
              <a:rPr lang="en-US" altLang="en-US" sz="2000"/>
              <a:t>Use RR or OR to summarize association</a:t>
            </a:r>
          </a:p>
          <a:p>
            <a:pPr>
              <a:spcBef>
                <a:spcPct val="50000"/>
              </a:spcBef>
            </a:pPr>
            <a:r>
              <a:rPr lang="en-US" altLang="en-US" sz="2000"/>
              <a:t>Cases of disease are </a:t>
            </a:r>
            <a:r>
              <a:rPr lang="en-US" altLang="en-US" sz="2000" b="1"/>
              <a:t>prevalent</a:t>
            </a:r>
            <a:r>
              <a:rPr lang="en-US" altLang="en-US" sz="2000"/>
              <a:t> cases (compared to incident cases in a prospective or cohort study)</a:t>
            </a:r>
          </a:p>
        </p:txBody>
      </p:sp>
      <p:graphicFrame>
        <p:nvGraphicFramePr>
          <p:cNvPr id="30728" name="Object 7"/>
          <p:cNvGraphicFramePr>
            <a:graphicFrameLocks noChangeAspect="1"/>
          </p:cNvGraphicFramePr>
          <p:nvPr/>
        </p:nvGraphicFramePr>
        <p:xfrm>
          <a:off x="1146175" y="2974975"/>
          <a:ext cx="4513263" cy="1990725"/>
        </p:xfrm>
        <a:graphic>
          <a:graphicData uri="http://schemas.openxmlformats.org/presentationml/2006/ole">
            <mc:AlternateContent xmlns:mc="http://schemas.openxmlformats.org/markup-compatibility/2006">
              <mc:Choice xmlns:v="urn:schemas-microsoft-com:vml" Requires="v">
                <p:oleObj spid="_x0000_s30735" name="Document" r:id="rId3" imgW="4580468" imgH="2019488" progId="Word.Document.8">
                  <p:embed/>
                </p:oleObj>
              </mc:Choice>
              <mc:Fallback>
                <p:oleObj name="Document" r:id="rId3" imgW="4580468" imgH="2019488"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2974975"/>
                        <a:ext cx="4513263" cy="199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6862AD29-AB3C-4C33-850A-A0AEBAC616EC}" type="slidenum">
              <a:rPr lang="en-US" altLang="en-US" sz="1400" smtClean="0"/>
              <a:pPr algn="r">
                <a:spcBef>
                  <a:spcPct val="0"/>
                </a:spcBef>
                <a:buFontTx/>
                <a:buNone/>
              </a:pPr>
              <a:t>216</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174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1748" name="Rectangle 2"/>
          <p:cNvSpPr>
            <a:spLocks noChangeArrowheads="1"/>
          </p:cNvSpPr>
          <p:nvPr/>
        </p:nvSpPr>
        <p:spPr bwMode="auto">
          <a:xfrm>
            <a:off x="533400" y="2514600"/>
            <a:ext cx="57150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spcBef>
                <a:spcPct val="50000"/>
              </a:spcBef>
              <a:buFontTx/>
              <a:buNone/>
            </a:pPr>
            <a:r>
              <a:rPr lang="en-US" altLang="en-US" sz="1000">
                <a:latin typeface="Courier" pitchFamily="49" charset="0"/>
              </a:rPr>
              <a:t>		male	female</a:t>
            </a:r>
          </a:p>
          <a:p>
            <a:pPr eaLnBrk="1" hangingPunct="1">
              <a:spcBef>
                <a:spcPct val="50000"/>
              </a:spcBef>
              <a:buFontTx/>
              <a:buNone/>
            </a:pPr>
            <a:r>
              <a:rPr lang="en-US" altLang="en-US" sz="1000">
                <a:latin typeface="Courier" pitchFamily="49" charset="0"/>
              </a:rPr>
              <a:t>-----------------+------------------------+------------</a:t>
            </a:r>
          </a:p>
          <a:p>
            <a:pPr eaLnBrk="1" hangingPunct="1">
              <a:spcBef>
                <a:spcPct val="50000"/>
              </a:spcBef>
              <a:buFontTx/>
              <a:buNone/>
            </a:pPr>
            <a:r>
              <a:rPr lang="en-US" altLang="en-US" sz="1000">
                <a:latin typeface="Courier" pitchFamily="49" charset="0"/>
              </a:rPr>
              <a:t>           Cases |       165         300  |        465</a:t>
            </a:r>
          </a:p>
          <a:p>
            <a:pPr eaLnBrk="1" hangingPunct="1">
              <a:spcBef>
                <a:spcPct val="50000"/>
              </a:spcBef>
              <a:buFontTx/>
              <a:buNone/>
            </a:pPr>
            <a:r>
              <a:rPr lang="en-US" altLang="en-US" sz="1000">
                <a:latin typeface="Courier" pitchFamily="49" charset="0"/>
              </a:rPr>
              <a:t>        Noncases |       176          81  |        257</a:t>
            </a:r>
          </a:p>
          <a:p>
            <a:pPr eaLnBrk="1" hangingPunct="1">
              <a:spcBef>
                <a:spcPct val="50000"/>
              </a:spcBef>
              <a:buFontTx/>
              <a:buNone/>
            </a:pPr>
            <a:r>
              <a:rPr lang="en-US" altLang="en-US" sz="1000">
                <a:latin typeface="Courier" pitchFamily="49" charset="0"/>
              </a:rPr>
              <a:t>-----------------+------------------------+------------</a:t>
            </a:r>
          </a:p>
          <a:p>
            <a:pPr eaLnBrk="1" hangingPunct="1">
              <a:spcBef>
                <a:spcPct val="50000"/>
              </a:spcBef>
              <a:buFontTx/>
              <a:buNone/>
            </a:pPr>
            <a:r>
              <a:rPr lang="en-US" altLang="en-US" sz="1000">
                <a:latin typeface="Courier" pitchFamily="49" charset="0"/>
              </a:rPr>
              <a:t>           Total |       341         381  |        722</a:t>
            </a:r>
          </a:p>
          <a:p>
            <a:pPr eaLnBrk="1" hangingPunct="1">
              <a:spcBef>
                <a:spcPct val="50000"/>
              </a:spcBef>
              <a:buFontTx/>
              <a:buNone/>
            </a:pPr>
            <a:r>
              <a:rPr lang="en-US" altLang="en-US" sz="1000">
                <a:latin typeface="Courier" pitchFamily="49" charset="0"/>
              </a:rPr>
              <a:t>	Risk |   .483871    .7874016  |   .6440443</a:t>
            </a:r>
          </a:p>
          <a:p>
            <a:pPr eaLnBrk="1" hangingPunct="1">
              <a:spcBef>
                <a:spcPct val="50000"/>
              </a:spcBef>
              <a:buFontTx/>
              <a:buNone/>
            </a:pPr>
            <a:r>
              <a:rPr lang="en-US" altLang="en-US" sz="1000">
                <a:latin typeface="Courier" pitchFamily="49" charset="0"/>
              </a:rPr>
              <a:t>                 |                        |</a:t>
            </a:r>
          </a:p>
          <a:p>
            <a:pPr eaLnBrk="1" hangingPunct="1">
              <a:spcBef>
                <a:spcPct val="50000"/>
              </a:spcBef>
              <a:buFontTx/>
              <a:buNone/>
            </a:pPr>
            <a:r>
              <a:rPr lang="en-US" altLang="en-US" sz="1000">
                <a:latin typeface="Courier" pitchFamily="49" charset="0"/>
              </a:rPr>
              <a:t>                 |      Point estimate    |    [95% Conf. Interval]</a:t>
            </a:r>
          </a:p>
          <a:p>
            <a:pPr eaLnBrk="1" hangingPunct="1">
              <a:spcBef>
                <a:spcPct val="50000"/>
              </a:spcBef>
              <a:buFontTx/>
              <a:buNone/>
            </a:pPr>
            <a:r>
              <a:rPr lang="en-US" altLang="en-US" sz="1000">
                <a:latin typeface="Courier" pitchFamily="49" charset="0"/>
              </a:rPr>
              <a:t>                 |------------------------+------------------------</a:t>
            </a:r>
          </a:p>
          <a:p>
            <a:pPr eaLnBrk="1" hangingPunct="1">
              <a:spcBef>
                <a:spcPct val="50000"/>
              </a:spcBef>
              <a:buFontTx/>
              <a:buNone/>
            </a:pPr>
            <a:r>
              <a:rPr lang="en-US" altLang="en-US" sz="1000">
                <a:latin typeface="Courier" pitchFamily="49" charset="0"/>
              </a:rPr>
              <a:t> Risk difference |        -.3035306       |   -.3706217   -.2364395 </a:t>
            </a:r>
          </a:p>
          <a:p>
            <a:pPr eaLnBrk="1" hangingPunct="1">
              <a:spcBef>
                <a:spcPct val="50000"/>
              </a:spcBef>
              <a:buFontTx/>
              <a:buNone/>
            </a:pPr>
            <a:r>
              <a:rPr lang="en-US" altLang="en-US" sz="1000">
                <a:latin typeface="Courier" pitchFamily="49" charset="0"/>
              </a:rPr>
              <a:t>      Risk ratio |         .6145161       |     .544263    .6938375 </a:t>
            </a:r>
          </a:p>
          <a:p>
            <a:pPr eaLnBrk="1" hangingPunct="1">
              <a:spcBef>
                <a:spcPct val="50000"/>
              </a:spcBef>
              <a:buFontTx/>
              <a:buNone/>
            </a:pPr>
            <a:r>
              <a:rPr lang="en-US" altLang="en-US" sz="1000">
                <a:latin typeface="Courier" pitchFamily="49" charset="0"/>
              </a:rPr>
              <a:t> Prev. frac. ex. |         .3854839       |    .3061625     .455737 </a:t>
            </a:r>
          </a:p>
          <a:p>
            <a:pPr eaLnBrk="1" hangingPunct="1">
              <a:spcBef>
                <a:spcPct val="50000"/>
              </a:spcBef>
              <a:buFontTx/>
              <a:buNone/>
            </a:pPr>
            <a:r>
              <a:rPr lang="en-US" altLang="en-US" sz="1000">
                <a:latin typeface="Courier" pitchFamily="49" charset="0"/>
              </a:rPr>
              <a:t> Prev. frac. pop |         .1820637       |</a:t>
            </a:r>
          </a:p>
          <a:p>
            <a:pPr eaLnBrk="1" hangingPunct="1">
              <a:spcBef>
                <a:spcPct val="50000"/>
              </a:spcBef>
              <a:buFontTx/>
              <a:buNone/>
            </a:pPr>
            <a:r>
              <a:rPr lang="en-US" altLang="en-US" sz="1000">
                <a:latin typeface="Courier" pitchFamily="49" charset="0"/>
              </a:rPr>
              <a:t>      Odds ratio |          .253125       |    .1830613    .3500144</a:t>
            </a:r>
          </a:p>
          <a:p>
            <a:pPr eaLnBrk="1" hangingPunct="1">
              <a:spcBef>
                <a:spcPct val="50000"/>
              </a:spcBef>
              <a:buFontTx/>
              <a:buNone/>
            </a:pPr>
            <a:r>
              <a:rPr lang="en-US" altLang="en-US" sz="1000">
                <a:latin typeface="Courier" pitchFamily="49" charset="0"/>
              </a:rPr>
              <a:t>                 +-------------------------------------------------</a:t>
            </a:r>
          </a:p>
          <a:p>
            <a:pPr eaLnBrk="1" hangingPunct="1">
              <a:spcBef>
                <a:spcPct val="50000"/>
              </a:spcBef>
              <a:buFontTx/>
              <a:buNone/>
            </a:pPr>
            <a:r>
              <a:rPr lang="en-US" altLang="en-US" sz="1000">
                <a:latin typeface="Courier" pitchFamily="49" charset="0"/>
              </a:rPr>
              <a:t>                               chi2(1) =    72.32  Pr&gt;chi2 = 0.0000</a:t>
            </a:r>
          </a:p>
        </p:txBody>
      </p:sp>
      <p:sp>
        <p:nvSpPr>
          <p:cNvPr id="31749" name="Text Box 3"/>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a:t>
            </a:r>
          </a:p>
          <a:p>
            <a:pPr algn="ctr">
              <a:spcBef>
                <a:spcPct val="0"/>
              </a:spcBef>
              <a:buFontTx/>
              <a:buNone/>
            </a:pPr>
            <a:r>
              <a:rPr lang="en-US" altLang="en-US" sz="2000" b="1"/>
              <a:t>Applications in Epidemiology</a:t>
            </a:r>
          </a:p>
        </p:txBody>
      </p:sp>
      <p:sp>
        <p:nvSpPr>
          <p:cNvPr id="31750" name="Line 4"/>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TextBox 1"/>
          <p:cNvSpPr txBox="1">
            <a:spLocks noChangeArrowheads="1"/>
          </p:cNvSpPr>
          <p:nvPr/>
        </p:nvSpPr>
        <p:spPr bwMode="auto">
          <a:xfrm>
            <a:off x="1143000" y="1600200"/>
            <a:ext cx="426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2000"/>
              <a:t>Case       = red eye color</a:t>
            </a:r>
          </a:p>
          <a:p>
            <a:pPr>
              <a:spcBef>
                <a:spcPct val="0"/>
              </a:spcBef>
              <a:buFontTx/>
              <a:buNone/>
            </a:pPr>
            <a:r>
              <a:rPr lang="en-US" altLang="en-US" sz="2000"/>
              <a:t>Noncase = white eye color</a:t>
            </a:r>
          </a:p>
        </p:txBody>
      </p:sp>
      <p:sp>
        <p:nvSpPr>
          <p:cNvPr id="3175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FC854AF0-1E51-48B0-8825-BF94E63CD2D1}" type="slidenum">
              <a:rPr lang="en-US" altLang="en-US" sz="1400" smtClean="0"/>
              <a:pPr algn="r">
                <a:spcBef>
                  <a:spcPct val="0"/>
                </a:spcBef>
                <a:buFontTx/>
                <a:buNone/>
              </a:pPr>
              <a:t>217</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277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2772" name="Text Box 2"/>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2 x 2 Tables </a:t>
            </a:r>
          </a:p>
        </p:txBody>
      </p:sp>
      <p:sp>
        <p:nvSpPr>
          <p:cNvPr id="32773" name="Line 3"/>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Text Box 4"/>
          <p:cNvSpPr txBox="1">
            <a:spLocks noChangeArrowheads="1"/>
          </p:cNvSpPr>
          <p:nvPr/>
        </p:nvSpPr>
        <p:spPr bwMode="auto">
          <a:xfrm>
            <a:off x="685800" y="1143000"/>
            <a:ext cx="54864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lgn="just">
              <a:spcBef>
                <a:spcPct val="50000"/>
              </a:spcBef>
              <a:buFontTx/>
              <a:buNone/>
            </a:pPr>
            <a:r>
              <a:rPr lang="en-US" altLang="en-US" sz="2000" b="1"/>
              <a:t>Example 4</a:t>
            </a:r>
            <a:r>
              <a:rPr lang="en-US" altLang="en-US" sz="2000"/>
              <a:t>:  Matched case control study</a:t>
            </a:r>
          </a:p>
          <a:p>
            <a:pPr>
              <a:spcBef>
                <a:spcPct val="50000"/>
              </a:spcBef>
              <a:buFontTx/>
              <a:buNone/>
            </a:pPr>
            <a:r>
              <a:rPr lang="en-US" altLang="en-US" sz="2000"/>
              <a:t>213 subjects with a history of acute myocardial infarction (AMI) were </a:t>
            </a:r>
            <a:r>
              <a:rPr lang="en-US" altLang="en-US" sz="2000" b="1" i="1"/>
              <a:t>matched</a:t>
            </a:r>
            <a:r>
              <a:rPr lang="en-US" altLang="en-US" sz="2000"/>
              <a:t> by age and sex with one of their siblings who did not have a history of AMI. The prevalence of a particular polymorphism was compared between the siblings</a:t>
            </a:r>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a:p>
          <a:p>
            <a:pPr algn="just">
              <a:spcBef>
                <a:spcPct val="50000"/>
              </a:spcBef>
              <a:buFontTx/>
              <a:buNone/>
            </a:pPr>
            <a:endParaRPr lang="en-US" altLang="en-US" sz="2000" b="1"/>
          </a:p>
          <a:p>
            <a:pPr algn="just">
              <a:spcBef>
                <a:spcPct val="50000"/>
              </a:spcBef>
              <a:buFontTx/>
              <a:buNone/>
            </a:pPr>
            <a:endParaRPr lang="en-US" altLang="en-US" sz="2000" b="1"/>
          </a:p>
          <a:p>
            <a:pPr algn="just">
              <a:spcBef>
                <a:spcPct val="50000"/>
              </a:spcBef>
              <a:buFontTx/>
              <a:buNone/>
            </a:pPr>
            <a:endParaRPr lang="en-US" altLang="en-US" sz="2000" b="1"/>
          </a:p>
          <a:p>
            <a:pPr>
              <a:spcBef>
                <a:spcPct val="50000"/>
              </a:spcBef>
              <a:buFontTx/>
              <a:buNone/>
            </a:pPr>
            <a:r>
              <a:rPr lang="en-US" altLang="en-US" sz="2000" b="1"/>
              <a:t>Q:</a:t>
            </a:r>
            <a:r>
              <a:rPr lang="en-US" altLang="en-US" sz="2000"/>
              <a:t>  Is there an association between the polymorphism and AMI?</a:t>
            </a:r>
          </a:p>
          <a:p>
            <a:pPr>
              <a:spcBef>
                <a:spcPct val="50000"/>
              </a:spcBef>
              <a:buFontTx/>
              <a:buNone/>
            </a:pPr>
            <a:endParaRPr lang="en-US" altLang="en-US" sz="2000" b="1"/>
          </a:p>
          <a:p>
            <a:pPr>
              <a:spcBef>
                <a:spcPct val="50000"/>
              </a:spcBef>
              <a:buFontTx/>
              <a:buNone/>
            </a:pPr>
            <a:r>
              <a:rPr lang="en-US" altLang="en-US" sz="2000" b="1"/>
              <a:t>Q:</a:t>
            </a:r>
            <a:r>
              <a:rPr lang="en-US" altLang="en-US" sz="2000"/>
              <a:t> If there is an association then what is the magnitude of the effect?</a:t>
            </a:r>
          </a:p>
        </p:txBody>
      </p:sp>
      <p:graphicFrame>
        <p:nvGraphicFramePr>
          <p:cNvPr id="32775" name="Object 5"/>
          <p:cNvGraphicFramePr>
            <a:graphicFrameLocks noChangeAspect="1"/>
          </p:cNvGraphicFramePr>
          <p:nvPr/>
        </p:nvGraphicFramePr>
        <p:xfrm>
          <a:off x="841375" y="3657600"/>
          <a:ext cx="4876800" cy="2249488"/>
        </p:xfrm>
        <a:graphic>
          <a:graphicData uri="http://schemas.openxmlformats.org/presentationml/2006/ole">
            <mc:AlternateContent xmlns:mc="http://schemas.openxmlformats.org/markup-compatibility/2006">
              <mc:Choice xmlns:v="urn:schemas-microsoft-com:vml" Requires="v">
                <p:oleObj spid="_x0000_s32782" name="Document" r:id="rId3" imgW="5002687" imgH="2304149" progId="Word.Document.8">
                  <p:embed/>
                </p:oleObj>
              </mc:Choice>
              <mc:Fallback>
                <p:oleObj name="Document" r:id="rId3" imgW="5002687" imgH="230414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3657600"/>
                        <a:ext cx="4876800"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8DCB118E-47E9-48ED-95EB-24DDCBCA3753}" type="slidenum">
              <a:rPr lang="en-US" altLang="en-US" sz="1400" smtClean="0"/>
              <a:pPr algn="r">
                <a:spcBef>
                  <a:spcPct val="0"/>
                </a:spcBef>
                <a:buFontTx/>
                <a:buNone/>
              </a:pPr>
              <a:t>218</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379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3796" name="Text Box 2"/>
          <p:cNvSpPr txBox="1">
            <a:spLocks noChangeArrowheads="1"/>
          </p:cNvSpPr>
          <p:nvPr/>
        </p:nvSpPr>
        <p:spPr bwMode="auto">
          <a:xfrm>
            <a:off x="914400" y="5334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Paired Binary Data</a:t>
            </a:r>
          </a:p>
        </p:txBody>
      </p:sp>
      <p:sp>
        <p:nvSpPr>
          <p:cNvPr id="33797" name="Line 3"/>
          <p:cNvSpPr>
            <a:spLocks noChangeShapeType="1"/>
          </p:cNvSpPr>
          <p:nvPr/>
        </p:nvSpPr>
        <p:spPr bwMode="auto">
          <a:xfrm>
            <a:off x="1295400" y="10668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Text Box 4"/>
          <p:cNvSpPr txBox="1">
            <a:spLocks noChangeArrowheads="1"/>
          </p:cNvSpPr>
          <p:nvPr/>
        </p:nvSpPr>
        <p:spPr bwMode="auto">
          <a:xfrm>
            <a:off x="762000" y="1212850"/>
            <a:ext cx="5486400"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0"/>
              </a:spcBef>
              <a:buFontTx/>
              <a:buNone/>
            </a:pPr>
            <a:r>
              <a:rPr lang="en-US" altLang="en-US" sz="2000" b="1"/>
              <a:t>Example 4</a:t>
            </a:r>
            <a:r>
              <a:rPr lang="en-US" altLang="en-US" sz="2000"/>
              <a:t> measures a binary response in sibs.  This is an example of </a:t>
            </a:r>
            <a:r>
              <a:rPr lang="en-US" altLang="en-US" sz="2000" b="1"/>
              <a:t>paired binary data</a:t>
            </a:r>
            <a:r>
              <a:rPr lang="en-US" altLang="en-US" sz="2000"/>
              <a:t>.  One way to display these data is the following:</a:t>
            </a:r>
          </a:p>
          <a:p>
            <a:pPr>
              <a:spcBef>
                <a:spcPct val="0"/>
              </a:spcBef>
              <a:buFontTx/>
              <a:buNone/>
            </a:pPr>
            <a:endParaRPr lang="en-US" altLang="en-US" sz="2000"/>
          </a:p>
          <a:p>
            <a:pPr>
              <a:spcBef>
                <a:spcPct val="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r>
              <a:rPr lang="en-US" altLang="en-US" sz="2000" b="1"/>
              <a:t>Q:</a:t>
            </a:r>
            <a:r>
              <a:rPr lang="en-US" altLang="en-US" sz="2000"/>
              <a:t>  Can’t we simply use X</a:t>
            </a:r>
            <a:r>
              <a:rPr lang="en-US" altLang="en-US" sz="2000" baseline="30000"/>
              <a:t>2</a:t>
            </a:r>
            <a:r>
              <a:rPr lang="en-US" altLang="en-US" sz="2000"/>
              <a:t> Test of Homogeneity to assess whether this is evidence for an increase in knowledge?</a:t>
            </a:r>
          </a:p>
          <a:p>
            <a:pPr>
              <a:spcBef>
                <a:spcPct val="50000"/>
              </a:spcBef>
              <a:buFontTx/>
              <a:buNone/>
            </a:pPr>
            <a:endParaRPr lang="en-US" altLang="en-US" sz="2000"/>
          </a:p>
          <a:p>
            <a:pPr>
              <a:spcBef>
                <a:spcPct val="50000"/>
              </a:spcBef>
              <a:buFontTx/>
              <a:buNone/>
            </a:pPr>
            <a:r>
              <a:rPr lang="en-US" altLang="en-US" sz="2000" b="1"/>
              <a:t>A:</a:t>
            </a:r>
            <a:r>
              <a:rPr lang="en-US" altLang="en-US" sz="2000"/>
              <a:t>  NO!!!  The X</a:t>
            </a:r>
            <a:r>
              <a:rPr lang="en-US" altLang="en-US" sz="2000" baseline="30000"/>
              <a:t>2</a:t>
            </a:r>
            <a:r>
              <a:rPr lang="en-US" altLang="en-US" sz="2000"/>
              <a:t> tests assume that the rows are </a:t>
            </a:r>
            <a:r>
              <a:rPr lang="en-US" altLang="en-US" sz="2000" b="1"/>
              <a:t>independent</a:t>
            </a:r>
            <a:r>
              <a:rPr lang="en-US" altLang="en-US" sz="2000"/>
              <a:t> samples.  In this design the 213 with AMI are genetically related to the 213 w/o AMI.</a:t>
            </a:r>
          </a:p>
          <a:p>
            <a:pPr>
              <a:spcBef>
                <a:spcPct val="50000"/>
              </a:spcBef>
              <a:buFontTx/>
              <a:buNone/>
            </a:pPr>
            <a:endParaRPr lang="en-US" altLang="en-US" sz="2000"/>
          </a:p>
        </p:txBody>
      </p:sp>
      <p:graphicFrame>
        <p:nvGraphicFramePr>
          <p:cNvPr id="33799" name="Object 5"/>
          <p:cNvGraphicFramePr>
            <a:graphicFrameLocks noChangeAspect="1"/>
          </p:cNvGraphicFramePr>
          <p:nvPr/>
        </p:nvGraphicFramePr>
        <p:xfrm>
          <a:off x="1219200" y="2514600"/>
          <a:ext cx="4267200" cy="1625600"/>
        </p:xfrm>
        <a:graphic>
          <a:graphicData uri="http://schemas.openxmlformats.org/presentationml/2006/ole">
            <mc:AlternateContent xmlns:mc="http://schemas.openxmlformats.org/markup-compatibility/2006">
              <mc:Choice xmlns:v="urn:schemas-microsoft-com:vml" Requires="v">
                <p:oleObj spid="_x0000_s33806" name="Document" r:id="rId3" imgW="4311851" imgH="1647198" progId="Word.Document.8">
                  <p:embed/>
                </p:oleObj>
              </mc:Choice>
              <mc:Fallback>
                <p:oleObj name="Document" r:id="rId3" imgW="4311851" imgH="1647198"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14600"/>
                        <a:ext cx="42672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7E55FCC9-EE86-4C33-94FE-E658F9C2C80A}" type="slidenum">
              <a:rPr lang="en-US" altLang="en-US" sz="1400" smtClean="0"/>
              <a:pPr algn="r">
                <a:spcBef>
                  <a:spcPct val="0"/>
                </a:spcBef>
                <a:buFontTx/>
                <a:buNone/>
              </a:pPr>
              <a:t>219</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481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4820" name="Text Box 2"/>
          <p:cNvSpPr txBox="1">
            <a:spLocks noChangeArrowheads="1"/>
          </p:cNvSpPr>
          <p:nvPr/>
        </p:nvSpPr>
        <p:spPr bwMode="auto">
          <a:xfrm>
            <a:off x="914400" y="4572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Paired Binary Data</a:t>
            </a:r>
          </a:p>
        </p:txBody>
      </p:sp>
      <p:sp>
        <p:nvSpPr>
          <p:cNvPr id="34821" name="Line 3"/>
          <p:cNvSpPr>
            <a:spLocks noChangeShapeType="1"/>
          </p:cNvSpPr>
          <p:nvPr/>
        </p:nvSpPr>
        <p:spPr bwMode="auto">
          <a:xfrm>
            <a:off x="1295400" y="9906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4"/>
          <p:cNvSpPr txBox="1">
            <a:spLocks noChangeArrowheads="1"/>
          </p:cNvSpPr>
          <p:nvPr/>
        </p:nvSpPr>
        <p:spPr bwMode="auto">
          <a:xfrm>
            <a:off x="609600" y="1143000"/>
            <a:ext cx="5638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685800" algn="l"/>
              </a:tabLst>
              <a:defRPr sz="3200">
                <a:solidFill>
                  <a:schemeClr val="tx1"/>
                </a:solidFill>
                <a:latin typeface="Times New Roman" charset="0"/>
              </a:defRPr>
            </a:lvl1pPr>
            <a:lvl2pPr marL="742950" indent="-285750" algn="l">
              <a:spcBef>
                <a:spcPct val="20000"/>
              </a:spcBef>
              <a:buChar char="–"/>
              <a:tabLst>
                <a:tab pos="685800" algn="l"/>
              </a:tabLst>
              <a:defRPr sz="2800">
                <a:solidFill>
                  <a:schemeClr val="tx1"/>
                </a:solidFill>
                <a:latin typeface="Times New Roman" charset="0"/>
              </a:defRPr>
            </a:lvl2pPr>
            <a:lvl3pPr algn="l">
              <a:spcBef>
                <a:spcPct val="20000"/>
              </a:spcBef>
              <a:buChar char="•"/>
              <a:tabLst>
                <a:tab pos="685800" algn="l"/>
              </a:tabLst>
              <a:defRPr sz="2400">
                <a:solidFill>
                  <a:schemeClr val="tx1"/>
                </a:solidFill>
                <a:latin typeface="Times New Roman" charset="0"/>
              </a:defRPr>
            </a:lvl3pPr>
            <a:lvl4pPr marL="1600200" indent="-228600" algn="l">
              <a:spcBef>
                <a:spcPct val="20000"/>
              </a:spcBef>
              <a:buChar char="–"/>
              <a:tabLst>
                <a:tab pos="685800" algn="l"/>
              </a:tabLst>
              <a:defRPr sz="2000">
                <a:solidFill>
                  <a:schemeClr val="tx1"/>
                </a:solidFill>
                <a:latin typeface="Times New Roman" charset="0"/>
              </a:defRPr>
            </a:lvl4pPr>
            <a:lvl5pPr marL="2057400" indent="-228600" algn="l">
              <a:spcBef>
                <a:spcPct val="20000"/>
              </a:spcBef>
              <a:buChar char="»"/>
              <a:tabLst>
                <a:tab pos="6858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6858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6858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6858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685800" algn="l"/>
              </a:tabLst>
              <a:defRPr sz="2000">
                <a:solidFill>
                  <a:schemeClr val="tx1"/>
                </a:solidFill>
                <a:latin typeface="Times New Roman" charset="0"/>
              </a:defRPr>
            </a:lvl9pPr>
          </a:lstStyle>
          <a:p>
            <a:pPr>
              <a:spcBef>
                <a:spcPct val="50000"/>
              </a:spcBef>
              <a:buFontTx/>
              <a:buNone/>
            </a:pPr>
            <a:r>
              <a:rPr lang="en-US" altLang="en-US" sz="2000"/>
              <a:t>For paired binary data we display the results as follows:</a:t>
            </a: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endParaRPr lang="en-US" altLang="en-US" sz="2000">
              <a:sym typeface="Symbol" pitchFamily="18" charset="2"/>
            </a:endParaRPr>
          </a:p>
          <a:p>
            <a:pPr>
              <a:spcBef>
                <a:spcPct val="50000"/>
              </a:spcBef>
              <a:buFontTx/>
              <a:buNone/>
            </a:pPr>
            <a:r>
              <a:rPr lang="en-US" altLang="en-US" sz="2000">
                <a:sym typeface="Symbol" pitchFamily="18" charset="2"/>
              </a:rPr>
              <a:t>This analysis explicitly recognizes the heterogeneity of subjects.  Thus, those that score (0,0) and (1,1) provide no information about the association between AMI and the polymorphism.  These are known as the </a:t>
            </a:r>
            <a:r>
              <a:rPr lang="en-US" altLang="en-US" sz="2000" b="1">
                <a:sym typeface="Symbol" pitchFamily="18" charset="2"/>
              </a:rPr>
              <a:t>concordant pairs</a:t>
            </a:r>
            <a:r>
              <a:rPr lang="en-US" altLang="en-US" sz="2000">
                <a:sym typeface="Symbol" pitchFamily="18" charset="2"/>
              </a:rPr>
              <a:t>.  The information regarding the association is in the </a:t>
            </a:r>
            <a:r>
              <a:rPr lang="en-US" altLang="en-US" sz="2000" b="1">
                <a:sym typeface="Symbol" pitchFamily="18" charset="2"/>
              </a:rPr>
              <a:t>discordant pairs</a:t>
            </a:r>
            <a:r>
              <a:rPr lang="en-US" altLang="en-US" sz="2000">
                <a:sym typeface="Symbol" pitchFamily="18" charset="2"/>
              </a:rPr>
              <a:t>, (0,1) and (1,0).</a:t>
            </a:r>
          </a:p>
          <a:p>
            <a:pPr lvl="2">
              <a:spcBef>
                <a:spcPct val="50000"/>
              </a:spcBef>
              <a:buFontTx/>
              <a:buNone/>
            </a:pPr>
            <a:r>
              <a:rPr lang="en-US" altLang="en-US" sz="2000">
                <a:sym typeface="Symbol" pitchFamily="18" charset="2"/>
              </a:rPr>
              <a:t>p</a:t>
            </a:r>
            <a:r>
              <a:rPr lang="en-US" altLang="en-US" sz="2000" baseline="-25000">
                <a:sym typeface="Symbol" pitchFamily="18" charset="2"/>
              </a:rPr>
              <a:t>1</a:t>
            </a:r>
            <a:r>
              <a:rPr lang="en-US" altLang="en-US" sz="2000">
                <a:sym typeface="Symbol" pitchFamily="18" charset="2"/>
              </a:rPr>
              <a:t>  = P(carrier | AMI)</a:t>
            </a:r>
          </a:p>
          <a:p>
            <a:pPr lvl="2">
              <a:spcBef>
                <a:spcPct val="50000"/>
              </a:spcBef>
              <a:buFontTx/>
              <a:buNone/>
            </a:pPr>
            <a:r>
              <a:rPr lang="en-US" altLang="en-US" sz="2000">
                <a:sym typeface="Symbol" pitchFamily="18" charset="2"/>
              </a:rPr>
              <a:t>p</a:t>
            </a:r>
            <a:r>
              <a:rPr lang="en-US" altLang="en-US" sz="2000" baseline="-25000">
                <a:sym typeface="Symbol" pitchFamily="18" charset="2"/>
              </a:rPr>
              <a:t>0</a:t>
            </a:r>
            <a:r>
              <a:rPr lang="en-US" altLang="en-US" sz="2000">
                <a:sym typeface="Symbol" pitchFamily="18" charset="2"/>
              </a:rPr>
              <a:t>  = P(carrier | No AMI)</a:t>
            </a:r>
          </a:p>
          <a:p>
            <a:pPr>
              <a:spcBef>
                <a:spcPct val="50000"/>
              </a:spcBef>
              <a:buFontTx/>
              <a:buNone/>
            </a:pPr>
            <a:r>
              <a:rPr lang="en-US" altLang="en-US" sz="2000">
                <a:sym typeface="Symbol" pitchFamily="18" charset="2"/>
              </a:rPr>
              <a:t>		H</a:t>
            </a:r>
            <a:r>
              <a:rPr lang="en-US" altLang="en-US" sz="2000" baseline="-25000">
                <a:sym typeface="Symbol" pitchFamily="18" charset="2"/>
              </a:rPr>
              <a:t>0</a:t>
            </a:r>
            <a:r>
              <a:rPr lang="en-US" altLang="en-US" sz="2000">
                <a:sym typeface="Symbol" pitchFamily="18" charset="2"/>
              </a:rPr>
              <a:t>  : p</a:t>
            </a:r>
            <a:r>
              <a:rPr lang="en-US" altLang="en-US" sz="2000" baseline="-25000">
                <a:sym typeface="Symbol" pitchFamily="18" charset="2"/>
              </a:rPr>
              <a:t>1</a:t>
            </a:r>
            <a:r>
              <a:rPr lang="en-US" altLang="en-US" sz="2000">
                <a:sym typeface="Symbol" pitchFamily="18" charset="2"/>
              </a:rPr>
              <a:t> = p</a:t>
            </a:r>
            <a:r>
              <a:rPr lang="en-US" altLang="en-US" sz="2000" baseline="-25000">
                <a:sym typeface="Symbol" pitchFamily="18" charset="2"/>
              </a:rPr>
              <a:t>0</a:t>
            </a:r>
            <a:endParaRPr lang="en-US" altLang="en-US" sz="2000">
              <a:sym typeface="Symbol" pitchFamily="18" charset="2"/>
            </a:endParaRPr>
          </a:p>
          <a:p>
            <a:pPr>
              <a:spcBef>
                <a:spcPct val="50000"/>
              </a:spcBef>
              <a:buFontTx/>
              <a:buNone/>
            </a:pPr>
            <a:r>
              <a:rPr lang="en-US" altLang="en-US" sz="2000">
                <a:sym typeface="Symbol" pitchFamily="18" charset="2"/>
              </a:rPr>
              <a:t>		H</a:t>
            </a:r>
            <a:r>
              <a:rPr lang="en-US" altLang="en-US" sz="2000" baseline="-25000">
                <a:sym typeface="Symbol" pitchFamily="18" charset="2"/>
              </a:rPr>
              <a:t>A</a:t>
            </a:r>
            <a:r>
              <a:rPr lang="en-US" altLang="en-US" sz="2000">
                <a:sym typeface="Symbol" pitchFamily="18" charset="2"/>
              </a:rPr>
              <a:t>  : p</a:t>
            </a:r>
            <a:r>
              <a:rPr lang="en-US" altLang="en-US" sz="2000" baseline="-25000">
                <a:sym typeface="Symbol" pitchFamily="18" charset="2"/>
              </a:rPr>
              <a:t>1</a:t>
            </a:r>
            <a:r>
              <a:rPr lang="en-US" altLang="en-US" sz="2000">
                <a:sym typeface="Symbol" pitchFamily="18" charset="2"/>
              </a:rPr>
              <a:t>  p</a:t>
            </a:r>
            <a:r>
              <a:rPr lang="en-US" altLang="en-US" sz="2000" baseline="-25000">
                <a:sym typeface="Symbol" pitchFamily="18" charset="2"/>
              </a:rPr>
              <a:t>0</a:t>
            </a:r>
          </a:p>
        </p:txBody>
      </p:sp>
      <p:graphicFrame>
        <p:nvGraphicFramePr>
          <p:cNvPr id="34823" name="Object 5"/>
          <p:cNvGraphicFramePr>
            <a:graphicFrameLocks noChangeAspect="1"/>
          </p:cNvGraphicFramePr>
          <p:nvPr/>
        </p:nvGraphicFramePr>
        <p:xfrm>
          <a:off x="1901825" y="1828800"/>
          <a:ext cx="3090863" cy="1916113"/>
        </p:xfrm>
        <a:graphic>
          <a:graphicData uri="http://schemas.openxmlformats.org/presentationml/2006/ole">
            <mc:AlternateContent xmlns:mc="http://schemas.openxmlformats.org/markup-compatibility/2006">
              <mc:Choice xmlns:v="urn:schemas-microsoft-com:vml" Requires="v">
                <p:oleObj spid="_x0000_s34836" name="Document" r:id="rId3" imgW="3122918" imgH="1942461" progId="Word.Document.8">
                  <p:embed/>
                </p:oleObj>
              </mc:Choice>
              <mc:Fallback>
                <p:oleObj name="Document" r:id="rId3" imgW="3122918" imgH="1942461"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1828800"/>
                        <a:ext cx="3090863" cy="191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1"/>
          <p:cNvGraphicFramePr>
            <a:graphicFrameLocks noChangeAspect="1"/>
          </p:cNvGraphicFramePr>
          <p:nvPr/>
        </p:nvGraphicFramePr>
        <p:xfrm>
          <a:off x="1258888" y="7391400"/>
          <a:ext cx="4262437" cy="708025"/>
        </p:xfrm>
        <a:graphic>
          <a:graphicData uri="http://schemas.openxmlformats.org/presentationml/2006/ole">
            <mc:AlternateContent xmlns:mc="http://schemas.openxmlformats.org/markup-compatibility/2006">
              <mc:Choice xmlns:v="urn:schemas-microsoft-com:vml" Requires="v">
                <p:oleObj spid="_x0000_s34837" name="Equation" r:id="rId5" imgW="2476500" imgH="393700" progId="Equation.3">
                  <p:embed/>
                </p:oleObj>
              </mc:Choice>
              <mc:Fallback>
                <p:oleObj name="Equation" r:id="rId5" imgW="2476500" imgH="393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7391400"/>
                        <a:ext cx="4262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F5D54343-3A25-4724-B3D9-AC571BFD6165}" type="slidenum">
              <a:rPr lang="en-US" altLang="en-US" sz="1400" smtClean="0"/>
              <a:pPr algn="r">
                <a:spcBef>
                  <a:spcPct val="0"/>
                </a:spcBef>
                <a:buFontTx/>
                <a:buNone/>
              </a:pPr>
              <a:t>220</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584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5844" name="Text Box 1026"/>
          <p:cNvSpPr txBox="1">
            <a:spLocks noChangeArrowheads="1"/>
          </p:cNvSpPr>
          <p:nvPr/>
        </p:nvSpPr>
        <p:spPr bwMode="auto">
          <a:xfrm>
            <a:off x="685800" y="1447800"/>
            <a:ext cx="5554663"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0"/>
              </a:spcBef>
              <a:buFontTx/>
              <a:buNone/>
            </a:pPr>
            <a:r>
              <a:rPr lang="en-US" altLang="en-US" sz="2000"/>
              <a:t>Under the null hypothesis, </a:t>
            </a:r>
            <a:r>
              <a:rPr lang="en-US" altLang="en-US" sz="2000">
                <a:sym typeface="Symbol" pitchFamily="18" charset="2"/>
              </a:rPr>
              <a:t>H</a:t>
            </a:r>
            <a:r>
              <a:rPr lang="en-US" altLang="en-US" sz="2000" baseline="-25000">
                <a:sym typeface="Symbol" pitchFamily="18" charset="2"/>
              </a:rPr>
              <a:t>0 </a:t>
            </a:r>
            <a:r>
              <a:rPr lang="en-US" altLang="en-US" sz="2000">
                <a:sym typeface="Symbol" pitchFamily="18" charset="2"/>
              </a:rPr>
              <a:t>:  p</a:t>
            </a:r>
            <a:r>
              <a:rPr lang="en-US" altLang="en-US" sz="2000" baseline="-25000">
                <a:sym typeface="Symbol" pitchFamily="18" charset="2"/>
              </a:rPr>
              <a:t>1</a:t>
            </a:r>
            <a:r>
              <a:rPr lang="en-US" altLang="en-US" sz="2000">
                <a:sym typeface="Symbol" pitchFamily="18" charset="2"/>
              </a:rPr>
              <a:t> = p</a:t>
            </a:r>
            <a:r>
              <a:rPr lang="en-US" altLang="en-US" sz="2000" baseline="-25000">
                <a:sym typeface="Symbol" pitchFamily="18" charset="2"/>
              </a:rPr>
              <a:t>0</a:t>
            </a:r>
            <a:r>
              <a:rPr lang="en-US" altLang="en-US" sz="2000">
                <a:sym typeface="Symbol" pitchFamily="18" charset="2"/>
              </a:rPr>
              <a:t>, we expect equal numbers of 01’s and 10’s.  (E[n</a:t>
            </a:r>
            <a:r>
              <a:rPr lang="en-US" altLang="en-US" sz="2000" baseline="-25000">
                <a:sym typeface="Symbol" pitchFamily="18" charset="2"/>
              </a:rPr>
              <a:t>01</a:t>
            </a:r>
            <a:r>
              <a:rPr lang="en-US" altLang="en-US" sz="2000">
                <a:sym typeface="Symbol" pitchFamily="18" charset="2"/>
              </a:rPr>
              <a:t>] = E[n</a:t>
            </a:r>
            <a:r>
              <a:rPr lang="en-US" altLang="en-US" sz="2000" baseline="-25000">
                <a:sym typeface="Symbol" pitchFamily="18" charset="2"/>
              </a:rPr>
              <a:t>10</a:t>
            </a:r>
            <a:r>
              <a:rPr lang="en-US" altLang="en-US" sz="2000">
                <a:sym typeface="Symbol" pitchFamily="18" charset="2"/>
              </a:rPr>
              <a:t>]).  Specifically, under the null:</a:t>
            </a: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Under H</a:t>
            </a:r>
            <a:r>
              <a:rPr lang="en-US" altLang="en-US" sz="2000" baseline="-25000"/>
              <a:t>0</a:t>
            </a:r>
            <a:r>
              <a:rPr lang="en-US" altLang="en-US" sz="2000"/>
              <a:t>,  Z</a:t>
            </a:r>
            <a:r>
              <a:rPr lang="en-US" altLang="en-US" sz="2000" baseline="30000"/>
              <a:t>2</a:t>
            </a:r>
            <a:r>
              <a:rPr lang="en-US" altLang="en-US" sz="2000"/>
              <a:t> ~ </a:t>
            </a:r>
            <a:r>
              <a:rPr lang="en-US" altLang="en-US" sz="2000">
                <a:sym typeface="Symbol" pitchFamily="18" charset="2"/>
              </a:rPr>
              <a:t></a:t>
            </a:r>
            <a:r>
              <a:rPr lang="en-US" altLang="en-US" sz="2000" baseline="30000"/>
              <a:t>2</a:t>
            </a:r>
            <a:r>
              <a:rPr lang="en-US" altLang="en-US" sz="2000"/>
              <a:t>(1), and forms the basis for </a:t>
            </a:r>
            <a:r>
              <a:rPr lang="en-US" altLang="en-US" sz="2000" b="1"/>
              <a:t>McNemar’s Test for Paired Binary Responses</a:t>
            </a:r>
            <a:r>
              <a:rPr lang="en-US" altLang="en-US" sz="2000"/>
              <a:t>.</a:t>
            </a:r>
          </a:p>
          <a:p>
            <a:pPr>
              <a:spcBef>
                <a:spcPct val="0"/>
              </a:spcBef>
              <a:buFontTx/>
              <a:buNone/>
            </a:pPr>
            <a:endParaRPr lang="en-US" altLang="en-US" sz="2000"/>
          </a:p>
          <a:p>
            <a:pPr>
              <a:spcBef>
                <a:spcPct val="0"/>
              </a:spcBef>
              <a:buFontTx/>
              <a:buNone/>
            </a:pPr>
            <a:r>
              <a:rPr lang="en-US" altLang="en-US" sz="2000"/>
              <a:t>The odds ratio comparing the odds of carrier in those with AMI to odds of carrier in those w/o AMI is estimated by:</a:t>
            </a:r>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Confidence intervals can be obtained as described in Breslow and Day (1981), section 5.2, or in Armitage and Berry (1987), chapter 16.</a:t>
            </a:r>
          </a:p>
        </p:txBody>
      </p:sp>
      <p:sp>
        <p:nvSpPr>
          <p:cNvPr id="35845" name="Text Box 1027"/>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Paired Binary Data</a:t>
            </a:r>
          </a:p>
          <a:p>
            <a:pPr algn="ctr">
              <a:spcBef>
                <a:spcPct val="0"/>
              </a:spcBef>
              <a:buFontTx/>
              <a:buNone/>
            </a:pPr>
            <a:r>
              <a:rPr lang="en-US" altLang="en-US" sz="2000" b="1"/>
              <a:t>McNemar’s Test</a:t>
            </a:r>
          </a:p>
        </p:txBody>
      </p:sp>
      <p:sp>
        <p:nvSpPr>
          <p:cNvPr id="35846" name="Line 1028"/>
          <p:cNvSpPr>
            <a:spLocks noChangeShapeType="1"/>
          </p:cNvSpPr>
          <p:nvPr/>
        </p:nvSpPr>
        <p:spPr bwMode="auto">
          <a:xfrm>
            <a:off x="1295400" y="12954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5847" name="Object 1029"/>
          <p:cNvGraphicFramePr>
            <a:graphicFrameLocks noChangeAspect="1"/>
          </p:cNvGraphicFramePr>
          <p:nvPr/>
        </p:nvGraphicFramePr>
        <p:xfrm>
          <a:off x="2286000" y="2590800"/>
          <a:ext cx="2108200" cy="1905000"/>
        </p:xfrm>
        <a:graphic>
          <a:graphicData uri="http://schemas.openxmlformats.org/presentationml/2006/ole">
            <mc:AlternateContent xmlns:mc="http://schemas.openxmlformats.org/markup-compatibility/2006">
              <mc:Choice xmlns:v="urn:schemas-microsoft-com:vml" Requires="v">
                <p:oleObj spid="_x0000_s35860" name="Equation" r:id="rId4" imgW="2108200" imgH="1905000" progId="Equation.3">
                  <p:embed/>
                </p:oleObj>
              </mc:Choice>
              <mc:Fallback>
                <p:oleObj name="Equation" r:id="rId4" imgW="2108200" imgH="1905000" progId="Equation.3">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90800"/>
                        <a:ext cx="2108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1030"/>
          <p:cNvGraphicFramePr>
            <a:graphicFrameLocks noChangeAspect="1"/>
          </p:cNvGraphicFramePr>
          <p:nvPr/>
        </p:nvGraphicFramePr>
        <p:xfrm>
          <a:off x="2819400" y="6248400"/>
          <a:ext cx="952500" cy="671513"/>
        </p:xfrm>
        <a:graphic>
          <a:graphicData uri="http://schemas.openxmlformats.org/presentationml/2006/ole">
            <mc:AlternateContent xmlns:mc="http://schemas.openxmlformats.org/markup-compatibility/2006">
              <mc:Choice xmlns:v="urn:schemas-microsoft-com:vml" Requires="v">
                <p:oleObj spid="_x0000_s35861" name="Equation" r:id="rId6" imgW="952087" imgH="672808" progId="Equation.3">
                  <p:embed/>
                </p:oleObj>
              </mc:Choice>
              <mc:Fallback>
                <p:oleObj name="Equation" r:id="rId6" imgW="952087" imgH="672808" progId="Equation.3">
                  <p:embed/>
                  <p:pic>
                    <p:nvPicPr>
                      <p:cNvPr id="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6248400"/>
                        <a:ext cx="9525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3F10294B-B9BE-4D6F-9DDC-A75A7F9D138B}" type="slidenum">
              <a:rPr lang="en-US" altLang="en-US" sz="1400" smtClean="0"/>
              <a:pPr algn="r">
                <a:spcBef>
                  <a:spcPct val="0"/>
                </a:spcBef>
                <a:buFontTx/>
                <a:buNone/>
              </a:pPr>
              <a:t>221</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686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36868" name="Object 2"/>
          <p:cNvGraphicFramePr>
            <a:graphicFrameLocks noChangeAspect="1"/>
          </p:cNvGraphicFramePr>
          <p:nvPr/>
        </p:nvGraphicFramePr>
        <p:xfrm>
          <a:off x="3352800" y="4419600"/>
          <a:ext cx="150813" cy="303213"/>
        </p:xfrm>
        <a:graphic>
          <a:graphicData uri="http://schemas.openxmlformats.org/presentationml/2006/ole">
            <mc:AlternateContent xmlns:mc="http://schemas.openxmlformats.org/markup-compatibility/2006">
              <mc:Choice xmlns:v="urn:schemas-microsoft-com:vml" Requires="v">
                <p:oleObj spid="_x0000_s36895" name="Equation" r:id="rId3" imgW="152268" imgH="304536" progId="Equation.COEE2">
                  <p:embed/>
                </p:oleObj>
              </mc:Choice>
              <mc:Fallback>
                <p:oleObj name="Equation" r:id="rId3" imgW="152268" imgH="304536" progId="Equation.COEE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419600"/>
                        <a:ext cx="150813"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Text Box 3"/>
          <p:cNvSpPr txBox="1">
            <a:spLocks noChangeArrowheads="1"/>
          </p:cNvSpPr>
          <p:nvPr/>
        </p:nvSpPr>
        <p:spPr bwMode="auto">
          <a:xfrm>
            <a:off x="685800" y="1752600"/>
            <a:ext cx="5638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2057400" algn="l"/>
                <a:tab pos="3886200" algn="l"/>
              </a:tabLst>
              <a:defRPr sz="3200">
                <a:solidFill>
                  <a:schemeClr val="tx1"/>
                </a:solidFill>
                <a:latin typeface="Times New Roman" charset="0"/>
              </a:defRPr>
            </a:lvl1pPr>
            <a:lvl2pPr marL="742950" indent="-285750" algn="l">
              <a:spcBef>
                <a:spcPct val="20000"/>
              </a:spcBef>
              <a:buChar char="–"/>
              <a:tabLst>
                <a:tab pos="2057400" algn="l"/>
                <a:tab pos="3886200" algn="l"/>
              </a:tabLst>
              <a:defRPr sz="2800">
                <a:solidFill>
                  <a:schemeClr val="tx1"/>
                </a:solidFill>
                <a:latin typeface="Times New Roman" charset="0"/>
              </a:defRPr>
            </a:lvl2pPr>
            <a:lvl3pPr marL="1143000" indent="-228600" algn="l">
              <a:spcBef>
                <a:spcPct val="20000"/>
              </a:spcBef>
              <a:buChar char="•"/>
              <a:tabLst>
                <a:tab pos="2057400" algn="l"/>
                <a:tab pos="3886200" algn="l"/>
              </a:tabLst>
              <a:defRPr sz="2400">
                <a:solidFill>
                  <a:schemeClr val="tx1"/>
                </a:solidFill>
                <a:latin typeface="Times New Roman" charset="0"/>
              </a:defRPr>
            </a:lvl3pPr>
            <a:lvl4pPr marL="1600200" indent="-228600" algn="l">
              <a:spcBef>
                <a:spcPct val="20000"/>
              </a:spcBef>
              <a:buChar char="–"/>
              <a:tabLst>
                <a:tab pos="2057400" algn="l"/>
                <a:tab pos="3886200" algn="l"/>
              </a:tabLst>
              <a:defRPr sz="2000">
                <a:solidFill>
                  <a:schemeClr val="tx1"/>
                </a:solidFill>
                <a:latin typeface="Times New Roman" charset="0"/>
              </a:defRPr>
            </a:lvl4pPr>
            <a:lvl5pPr marL="2057400" indent="-228600" algn="l">
              <a:spcBef>
                <a:spcPct val="20000"/>
              </a:spcBef>
              <a:buChar char="»"/>
              <a:tabLst>
                <a:tab pos="2057400" algn="l"/>
                <a:tab pos="3886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2057400" algn="l"/>
                <a:tab pos="3886200" algn="l"/>
              </a:tabLst>
              <a:defRPr sz="2000">
                <a:solidFill>
                  <a:schemeClr val="tx1"/>
                </a:solidFill>
                <a:latin typeface="Times New Roman" charset="0"/>
              </a:defRPr>
            </a:lvl9pPr>
          </a:lstStyle>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p:txBody>
      </p:sp>
      <p:sp>
        <p:nvSpPr>
          <p:cNvPr id="36870" name="Text Box 4"/>
          <p:cNvSpPr txBox="1">
            <a:spLocks noChangeArrowheads="1"/>
          </p:cNvSpPr>
          <p:nvPr/>
        </p:nvSpPr>
        <p:spPr bwMode="auto">
          <a:xfrm>
            <a:off x="838200" y="609600"/>
            <a:ext cx="5410200" cy="725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tabLst>
                <a:tab pos="457200" algn="l"/>
              </a:tabLst>
              <a:defRPr sz="3200">
                <a:solidFill>
                  <a:schemeClr val="tx1"/>
                </a:solidFill>
                <a:latin typeface="Times New Roman" charset="0"/>
              </a:defRPr>
            </a:lvl1pPr>
            <a:lvl2pPr marL="742950" indent="-285750" algn="l">
              <a:spcBef>
                <a:spcPct val="20000"/>
              </a:spcBef>
              <a:buChar char="–"/>
              <a:tabLst>
                <a:tab pos="457200" algn="l"/>
              </a:tabLst>
              <a:defRPr sz="2800">
                <a:solidFill>
                  <a:schemeClr val="tx1"/>
                </a:solidFill>
                <a:latin typeface="Times New Roman" charset="0"/>
              </a:defRPr>
            </a:lvl2pPr>
            <a:lvl3pPr marL="1143000" indent="-228600" algn="l">
              <a:spcBef>
                <a:spcPct val="20000"/>
              </a:spcBef>
              <a:buChar char="•"/>
              <a:tabLst>
                <a:tab pos="457200" algn="l"/>
              </a:tabLst>
              <a:defRPr sz="2400">
                <a:solidFill>
                  <a:schemeClr val="tx1"/>
                </a:solidFill>
                <a:latin typeface="Times New Roman" charset="0"/>
              </a:defRPr>
            </a:lvl3pPr>
            <a:lvl4pPr marL="1600200" indent="-228600" algn="l">
              <a:spcBef>
                <a:spcPct val="20000"/>
              </a:spcBef>
              <a:buChar char="–"/>
              <a:tabLst>
                <a:tab pos="457200" algn="l"/>
              </a:tabLst>
              <a:defRPr sz="2000">
                <a:solidFill>
                  <a:schemeClr val="tx1"/>
                </a:solidFill>
                <a:latin typeface="Times New Roman" charset="0"/>
              </a:defRPr>
            </a:lvl4pPr>
            <a:lvl5pPr marL="2057400" indent="-228600" algn="l">
              <a:spcBef>
                <a:spcPct val="20000"/>
              </a:spcBef>
              <a:buChar char="»"/>
              <a:tabLst>
                <a:tab pos="45720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45720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45720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45720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457200" algn="l"/>
              </a:tabLst>
              <a:defRPr sz="2000">
                <a:solidFill>
                  <a:schemeClr val="tx1"/>
                </a:solidFill>
                <a:latin typeface="Times New Roman" charset="0"/>
              </a:defRPr>
            </a:lvl9pPr>
          </a:lstStyle>
          <a:p>
            <a:pPr>
              <a:spcBef>
                <a:spcPct val="50000"/>
              </a:spcBef>
              <a:buFontTx/>
              <a:buNone/>
            </a:pPr>
            <a:r>
              <a:rPr lang="en-US" altLang="en-US" sz="2000"/>
              <a:t>Example 4:</a:t>
            </a:r>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r>
              <a:rPr lang="en-US" altLang="en-US" sz="2000"/>
              <a:t>We can test H</a:t>
            </a:r>
            <a:r>
              <a:rPr lang="en-US" altLang="en-US" sz="2000" baseline="-25000"/>
              <a:t>0</a:t>
            </a:r>
            <a:r>
              <a:rPr lang="en-US" altLang="en-US" sz="2000"/>
              <a:t>:  p</a:t>
            </a:r>
            <a:r>
              <a:rPr lang="en-US" altLang="en-US" sz="2000" baseline="-25000"/>
              <a:t>1</a:t>
            </a:r>
            <a:r>
              <a:rPr lang="en-US" altLang="en-US" sz="2000"/>
              <a:t> = p</a:t>
            </a:r>
            <a:r>
              <a:rPr lang="en-US" altLang="en-US" sz="2000" baseline="-25000"/>
              <a:t>2</a:t>
            </a:r>
            <a:r>
              <a:rPr lang="en-US" altLang="en-US" sz="2000"/>
              <a:t> using </a:t>
            </a:r>
            <a:r>
              <a:rPr lang="en-US" altLang="en-US" sz="2000" b="1"/>
              <a:t>McNemar’s Test:</a:t>
            </a:r>
            <a:endParaRPr lang="en-US" altLang="en-US" sz="2000"/>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endParaRPr lang="en-US" altLang="en-US" sz="2000" b="1"/>
          </a:p>
          <a:p>
            <a:pPr>
              <a:spcBef>
                <a:spcPct val="50000"/>
              </a:spcBef>
              <a:buFontTx/>
              <a:buNone/>
            </a:pPr>
            <a:r>
              <a:rPr lang="en-US" altLang="en-US" sz="2000"/>
              <a:t>Comparing 1.48</a:t>
            </a:r>
            <a:r>
              <a:rPr lang="en-US" altLang="en-US" sz="2000" baseline="30000"/>
              <a:t>2</a:t>
            </a:r>
            <a:r>
              <a:rPr lang="en-US" altLang="en-US" sz="2000"/>
              <a:t> to a </a:t>
            </a:r>
            <a:r>
              <a:rPr lang="en-US" altLang="en-US" sz="2000">
                <a:sym typeface="Symbol" pitchFamily="18" charset="2"/>
              </a:rPr>
              <a:t></a:t>
            </a:r>
            <a:r>
              <a:rPr lang="en-US" altLang="en-US" sz="2000" baseline="30000"/>
              <a:t>2</a:t>
            </a:r>
            <a:r>
              <a:rPr lang="en-US" altLang="en-US" sz="2000"/>
              <a:t> (1) we find that p &gt; 0.05.  Therefore, we do not reject the null hypothesis and find little evidence of association between gene and disease.</a:t>
            </a:r>
          </a:p>
          <a:p>
            <a:pPr>
              <a:spcBef>
                <a:spcPct val="50000"/>
              </a:spcBef>
              <a:buFontTx/>
              <a:buNone/>
            </a:pPr>
            <a:r>
              <a:rPr lang="en-US" altLang="en-US" sz="2000"/>
              <a:t>We estimate the odds ratio as </a:t>
            </a:r>
          </a:p>
        </p:txBody>
      </p:sp>
      <p:graphicFrame>
        <p:nvGraphicFramePr>
          <p:cNvPr id="36871" name="Object 6"/>
          <p:cNvGraphicFramePr>
            <a:graphicFrameLocks noChangeAspect="1"/>
          </p:cNvGraphicFramePr>
          <p:nvPr/>
        </p:nvGraphicFramePr>
        <p:xfrm>
          <a:off x="2368550" y="3784600"/>
          <a:ext cx="2159000" cy="2057400"/>
        </p:xfrm>
        <a:graphic>
          <a:graphicData uri="http://schemas.openxmlformats.org/presentationml/2006/ole">
            <mc:AlternateContent xmlns:mc="http://schemas.openxmlformats.org/markup-compatibility/2006">
              <mc:Choice xmlns:v="urn:schemas-microsoft-com:vml" Requires="v">
                <p:oleObj spid="_x0000_s36896" name="Equation" r:id="rId5" imgW="2159000" imgH="2057400" progId="Equation.DSMT4">
                  <p:embed/>
                </p:oleObj>
              </mc:Choice>
              <mc:Fallback>
                <p:oleObj name="Equation" r:id="rId5" imgW="2159000" imgH="2057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8550" y="3784600"/>
                        <a:ext cx="2159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7"/>
          <p:cNvGraphicFramePr>
            <a:graphicFrameLocks noChangeAspect="1"/>
          </p:cNvGraphicFramePr>
          <p:nvPr/>
        </p:nvGraphicFramePr>
        <p:xfrm>
          <a:off x="4102100" y="7461250"/>
          <a:ext cx="1993900" cy="315913"/>
        </p:xfrm>
        <a:graphic>
          <a:graphicData uri="http://schemas.openxmlformats.org/presentationml/2006/ole">
            <mc:AlternateContent xmlns:mc="http://schemas.openxmlformats.org/markup-compatibility/2006">
              <mc:Choice xmlns:v="urn:schemas-microsoft-com:vml" Requires="v">
                <p:oleObj spid="_x0000_s36897" name="Equation" r:id="rId7" imgW="1993035" imgH="317362" progId="Equation.DSMT4">
                  <p:embed/>
                </p:oleObj>
              </mc:Choice>
              <mc:Fallback>
                <p:oleObj name="Equation" r:id="rId7" imgW="1993035" imgH="317362"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100" y="7461250"/>
                        <a:ext cx="19939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8"/>
          <p:cNvGraphicFramePr>
            <a:graphicFrameLocks noChangeAspect="1"/>
          </p:cNvGraphicFramePr>
          <p:nvPr/>
        </p:nvGraphicFramePr>
        <p:xfrm>
          <a:off x="914400" y="1143000"/>
          <a:ext cx="4876800" cy="2249488"/>
        </p:xfrm>
        <a:graphic>
          <a:graphicData uri="http://schemas.openxmlformats.org/presentationml/2006/ole">
            <mc:AlternateContent xmlns:mc="http://schemas.openxmlformats.org/markup-compatibility/2006">
              <mc:Choice xmlns:v="urn:schemas-microsoft-com:vml" Requires="v">
                <p:oleObj spid="_x0000_s36898" name="Document" r:id="rId9" imgW="5002687" imgH="2304149" progId="Word.Document.8">
                  <p:embed/>
                </p:oleObj>
              </mc:Choice>
              <mc:Fallback>
                <p:oleObj name="Document" r:id="rId9" imgW="5002687" imgH="2304149" progId="Word.Document.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143000"/>
                        <a:ext cx="4876800" cy="224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5F1ABF7F-E3BD-4CF6-8275-0EEDA061F2DD}" type="slidenum">
              <a:rPr lang="en-US" altLang="en-US" sz="1400" smtClean="0"/>
              <a:pPr algn="r">
                <a:spcBef>
                  <a:spcPct val="0"/>
                </a:spcBef>
                <a:buFontTx/>
                <a:buNone/>
              </a:pPr>
              <a:t>222</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789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7892" name="Text Box 2"/>
          <p:cNvSpPr txBox="1">
            <a:spLocks noChangeArrowheads="1"/>
          </p:cNvSpPr>
          <p:nvPr/>
        </p:nvSpPr>
        <p:spPr bwMode="auto">
          <a:xfrm>
            <a:off x="1371600" y="7620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u="sng"/>
              <a:t>Matched case-control data</a:t>
            </a:r>
          </a:p>
        </p:txBody>
      </p:sp>
      <p:sp>
        <p:nvSpPr>
          <p:cNvPr id="37893" name="Text Box 3"/>
          <p:cNvSpPr txBox="1">
            <a:spLocks noChangeArrowheads="1"/>
          </p:cNvSpPr>
          <p:nvPr/>
        </p:nvSpPr>
        <p:spPr bwMode="auto">
          <a:xfrm>
            <a:off x="457200" y="1752600"/>
            <a:ext cx="601980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200">
                <a:latin typeface="Courier New" pitchFamily="49" charset="0"/>
              </a:rPr>
              <a:t>. mcci 73 23 14 103</a:t>
            </a:r>
          </a:p>
          <a:p>
            <a:pPr>
              <a:spcBef>
                <a:spcPct val="0"/>
              </a:spcBef>
              <a:buFontTx/>
              <a:buNone/>
            </a:pPr>
            <a:endParaRPr lang="en-US" altLang="en-US" sz="1200">
              <a:latin typeface="Courier New" pitchFamily="49" charset="0"/>
            </a:endParaRPr>
          </a:p>
          <a:p>
            <a:pPr>
              <a:spcBef>
                <a:spcPct val="0"/>
              </a:spcBef>
              <a:buFontTx/>
              <a:buNone/>
            </a:pPr>
            <a:r>
              <a:rPr lang="en-US" altLang="en-US" sz="1200">
                <a:latin typeface="Courier New" pitchFamily="49" charset="0"/>
              </a:rPr>
              <a:t>                 | Controls               |</a:t>
            </a:r>
          </a:p>
          <a:p>
            <a:pPr>
              <a:spcBef>
                <a:spcPct val="0"/>
              </a:spcBef>
              <a:buFontTx/>
              <a:buNone/>
            </a:pPr>
            <a:r>
              <a:rPr lang="en-US" altLang="en-US" sz="1200">
                <a:latin typeface="Courier New" pitchFamily="49" charset="0"/>
              </a:rPr>
              <a:t>Cases            |   Exposed   Unexposed  |      Total</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         Exposed |        73          23  |         96</a:t>
            </a:r>
          </a:p>
          <a:p>
            <a:pPr>
              <a:spcBef>
                <a:spcPct val="0"/>
              </a:spcBef>
              <a:buFontTx/>
              <a:buNone/>
            </a:pPr>
            <a:r>
              <a:rPr lang="en-US" altLang="en-US" sz="1200">
                <a:latin typeface="Courier New" pitchFamily="49" charset="0"/>
              </a:rPr>
              <a:t>       Unexposed |        14         103  |        117</a:t>
            </a:r>
          </a:p>
          <a:p>
            <a:pPr>
              <a:spcBef>
                <a:spcPct val="0"/>
              </a:spcBef>
              <a:buFontTx/>
              <a:buNone/>
            </a:pPr>
            <a:r>
              <a:rPr lang="en-US" altLang="en-US" sz="1200">
                <a:latin typeface="Courier New" pitchFamily="49" charset="0"/>
              </a:rPr>
              <a:t>-----------------+------------------------+------------</a:t>
            </a:r>
          </a:p>
          <a:p>
            <a:pPr>
              <a:spcBef>
                <a:spcPct val="0"/>
              </a:spcBef>
              <a:buFontTx/>
              <a:buNone/>
            </a:pPr>
            <a:r>
              <a:rPr lang="en-US" altLang="en-US" sz="1200">
                <a:latin typeface="Courier New" pitchFamily="49" charset="0"/>
              </a:rPr>
              <a:t>           Total |        87         126  |        213</a:t>
            </a:r>
          </a:p>
          <a:p>
            <a:pPr>
              <a:spcBef>
                <a:spcPct val="0"/>
              </a:spcBef>
              <a:buFontTx/>
              <a:buNone/>
            </a:pPr>
            <a:endParaRPr lang="en-US" altLang="en-US" sz="1200">
              <a:latin typeface="Courier New" pitchFamily="49" charset="0"/>
            </a:endParaRPr>
          </a:p>
          <a:p>
            <a:pPr>
              <a:spcBef>
                <a:spcPct val="0"/>
              </a:spcBef>
              <a:buFontTx/>
              <a:buNone/>
            </a:pPr>
            <a:r>
              <a:rPr lang="en-US" altLang="en-US" sz="1200">
                <a:latin typeface="Courier New" pitchFamily="49" charset="0"/>
              </a:rPr>
              <a:t>McNemar's chi2(1) =      2.19    Prob &gt; chi2 = 0.1390</a:t>
            </a:r>
          </a:p>
          <a:p>
            <a:pPr>
              <a:spcBef>
                <a:spcPct val="0"/>
              </a:spcBef>
              <a:buFontTx/>
              <a:buNone/>
            </a:pPr>
            <a:r>
              <a:rPr lang="en-US" altLang="en-US" sz="1200">
                <a:latin typeface="Courier New" pitchFamily="49" charset="0"/>
              </a:rPr>
              <a:t>Exact McNemar significance probability       = 0.1877</a:t>
            </a:r>
          </a:p>
          <a:p>
            <a:pPr>
              <a:spcBef>
                <a:spcPct val="0"/>
              </a:spcBef>
              <a:buFontTx/>
              <a:buNone/>
            </a:pPr>
            <a:endParaRPr lang="en-US" altLang="en-US" sz="1200">
              <a:latin typeface="Courier New" pitchFamily="49" charset="0"/>
            </a:endParaRPr>
          </a:p>
          <a:p>
            <a:pPr>
              <a:spcBef>
                <a:spcPct val="0"/>
              </a:spcBef>
              <a:buFontTx/>
              <a:buNone/>
            </a:pPr>
            <a:r>
              <a:rPr lang="en-US" altLang="en-US" sz="1200">
                <a:latin typeface="Courier New" pitchFamily="49" charset="0"/>
              </a:rPr>
              <a:t>Proportion with factor</a:t>
            </a:r>
          </a:p>
          <a:p>
            <a:pPr>
              <a:spcBef>
                <a:spcPct val="0"/>
              </a:spcBef>
              <a:buFontTx/>
              <a:buNone/>
            </a:pPr>
            <a:r>
              <a:rPr lang="en-US" altLang="en-US" sz="1200">
                <a:latin typeface="Courier New" pitchFamily="49" charset="0"/>
              </a:rPr>
              <a:t>        Cases       .4507042</a:t>
            </a:r>
          </a:p>
          <a:p>
            <a:pPr>
              <a:spcBef>
                <a:spcPct val="0"/>
              </a:spcBef>
              <a:buFontTx/>
              <a:buNone/>
            </a:pPr>
            <a:r>
              <a:rPr lang="en-US" altLang="en-US" sz="1200">
                <a:latin typeface="Courier New" pitchFamily="49" charset="0"/>
              </a:rPr>
              <a:t>        Controls    .4084507     [95% Conf. Interval]</a:t>
            </a:r>
          </a:p>
          <a:p>
            <a:pPr>
              <a:spcBef>
                <a:spcPct val="0"/>
              </a:spcBef>
              <a:buFontTx/>
              <a:buNone/>
            </a:pPr>
            <a:r>
              <a:rPr lang="en-US" altLang="en-US" sz="1200">
                <a:latin typeface="Courier New" pitchFamily="49" charset="0"/>
              </a:rPr>
              <a:t>                   ---------     --------------------</a:t>
            </a:r>
          </a:p>
          <a:p>
            <a:pPr>
              <a:spcBef>
                <a:spcPct val="0"/>
              </a:spcBef>
              <a:buFontTx/>
              <a:buNone/>
            </a:pPr>
            <a:r>
              <a:rPr lang="en-US" altLang="en-US" sz="1200">
                <a:latin typeface="Courier New" pitchFamily="49" charset="0"/>
              </a:rPr>
              <a:t>        difference  .0422535     -.0181247   .1026318</a:t>
            </a:r>
          </a:p>
          <a:p>
            <a:pPr>
              <a:spcBef>
                <a:spcPct val="0"/>
              </a:spcBef>
              <a:buFontTx/>
              <a:buNone/>
            </a:pPr>
            <a:r>
              <a:rPr lang="en-US" altLang="en-US" sz="1200">
                <a:latin typeface="Courier New" pitchFamily="49" charset="0"/>
              </a:rPr>
              <a:t>        ratio       1.103448      .9684942   1.257207</a:t>
            </a:r>
          </a:p>
          <a:p>
            <a:pPr>
              <a:spcBef>
                <a:spcPct val="0"/>
              </a:spcBef>
              <a:buFontTx/>
              <a:buNone/>
            </a:pPr>
            <a:r>
              <a:rPr lang="en-US" altLang="en-US" sz="1200">
                <a:latin typeface="Courier New" pitchFamily="49" charset="0"/>
              </a:rPr>
              <a:t>        rel. diff.  .0714286     -.0197486   .1626057</a:t>
            </a:r>
          </a:p>
          <a:p>
            <a:pPr>
              <a:spcBef>
                <a:spcPct val="0"/>
              </a:spcBef>
              <a:buFontTx/>
              <a:buNone/>
            </a:pPr>
            <a:endParaRPr lang="en-US" altLang="en-US" sz="1200">
              <a:latin typeface="Courier New" pitchFamily="49" charset="0"/>
            </a:endParaRPr>
          </a:p>
          <a:p>
            <a:pPr>
              <a:spcBef>
                <a:spcPct val="0"/>
              </a:spcBef>
              <a:buFontTx/>
              <a:buNone/>
            </a:pPr>
            <a:r>
              <a:rPr lang="en-US" altLang="en-US" sz="1200">
                <a:latin typeface="Courier New" pitchFamily="49" charset="0"/>
              </a:rPr>
              <a:t>        odds ratio  1.642857      .8101776   3.452833   (exact)</a:t>
            </a:r>
          </a:p>
          <a:p>
            <a:pPr>
              <a:spcBef>
                <a:spcPct val="50000"/>
              </a:spcBef>
              <a:buFontTx/>
              <a:buNone/>
            </a:pPr>
            <a:endParaRPr lang="en-US" altLang="en-US" sz="1200">
              <a:latin typeface="Courier New" pitchFamily="49" charset="0"/>
            </a:endParaRPr>
          </a:p>
        </p:txBody>
      </p:sp>
      <p:sp>
        <p:nvSpPr>
          <p:cNvPr id="37894"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665A425F-D129-4636-8F16-96C39EE28B6A}" type="slidenum">
              <a:rPr lang="en-US" altLang="en-US" sz="1400" smtClean="0"/>
              <a:pPr algn="r">
                <a:spcBef>
                  <a:spcPct val="0"/>
                </a:spcBef>
                <a:buFontTx/>
                <a:buNone/>
              </a:pPr>
              <a:t>223</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891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8916" name="Text Box 2"/>
          <p:cNvSpPr txBox="1">
            <a:spLocks noChangeArrowheads="1"/>
          </p:cNvSpPr>
          <p:nvPr/>
        </p:nvSpPr>
        <p:spPr bwMode="auto">
          <a:xfrm>
            <a:off x="1676400" y="6858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Two way tables -  Review</a:t>
            </a:r>
          </a:p>
        </p:txBody>
      </p:sp>
      <p:sp>
        <p:nvSpPr>
          <p:cNvPr id="38917" name="Rectangle 3"/>
          <p:cNvSpPr>
            <a:spLocks noChangeArrowheads="1"/>
          </p:cNvSpPr>
          <p:nvPr/>
        </p:nvSpPr>
        <p:spPr bwMode="auto">
          <a:xfrm>
            <a:off x="609600" y="1524000"/>
            <a:ext cx="5638800"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lgn="l">
              <a:spcBef>
                <a:spcPct val="20000"/>
              </a:spcBef>
              <a:buChar char="•"/>
              <a:defRPr sz="3200">
                <a:solidFill>
                  <a:schemeClr val="tx1"/>
                </a:solidFill>
                <a:latin typeface="Times New Roman" charset="0"/>
              </a:defRPr>
            </a:lvl1pPr>
            <a:lvl2pPr marL="628650" indent="-171450" algn="l">
              <a:spcBef>
                <a:spcPct val="20000"/>
              </a:spcBef>
              <a:buChar char="–"/>
              <a:defRPr sz="2800">
                <a:solidFill>
                  <a:schemeClr val="tx1"/>
                </a:solidFill>
                <a:latin typeface="Times New Roman" charset="0"/>
              </a:defRPr>
            </a:lvl2pPr>
            <a:lvl3pPr marL="1085850" indent="-17145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r>
              <a:rPr lang="en-US" altLang="en-US" sz="2000" u="sng"/>
              <a:t>How were data collected?</a:t>
            </a:r>
          </a:p>
          <a:p>
            <a:pPr lvl="1">
              <a:buFontTx/>
              <a:buChar char="•"/>
            </a:pPr>
            <a:r>
              <a:rPr lang="en-US" altLang="en-US" sz="2000"/>
              <a:t>Cohort design</a:t>
            </a:r>
          </a:p>
          <a:p>
            <a:pPr lvl="1">
              <a:buFontTx/>
              <a:buChar char="•"/>
            </a:pPr>
            <a:r>
              <a:rPr lang="en-US" altLang="en-US" sz="2000"/>
              <a:t>Case-control design</a:t>
            </a:r>
          </a:p>
          <a:p>
            <a:pPr lvl="1">
              <a:buFontTx/>
              <a:buChar char="•"/>
            </a:pPr>
            <a:r>
              <a:rPr lang="en-US" altLang="en-US" sz="2000"/>
              <a:t>Cross-sectional design</a:t>
            </a:r>
          </a:p>
          <a:p>
            <a:pPr lvl="1">
              <a:buFontTx/>
              <a:buChar char="•"/>
            </a:pPr>
            <a:r>
              <a:rPr lang="en-US" altLang="en-US" sz="2000"/>
              <a:t>Matched pairs</a:t>
            </a:r>
          </a:p>
          <a:p>
            <a:r>
              <a:rPr lang="en-US" altLang="en-US" sz="2000" u="sng"/>
              <a:t>Is there an association?</a:t>
            </a:r>
          </a:p>
          <a:p>
            <a:pPr lvl="1">
              <a:buFontTx/>
              <a:buChar char="•"/>
            </a:pPr>
            <a:r>
              <a:rPr lang="en-US" altLang="en-US" sz="2000"/>
              <a:t> R x C Tables</a:t>
            </a:r>
          </a:p>
          <a:p>
            <a:pPr lvl="2"/>
            <a:r>
              <a:rPr lang="en-US" altLang="en-US" sz="2000"/>
              <a:t>Chi-square tests of Homogeneity &amp; Independence</a:t>
            </a:r>
          </a:p>
          <a:p>
            <a:pPr lvl="1">
              <a:buFontTx/>
              <a:buChar char="•"/>
            </a:pPr>
            <a:r>
              <a:rPr lang="en-US" altLang="en-US" sz="2000"/>
              <a:t> 2 x 2 Tables</a:t>
            </a:r>
          </a:p>
          <a:p>
            <a:pPr lvl="2"/>
            <a:r>
              <a:rPr lang="en-US" altLang="en-US" sz="2000"/>
              <a:t>Chi-square test</a:t>
            </a:r>
          </a:p>
          <a:p>
            <a:pPr lvl="2"/>
            <a:r>
              <a:rPr lang="en-US" altLang="en-US" sz="2000"/>
              <a:t>Paired data and McNemar's</a:t>
            </a:r>
          </a:p>
          <a:p>
            <a:r>
              <a:rPr lang="en-US" altLang="en-US" sz="2000" u="sng"/>
              <a:t>What is the magnitude of the association?</a:t>
            </a:r>
          </a:p>
          <a:p>
            <a:pPr lvl="1">
              <a:buFontTx/>
              <a:buChar char="•"/>
            </a:pPr>
            <a:r>
              <a:rPr lang="en-US" altLang="en-US" sz="2000"/>
              <a:t>Relative risk</a:t>
            </a:r>
          </a:p>
          <a:p>
            <a:pPr lvl="1">
              <a:buFontTx/>
              <a:buChar char="•"/>
            </a:pPr>
            <a:r>
              <a:rPr lang="en-US" altLang="en-US" sz="2000"/>
              <a:t>Odds ratio (</a:t>
            </a:r>
            <a:r>
              <a:rPr lang="en-US" altLang="en-US" sz="2000">
                <a:sym typeface="Symbol" pitchFamily="18" charset="2"/>
              </a:rPr>
              <a:t> relative risk for rare diseases)</a:t>
            </a:r>
          </a:p>
          <a:p>
            <a:pPr lvl="1">
              <a:buFontTx/>
              <a:buChar char="•"/>
            </a:pPr>
            <a:r>
              <a:rPr lang="en-US" altLang="en-US" sz="2000">
                <a:sym typeface="Symbol" pitchFamily="18" charset="2"/>
              </a:rPr>
              <a:t>Risk difference (attributable risk)</a:t>
            </a:r>
          </a:p>
        </p:txBody>
      </p:sp>
      <p:sp>
        <p:nvSpPr>
          <p:cNvPr id="3891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2E0B989D-13B0-4105-8D16-0960F5D9C50D}" type="slidenum">
              <a:rPr lang="en-US" altLang="en-US" sz="1400" smtClean="0"/>
              <a:pPr algn="r">
                <a:spcBef>
                  <a:spcPct val="0"/>
                </a:spcBef>
                <a:buFontTx/>
                <a:buNone/>
              </a:pPr>
              <a:t>224</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3993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39940" name="Text Box 1026"/>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t>SUMMARY</a:t>
            </a:r>
          </a:p>
          <a:p>
            <a:pPr algn="ctr">
              <a:spcBef>
                <a:spcPct val="0"/>
              </a:spcBef>
              <a:buFontTx/>
              <a:buNone/>
            </a:pPr>
            <a:r>
              <a:rPr lang="en-US" altLang="en-US" sz="2000" b="1"/>
              <a:t>Measures of Association for 2 x 2 Tables</a:t>
            </a:r>
          </a:p>
        </p:txBody>
      </p:sp>
      <p:sp>
        <p:nvSpPr>
          <p:cNvPr id="39941" name="Line 1027"/>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Text Box 1028"/>
          <p:cNvSpPr txBox="1">
            <a:spLocks noChangeArrowheads="1"/>
          </p:cNvSpPr>
          <p:nvPr/>
        </p:nvSpPr>
        <p:spPr bwMode="auto">
          <a:xfrm>
            <a:off x="533400" y="1524000"/>
            <a:ext cx="57912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571500" indent="-22860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RD</a:t>
            </a:r>
            <a:r>
              <a:rPr lang="en-US" altLang="en-US" sz="2000"/>
              <a:t> = p</a:t>
            </a:r>
            <a:r>
              <a:rPr lang="en-US" altLang="en-US" sz="2000" baseline="-25000"/>
              <a:t>1 </a:t>
            </a:r>
            <a:r>
              <a:rPr lang="en-US" altLang="en-US" sz="2000"/>
              <a:t>- p</a:t>
            </a:r>
            <a:r>
              <a:rPr lang="en-US" altLang="en-US" sz="2000" baseline="-25000"/>
              <a:t>2</a:t>
            </a:r>
            <a:r>
              <a:rPr lang="en-US" altLang="en-US" sz="2000"/>
              <a:t> = risk difference (null: RD = 0)</a:t>
            </a:r>
          </a:p>
          <a:p>
            <a:pPr lvl="1">
              <a:spcBef>
                <a:spcPct val="50000"/>
              </a:spcBef>
              <a:buFontTx/>
              <a:buChar char="•"/>
            </a:pPr>
            <a:r>
              <a:rPr lang="en-US" altLang="en-US" sz="2000"/>
              <a:t>also known as </a:t>
            </a:r>
            <a:r>
              <a:rPr lang="en-US" altLang="en-US" sz="2000" b="1"/>
              <a:t>attributable risk</a:t>
            </a:r>
            <a:r>
              <a:rPr lang="en-US" altLang="en-US" sz="2000"/>
              <a:t> or </a:t>
            </a:r>
            <a:r>
              <a:rPr lang="en-US" altLang="en-US" sz="2000" b="1"/>
              <a:t>excess risk</a:t>
            </a:r>
          </a:p>
          <a:p>
            <a:pPr lvl="1">
              <a:spcBef>
                <a:spcPct val="50000"/>
              </a:spcBef>
              <a:buFontTx/>
              <a:buChar char="•"/>
            </a:pPr>
            <a:r>
              <a:rPr lang="en-US" altLang="en-US" sz="2000"/>
              <a:t>measures </a:t>
            </a:r>
            <a:r>
              <a:rPr lang="en-US" altLang="en-US" sz="2000" b="1"/>
              <a:t>absolute effect</a:t>
            </a:r>
            <a:r>
              <a:rPr lang="en-US" altLang="en-US" sz="2000"/>
              <a:t> – the proportion of cases among the exposed that can be attributed to exposure</a:t>
            </a:r>
          </a:p>
          <a:p>
            <a:pPr>
              <a:spcBef>
                <a:spcPct val="50000"/>
              </a:spcBef>
              <a:buFontTx/>
              <a:buNone/>
            </a:pPr>
            <a:r>
              <a:rPr lang="en-US" altLang="en-US" sz="2000" b="1"/>
              <a:t>RR</a:t>
            </a:r>
            <a:r>
              <a:rPr lang="en-US" altLang="en-US" sz="2000"/>
              <a:t> = p</a:t>
            </a:r>
            <a:r>
              <a:rPr lang="en-US" altLang="en-US" sz="2000" baseline="-25000"/>
              <a:t>1</a:t>
            </a:r>
            <a:r>
              <a:rPr lang="en-US" altLang="en-US" sz="2000"/>
              <a:t>/</a:t>
            </a:r>
            <a:r>
              <a:rPr lang="en-US" altLang="en-US" sz="2000" baseline="-25000"/>
              <a:t> </a:t>
            </a:r>
            <a:r>
              <a:rPr lang="en-US" altLang="en-US" sz="2000"/>
              <a:t>p</a:t>
            </a:r>
            <a:r>
              <a:rPr lang="en-US" altLang="en-US" sz="2000" baseline="-25000"/>
              <a:t>2</a:t>
            </a:r>
            <a:r>
              <a:rPr lang="en-US" altLang="en-US" sz="2000"/>
              <a:t> = relative risk (null: RR = 1)</a:t>
            </a:r>
          </a:p>
          <a:p>
            <a:pPr lvl="1">
              <a:spcBef>
                <a:spcPct val="50000"/>
              </a:spcBef>
              <a:buFontTx/>
              <a:buChar char="•"/>
            </a:pPr>
            <a:r>
              <a:rPr lang="en-US" altLang="en-US" sz="2000"/>
              <a:t>measures </a:t>
            </a:r>
            <a:r>
              <a:rPr lang="en-US" altLang="en-US" sz="2000" b="1"/>
              <a:t>relative effect</a:t>
            </a:r>
            <a:r>
              <a:rPr lang="en-US" altLang="en-US" sz="2000"/>
              <a:t> of exposure</a:t>
            </a:r>
          </a:p>
          <a:p>
            <a:pPr lvl="1">
              <a:spcBef>
                <a:spcPct val="50000"/>
              </a:spcBef>
              <a:buFontTx/>
              <a:buChar char="•"/>
            </a:pPr>
            <a:r>
              <a:rPr lang="en-US" altLang="en-US" sz="2000"/>
              <a:t>bounded above by 1/p</a:t>
            </a:r>
            <a:r>
              <a:rPr lang="en-US" altLang="en-US" sz="2000" baseline="-25000"/>
              <a:t>2</a:t>
            </a:r>
          </a:p>
          <a:p>
            <a:pPr>
              <a:spcBef>
                <a:spcPct val="50000"/>
              </a:spcBef>
              <a:buFontTx/>
              <a:buNone/>
            </a:pPr>
            <a:r>
              <a:rPr lang="en-US" altLang="en-US" sz="2000" b="1"/>
              <a:t>OR</a:t>
            </a:r>
            <a:r>
              <a:rPr lang="en-US" altLang="en-US" sz="2000"/>
              <a:t> = [p</a:t>
            </a:r>
            <a:r>
              <a:rPr lang="en-US" altLang="en-US" sz="2000" baseline="-25000"/>
              <a:t>1</a:t>
            </a:r>
            <a:r>
              <a:rPr lang="en-US" altLang="en-US" sz="2000"/>
              <a:t>(1-p</a:t>
            </a:r>
            <a:r>
              <a:rPr lang="en-US" altLang="en-US" sz="2000" baseline="-25000"/>
              <a:t>2</a:t>
            </a:r>
            <a:r>
              <a:rPr lang="en-US" altLang="en-US" sz="2000"/>
              <a:t>)]/[</a:t>
            </a:r>
            <a:r>
              <a:rPr lang="en-US" altLang="en-US" sz="2000" baseline="-25000"/>
              <a:t> </a:t>
            </a:r>
            <a:r>
              <a:rPr lang="en-US" altLang="en-US" sz="2000"/>
              <a:t>p</a:t>
            </a:r>
            <a:r>
              <a:rPr lang="en-US" altLang="en-US" sz="2000" baseline="-25000"/>
              <a:t>2</a:t>
            </a:r>
            <a:r>
              <a:rPr lang="en-US" altLang="en-US" sz="2000"/>
              <a:t> (1-p</a:t>
            </a:r>
            <a:r>
              <a:rPr lang="en-US" altLang="en-US" sz="2000" baseline="-25000"/>
              <a:t>1</a:t>
            </a:r>
            <a:r>
              <a:rPr lang="en-US" altLang="en-US" sz="2000"/>
              <a:t>)] = odds ratio (null: OR = 1)</a:t>
            </a:r>
          </a:p>
          <a:p>
            <a:pPr lvl="1">
              <a:spcBef>
                <a:spcPct val="50000"/>
              </a:spcBef>
              <a:buFontTx/>
              <a:buChar char="•"/>
            </a:pPr>
            <a:r>
              <a:rPr lang="en-US" altLang="en-US" sz="2000"/>
              <a:t>range is 0 to </a:t>
            </a:r>
            <a:r>
              <a:rPr lang="en-US" altLang="en-US" sz="2000">
                <a:sym typeface="Symbol" pitchFamily="18" charset="2"/>
              </a:rPr>
              <a:t></a:t>
            </a:r>
          </a:p>
          <a:p>
            <a:pPr lvl="1">
              <a:spcBef>
                <a:spcPct val="50000"/>
              </a:spcBef>
              <a:buFontTx/>
              <a:buChar char="•"/>
            </a:pPr>
            <a:r>
              <a:rPr lang="en-US" altLang="en-US" sz="2000">
                <a:sym typeface="Symbol" pitchFamily="18" charset="2"/>
              </a:rPr>
              <a:t>approximates RR for rare events</a:t>
            </a:r>
          </a:p>
          <a:p>
            <a:pPr lvl="1">
              <a:spcBef>
                <a:spcPct val="50000"/>
              </a:spcBef>
              <a:buFontTx/>
              <a:buChar char="•"/>
            </a:pPr>
            <a:r>
              <a:rPr lang="en-US" altLang="en-US" sz="2000">
                <a:sym typeface="Symbol" pitchFamily="18" charset="2"/>
              </a:rPr>
              <a:t>invariant of switching rows and cols</a:t>
            </a:r>
          </a:p>
          <a:p>
            <a:pPr lvl="1">
              <a:spcBef>
                <a:spcPct val="50000"/>
              </a:spcBef>
              <a:buFontTx/>
              <a:buChar char="•"/>
            </a:pPr>
            <a:r>
              <a:rPr lang="en-US" altLang="en-US" sz="2000">
                <a:sym typeface="Symbol" pitchFamily="18" charset="2"/>
              </a:rPr>
              <a:t>good behavior of p-values and CI even for small to moderate sample size</a:t>
            </a:r>
            <a:endParaRPr lang="en-US" altLang="en-US" sz="2000"/>
          </a:p>
        </p:txBody>
      </p:sp>
      <p:sp>
        <p:nvSpPr>
          <p:cNvPr id="39943"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63B05173-8341-4BFD-BAD7-A5F654B25911}" type="slidenum">
              <a:rPr lang="en-US" altLang="en-US" sz="1400" smtClean="0"/>
              <a:pPr algn="r">
                <a:spcBef>
                  <a:spcPct val="0"/>
                </a:spcBef>
                <a:buFontTx/>
                <a:buNone/>
              </a:pPr>
              <a:t>225</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512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5124" name="Text Box 2"/>
          <p:cNvSpPr txBox="1">
            <a:spLocks noChangeArrowheads="1"/>
          </p:cNvSpPr>
          <p:nvPr/>
        </p:nvSpPr>
        <p:spPr bwMode="auto">
          <a:xfrm>
            <a:off x="1371600" y="6858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u="sng"/>
              <a:t>Factors and Contingency Tables</a:t>
            </a:r>
          </a:p>
        </p:txBody>
      </p:sp>
      <p:sp>
        <p:nvSpPr>
          <p:cNvPr id="5125" name="Rectangle 3"/>
          <p:cNvSpPr>
            <a:spLocks noChangeArrowheads="1"/>
          </p:cNvSpPr>
          <p:nvPr/>
        </p:nvSpPr>
        <p:spPr bwMode="auto">
          <a:xfrm>
            <a:off x="533400" y="1295400"/>
            <a:ext cx="58674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404813" indent="-174625"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Data description</a:t>
            </a:r>
            <a:r>
              <a:rPr lang="en-US" altLang="en-US" sz="2000"/>
              <a:t>: Form one-way, two-way or multi-way tables of frequencies of factor levels and their combinations</a:t>
            </a:r>
          </a:p>
          <a:p>
            <a:pPr lvl="1">
              <a:spcBef>
                <a:spcPct val="50000"/>
              </a:spcBef>
              <a:buFontTx/>
              <a:buChar char="•"/>
            </a:pPr>
            <a:r>
              <a:rPr lang="en-US" altLang="en-US" sz="2000"/>
              <a:t>To assess whether two factors are related, we often construct an R x C table that cross-classifies the observations according to the 2 factors.</a:t>
            </a:r>
          </a:p>
          <a:p>
            <a:pPr lvl="1">
              <a:spcBef>
                <a:spcPct val="50000"/>
              </a:spcBef>
              <a:buFontTx/>
              <a:buChar char="•"/>
            </a:pPr>
            <a:r>
              <a:rPr lang="en-US" altLang="en-US" sz="2000"/>
              <a:t>Examining two-way tables of Factor A vs Factor B at each level of a third Factor C shows how the A/B association may be explained or modified by C (later).</a:t>
            </a:r>
            <a:endParaRPr lang="en-US" altLang="en-US" sz="2000" b="1"/>
          </a:p>
          <a:p>
            <a:pPr>
              <a:spcBef>
                <a:spcPct val="50000"/>
              </a:spcBef>
              <a:buFontTx/>
              <a:buNone/>
            </a:pPr>
            <a:r>
              <a:rPr lang="en-US" altLang="en-US" sz="2000" b="1"/>
              <a:t>Data Summary: </a:t>
            </a:r>
            <a:r>
              <a:rPr lang="en-US" altLang="en-US" sz="2000"/>
              <a:t>Categorical data are often summarized by reporting the proportion or percent in each category. Alternatively, one sometimes sees a summary of the relative proportion (odds) in each category (relative to a “baseline” category).</a:t>
            </a:r>
            <a:endParaRPr lang="en-US" altLang="en-US" sz="2000" b="1"/>
          </a:p>
          <a:p>
            <a:pPr>
              <a:spcBef>
                <a:spcPct val="50000"/>
              </a:spcBef>
              <a:buFontTx/>
              <a:buNone/>
            </a:pPr>
            <a:r>
              <a:rPr lang="en-US" altLang="en-US" sz="2000" b="1"/>
              <a:t>Testing:</a:t>
            </a:r>
            <a:r>
              <a:rPr lang="en-US" altLang="en-US" sz="2000"/>
              <a:t> We can test whether the factors are related using a </a:t>
            </a:r>
            <a:r>
              <a:rPr lang="en-US" altLang="en-US" sz="2000">
                <a:sym typeface="Symbol" pitchFamily="18" charset="2"/>
              </a:rPr>
              <a:t></a:t>
            </a:r>
            <a:r>
              <a:rPr lang="en-US" altLang="en-US" sz="2000" baseline="30000"/>
              <a:t>2</a:t>
            </a:r>
            <a:r>
              <a:rPr lang="en-US" altLang="en-US" sz="2000"/>
              <a:t> test. </a:t>
            </a:r>
          </a:p>
        </p:txBody>
      </p:sp>
      <p:sp>
        <p:nvSpPr>
          <p:cNvPr id="5126"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7961E7E-BDE8-4D1B-850B-080459A7EC31}" type="slidenum">
              <a:rPr lang="en-US" altLang="en-US" sz="1400" smtClean="0"/>
              <a:pPr algn="r">
                <a:spcBef>
                  <a:spcPct val="0"/>
                </a:spcBef>
                <a:buFontTx/>
                <a:buNone/>
              </a:pPr>
              <a:t>190</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40963"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40964" name="Text Box 2"/>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t>SUMMARY</a:t>
            </a:r>
          </a:p>
          <a:p>
            <a:pPr algn="ctr">
              <a:spcBef>
                <a:spcPct val="0"/>
              </a:spcBef>
              <a:buFontTx/>
              <a:buNone/>
            </a:pPr>
            <a:r>
              <a:rPr lang="en-US" altLang="en-US" sz="2000" b="1"/>
              <a:t>Models for 2 x 2 Tables</a:t>
            </a:r>
          </a:p>
        </p:txBody>
      </p:sp>
      <p:sp>
        <p:nvSpPr>
          <p:cNvPr id="40965" name="Line 3"/>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Text Box 4"/>
          <p:cNvSpPr txBox="1">
            <a:spLocks noChangeArrowheads="1"/>
          </p:cNvSpPr>
          <p:nvPr/>
        </p:nvSpPr>
        <p:spPr bwMode="auto">
          <a:xfrm>
            <a:off x="685800" y="1600200"/>
            <a:ext cx="5562600" cy="599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gn="l">
              <a:spcBef>
                <a:spcPct val="20000"/>
              </a:spcBef>
              <a:buChar char="•"/>
              <a:defRPr sz="3200">
                <a:solidFill>
                  <a:schemeClr val="tx1"/>
                </a:solidFill>
                <a:latin typeface="Times New Roman" charset="0"/>
              </a:defRPr>
            </a:lvl1pPr>
            <a:lvl2pPr marL="685800" indent="-171450" algn="l">
              <a:spcBef>
                <a:spcPct val="20000"/>
              </a:spcBef>
              <a:buChar char="–"/>
              <a:defRPr sz="2800">
                <a:solidFill>
                  <a:schemeClr val="tx1"/>
                </a:solidFill>
                <a:latin typeface="Times New Roman" charset="0"/>
              </a:defRPr>
            </a:lvl2pPr>
            <a:lvl3pPr marL="1485900" indent="-40005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FontTx/>
              <a:buAutoNum type="arabicPeriod"/>
            </a:pPr>
            <a:r>
              <a:rPr lang="en-US" altLang="en-US" sz="2000" b="1"/>
              <a:t> Cohort </a:t>
            </a:r>
            <a:r>
              <a:rPr lang="en-US" altLang="en-US" sz="2000"/>
              <a:t>(“Prospective”, “Followup”)</a:t>
            </a:r>
          </a:p>
          <a:p>
            <a:pPr lvl="1">
              <a:buFontTx/>
              <a:buChar char="•"/>
            </a:pPr>
            <a:r>
              <a:rPr lang="en-US" altLang="en-US" sz="2000"/>
              <a:t>Sample n</a:t>
            </a:r>
            <a:r>
              <a:rPr lang="en-US" altLang="en-US" sz="2000" baseline="-25000"/>
              <a:t>1</a:t>
            </a:r>
            <a:r>
              <a:rPr lang="en-US" altLang="en-US" sz="2000"/>
              <a:t> “exposed” and n</a:t>
            </a:r>
            <a:r>
              <a:rPr lang="en-US" altLang="en-US" sz="2000" baseline="-25000"/>
              <a:t>2</a:t>
            </a:r>
            <a:r>
              <a:rPr lang="en-US" altLang="en-US" sz="2000"/>
              <a:t> “unexposed”</a:t>
            </a:r>
          </a:p>
          <a:p>
            <a:pPr lvl="1">
              <a:buFontTx/>
              <a:buChar char="•"/>
            </a:pPr>
            <a:r>
              <a:rPr lang="en-US" altLang="en-US" sz="2000"/>
              <a:t>Follow everyone for equal period of time</a:t>
            </a:r>
          </a:p>
          <a:p>
            <a:pPr lvl="1">
              <a:buFontTx/>
              <a:buChar char="•"/>
            </a:pPr>
            <a:r>
              <a:rPr lang="en-US" altLang="en-US" sz="2000"/>
              <a:t>Observe incident disease – r</a:t>
            </a:r>
            <a:r>
              <a:rPr lang="en-US" altLang="en-US" sz="2000" baseline="-25000"/>
              <a:t>1</a:t>
            </a:r>
            <a:r>
              <a:rPr lang="en-US" altLang="en-US" sz="2000"/>
              <a:t> cases among exposed, r</a:t>
            </a:r>
            <a:r>
              <a:rPr lang="en-US" altLang="en-US" sz="2000" baseline="-25000"/>
              <a:t>2</a:t>
            </a:r>
            <a:r>
              <a:rPr lang="en-US" altLang="en-US" sz="2000"/>
              <a:t> cases among unexposed</a:t>
            </a:r>
          </a:p>
          <a:p>
            <a:pPr lvl="1">
              <a:buFontTx/>
              <a:buChar char="•"/>
            </a:pPr>
            <a:r>
              <a:rPr lang="en-US" altLang="en-US" sz="2000"/>
              <a:t>Model: Two independent binomials</a:t>
            </a:r>
          </a:p>
          <a:p>
            <a:pPr lvl="2">
              <a:buFontTx/>
              <a:buNone/>
            </a:pPr>
            <a:r>
              <a:rPr lang="en-US" altLang="en-US" sz="2000"/>
              <a:t>	r</a:t>
            </a:r>
            <a:r>
              <a:rPr lang="en-US" altLang="en-US" sz="2000" baseline="-25000"/>
              <a:t>1</a:t>
            </a:r>
            <a:r>
              <a:rPr lang="en-US" altLang="en-US" sz="2000"/>
              <a:t> ~ binom(p</a:t>
            </a:r>
            <a:r>
              <a:rPr lang="en-US" altLang="en-US" sz="2000" baseline="-25000"/>
              <a:t>1</a:t>
            </a:r>
            <a:r>
              <a:rPr lang="en-US" altLang="en-US" sz="2000"/>
              <a:t>,n</a:t>
            </a:r>
            <a:r>
              <a:rPr lang="en-US" altLang="en-US" sz="2000" baseline="-25000"/>
              <a:t>1</a:t>
            </a:r>
            <a:r>
              <a:rPr lang="en-US" altLang="en-US" sz="2000"/>
              <a:t>)</a:t>
            </a:r>
          </a:p>
          <a:p>
            <a:pPr lvl="2">
              <a:buFontTx/>
              <a:buNone/>
            </a:pPr>
            <a:r>
              <a:rPr lang="en-US" altLang="en-US" sz="2000"/>
              <a:t>	r</a:t>
            </a:r>
            <a:r>
              <a:rPr lang="en-US" altLang="en-US" sz="2000" baseline="-25000"/>
              <a:t>2</a:t>
            </a:r>
            <a:r>
              <a:rPr lang="en-US" altLang="en-US" sz="2000"/>
              <a:t> ~ binom(p</a:t>
            </a:r>
            <a:r>
              <a:rPr lang="en-US" altLang="en-US" sz="2000" baseline="-25000"/>
              <a:t>2</a:t>
            </a:r>
            <a:r>
              <a:rPr lang="en-US" altLang="en-US" sz="2000"/>
              <a:t>,n</a:t>
            </a:r>
            <a:r>
              <a:rPr lang="en-US" altLang="en-US" sz="2000" baseline="-25000"/>
              <a:t>2</a:t>
            </a:r>
            <a:r>
              <a:rPr lang="en-US" altLang="en-US" sz="2000"/>
              <a:t>)</a:t>
            </a:r>
          </a:p>
          <a:p>
            <a:pPr lvl="2">
              <a:buFontTx/>
              <a:buNone/>
            </a:pPr>
            <a:r>
              <a:rPr lang="en-US" altLang="en-US" sz="2000"/>
              <a:t>p</a:t>
            </a:r>
            <a:r>
              <a:rPr lang="en-US" altLang="en-US" sz="2000" baseline="-25000"/>
              <a:t>1</a:t>
            </a:r>
            <a:r>
              <a:rPr lang="en-US" altLang="en-US" sz="2000"/>
              <a:t> = P(D|E)</a:t>
            </a:r>
          </a:p>
          <a:p>
            <a:pPr lvl="2">
              <a:buFontTx/>
              <a:buNone/>
            </a:pPr>
            <a:r>
              <a:rPr lang="en-US" altLang="en-US" sz="2000"/>
              <a:t>p</a:t>
            </a:r>
            <a:r>
              <a:rPr lang="en-US" altLang="en-US" sz="2000" baseline="-25000"/>
              <a:t>2</a:t>
            </a:r>
            <a:r>
              <a:rPr lang="en-US" altLang="en-US" sz="2000"/>
              <a:t> = P(D|E)</a:t>
            </a:r>
          </a:p>
          <a:p>
            <a:pPr lvl="1">
              <a:buFontTx/>
              <a:buChar char="•"/>
            </a:pPr>
            <a:r>
              <a:rPr lang="en-US" altLang="en-US" sz="2000"/>
              <a:t>Useful measures of association – RR,OR,RD</a:t>
            </a:r>
          </a:p>
          <a:p>
            <a:pPr lvl="1">
              <a:buFontTx/>
              <a:buChar char="•"/>
            </a:pPr>
            <a:r>
              <a:rPr lang="en-US" altLang="en-US" sz="2000"/>
              <a:t>Examples:</a:t>
            </a:r>
          </a:p>
          <a:p>
            <a:pPr lvl="2">
              <a:buFontTx/>
              <a:buNone/>
            </a:pPr>
            <a:r>
              <a:rPr lang="en-US" altLang="en-US" sz="2000"/>
              <a:t>r</a:t>
            </a:r>
            <a:r>
              <a:rPr lang="en-US" altLang="en-US" sz="2000" baseline="-25000"/>
              <a:t>i</a:t>
            </a:r>
            <a:r>
              <a:rPr lang="en-US" altLang="en-US" sz="2000"/>
              <a:t> = number of cases of HIV during 1 year followup of n</a:t>
            </a:r>
            <a:r>
              <a:rPr lang="en-US" altLang="en-US" sz="2000" baseline="-25000"/>
              <a:t>i</a:t>
            </a:r>
            <a:r>
              <a:rPr lang="en-US" altLang="en-US" sz="2000"/>
              <a:t> individuals in arm i of HIV prevention trial</a:t>
            </a:r>
          </a:p>
          <a:p>
            <a:pPr lvl="2">
              <a:buFontTx/>
              <a:buNone/>
            </a:pPr>
            <a:r>
              <a:rPr lang="en-US" altLang="en-US" sz="2000"/>
              <a:t>r</a:t>
            </a:r>
            <a:r>
              <a:rPr lang="en-US" altLang="en-US" sz="2000" baseline="-25000"/>
              <a:t>i</a:t>
            </a:r>
            <a:r>
              <a:rPr lang="en-US" altLang="en-US" sz="2000"/>
              <a:t> = number of low birthweight babies among n</a:t>
            </a:r>
            <a:r>
              <a:rPr lang="en-US" altLang="en-US" sz="2000" baseline="-25000"/>
              <a:t>i</a:t>
            </a:r>
            <a:r>
              <a:rPr lang="en-US" altLang="en-US" sz="2000"/>
              <a:t> live births</a:t>
            </a:r>
          </a:p>
        </p:txBody>
      </p:sp>
      <p:sp>
        <p:nvSpPr>
          <p:cNvPr id="40967" name="Line 5"/>
          <p:cNvSpPr>
            <a:spLocks noChangeShapeType="1"/>
          </p:cNvSpPr>
          <p:nvPr/>
        </p:nvSpPr>
        <p:spPr bwMode="auto">
          <a:xfrm flipV="1">
            <a:off x="27432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27AEC99E-D03E-4C79-9BBA-CFDEB78FF645}" type="slidenum">
              <a:rPr lang="en-US" altLang="en-US" sz="1400" smtClean="0"/>
              <a:pPr algn="r">
                <a:spcBef>
                  <a:spcPct val="0"/>
                </a:spcBef>
                <a:buFontTx/>
                <a:buNone/>
              </a:pPr>
              <a:t>226</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4198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41988" name="Rectangle 2"/>
          <p:cNvSpPr>
            <a:spLocks noChangeArrowheads="1"/>
          </p:cNvSpPr>
          <p:nvPr/>
        </p:nvSpPr>
        <p:spPr bwMode="auto">
          <a:xfrm>
            <a:off x="838200" y="1524000"/>
            <a:ext cx="5334000"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gn="l">
              <a:spcBef>
                <a:spcPct val="20000"/>
              </a:spcBef>
              <a:buChar char="•"/>
              <a:tabLst>
                <a:tab pos="1314450" algn="l"/>
              </a:tabLst>
              <a:defRPr sz="3200">
                <a:solidFill>
                  <a:schemeClr val="tx1"/>
                </a:solidFill>
                <a:latin typeface="Times New Roman" charset="0"/>
              </a:defRPr>
            </a:lvl1pPr>
            <a:lvl2pPr marL="685800" indent="-228600" algn="l">
              <a:spcBef>
                <a:spcPct val="20000"/>
              </a:spcBef>
              <a:buChar char="–"/>
              <a:tabLst>
                <a:tab pos="1314450" algn="l"/>
              </a:tabLst>
              <a:defRPr sz="2800">
                <a:solidFill>
                  <a:schemeClr val="tx1"/>
                </a:solidFill>
                <a:latin typeface="Times New Roman" charset="0"/>
              </a:defRPr>
            </a:lvl2pPr>
            <a:lvl3pPr marL="1314450" indent="-400050" algn="l">
              <a:spcBef>
                <a:spcPct val="20000"/>
              </a:spcBef>
              <a:buChar char="•"/>
              <a:tabLst>
                <a:tab pos="1314450" algn="l"/>
              </a:tabLst>
              <a:defRPr sz="2400">
                <a:solidFill>
                  <a:schemeClr val="tx1"/>
                </a:solidFill>
                <a:latin typeface="Times New Roman" charset="0"/>
              </a:defRPr>
            </a:lvl3pPr>
            <a:lvl4pPr marL="1600200" indent="-228600" algn="l">
              <a:spcBef>
                <a:spcPct val="20000"/>
              </a:spcBef>
              <a:buChar char="–"/>
              <a:tabLst>
                <a:tab pos="1314450" algn="l"/>
              </a:tabLst>
              <a:defRPr sz="2000">
                <a:solidFill>
                  <a:schemeClr val="tx1"/>
                </a:solidFill>
                <a:latin typeface="Times New Roman" charset="0"/>
              </a:defRPr>
            </a:lvl4pPr>
            <a:lvl5pPr marL="2057400" indent="-228600" algn="l">
              <a:spcBef>
                <a:spcPct val="20000"/>
              </a:spcBef>
              <a:buChar char="»"/>
              <a:tabLst>
                <a:tab pos="131445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131445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131445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131445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1314450" algn="l"/>
              </a:tabLst>
              <a:defRPr sz="2000">
                <a:solidFill>
                  <a:schemeClr val="tx1"/>
                </a:solidFill>
                <a:latin typeface="Times New Roman" charset="0"/>
              </a:defRPr>
            </a:lvl9pPr>
          </a:lstStyle>
          <a:p>
            <a:pPr>
              <a:spcBef>
                <a:spcPct val="50000"/>
              </a:spcBef>
              <a:buFontTx/>
              <a:buAutoNum type="arabicPeriod" startAt="2"/>
            </a:pPr>
            <a:r>
              <a:rPr lang="en-US" altLang="en-US" sz="2000" b="1"/>
              <a:t> Case-Control</a:t>
            </a:r>
          </a:p>
          <a:p>
            <a:pPr lvl="1">
              <a:spcBef>
                <a:spcPct val="5000"/>
              </a:spcBef>
              <a:buFontTx/>
              <a:buChar char="•"/>
            </a:pPr>
            <a:r>
              <a:rPr lang="en-US" altLang="en-US" sz="2000"/>
              <a:t>Sample n</a:t>
            </a:r>
            <a:r>
              <a:rPr lang="en-US" altLang="en-US" sz="2000" baseline="-25000"/>
              <a:t>1</a:t>
            </a:r>
            <a:r>
              <a:rPr lang="en-US" altLang="en-US" sz="2000"/>
              <a:t> “cases” and n</a:t>
            </a:r>
            <a:r>
              <a:rPr lang="en-US" altLang="en-US" sz="2000" baseline="-25000"/>
              <a:t>2</a:t>
            </a:r>
            <a:r>
              <a:rPr lang="en-US" altLang="en-US" sz="2000"/>
              <a:t> “controls”</a:t>
            </a:r>
          </a:p>
          <a:p>
            <a:pPr lvl="1">
              <a:spcBef>
                <a:spcPct val="5000"/>
              </a:spcBef>
              <a:buFontTx/>
              <a:buChar char="•"/>
            </a:pPr>
            <a:r>
              <a:rPr lang="en-US" altLang="en-US" sz="2000"/>
              <a:t>Observe exposure history – r</a:t>
            </a:r>
            <a:r>
              <a:rPr lang="en-US" altLang="en-US" sz="2000" baseline="-25000"/>
              <a:t>1</a:t>
            </a:r>
            <a:r>
              <a:rPr lang="en-US" altLang="en-US" sz="2000"/>
              <a:t> exposed among cases, r</a:t>
            </a:r>
            <a:r>
              <a:rPr lang="en-US" altLang="en-US" sz="2000" baseline="-25000"/>
              <a:t>2</a:t>
            </a:r>
            <a:r>
              <a:rPr lang="en-US" altLang="en-US" sz="2000"/>
              <a:t> exposed among controls</a:t>
            </a:r>
          </a:p>
          <a:p>
            <a:pPr lvl="1">
              <a:spcBef>
                <a:spcPct val="5000"/>
              </a:spcBef>
              <a:buFontTx/>
              <a:buChar char="•"/>
            </a:pPr>
            <a:r>
              <a:rPr lang="en-US" altLang="en-US" sz="2000"/>
              <a:t>Model: Two independent binomials</a:t>
            </a:r>
          </a:p>
          <a:p>
            <a:pPr lvl="2">
              <a:spcBef>
                <a:spcPct val="5000"/>
              </a:spcBef>
              <a:buFontTx/>
              <a:buNone/>
            </a:pPr>
            <a:r>
              <a:rPr lang="en-US" altLang="en-US" sz="2000"/>
              <a:t>	r</a:t>
            </a:r>
            <a:r>
              <a:rPr lang="en-US" altLang="en-US" sz="2000" baseline="-25000"/>
              <a:t>1</a:t>
            </a:r>
            <a:r>
              <a:rPr lang="en-US" altLang="en-US" sz="2000"/>
              <a:t> ~ binom(q</a:t>
            </a:r>
            <a:r>
              <a:rPr lang="en-US" altLang="en-US" sz="2000" baseline="-25000"/>
              <a:t>1</a:t>
            </a:r>
            <a:r>
              <a:rPr lang="en-US" altLang="en-US" sz="2000"/>
              <a:t>,n</a:t>
            </a:r>
            <a:r>
              <a:rPr lang="en-US" altLang="en-US" sz="2000" baseline="-25000"/>
              <a:t>1</a:t>
            </a:r>
            <a:r>
              <a:rPr lang="en-US" altLang="en-US" sz="2000"/>
              <a:t>)</a:t>
            </a:r>
          </a:p>
          <a:p>
            <a:pPr lvl="2">
              <a:spcBef>
                <a:spcPct val="5000"/>
              </a:spcBef>
              <a:buFontTx/>
              <a:buNone/>
            </a:pPr>
            <a:r>
              <a:rPr lang="en-US" altLang="en-US" sz="2000"/>
              <a:t>	r</a:t>
            </a:r>
            <a:r>
              <a:rPr lang="en-US" altLang="en-US" sz="2000" baseline="-25000"/>
              <a:t>2</a:t>
            </a:r>
            <a:r>
              <a:rPr lang="en-US" altLang="en-US" sz="2000"/>
              <a:t> ~ binom(q</a:t>
            </a:r>
            <a:r>
              <a:rPr lang="en-US" altLang="en-US" sz="2000" baseline="-25000"/>
              <a:t>2</a:t>
            </a:r>
            <a:r>
              <a:rPr lang="en-US" altLang="en-US" sz="2000"/>
              <a:t>,n</a:t>
            </a:r>
            <a:r>
              <a:rPr lang="en-US" altLang="en-US" sz="2000" baseline="-25000"/>
              <a:t>2</a:t>
            </a:r>
            <a:r>
              <a:rPr lang="en-US" altLang="en-US" sz="2000"/>
              <a:t>)</a:t>
            </a:r>
          </a:p>
          <a:p>
            <a:pPr lvl="2">
              <a:spcBef>
                <a:spcPct val="5000"/>
              </a:spcBef>
              <a:buFontTx/>
              <a:buNone/>
            </a:pPr>
            <a:r>
              <a:rPr lang="en-US" altLang="en-US" sz="2000"/>
              <a:t>q</a:t>
            </a:r>
            <a:r>
              <a:rPr lang="en-US" altLang="en-US" sz="2000" baseline="-25000"/>
              <a:t>1</a:t>
            </a:r>
            <a:r>
              <a:rPr lang="en-US" altLang="en-US" sz="2000"/>
              <a:t> = P(E|D)</a:t>
            </a:r>
          </a:p>
          <a:p>
            <a:pPr lvl="2">
              <a:spcBef>
                <a:spcPct val="5000"/>
              </a:spcBef>
              <a:buFontTx/>
              <a:buNone/>
            </a:pPr>
            <a:r>
              <a:rPr lang="en-US" altLang="en-US" sz="2000"/>
              <a:t>q</a:t>
            </a:r>
            <a:r>
              <a:rPr lang="en-US" altLang="en-US" sz="2000" baseline="-25000"/>
              <a:t>2</a:t>
            </a:r>
            <a:r>
              <a:rPr lang="en-US" altLang="en-US" sz="2000"/>
              <a:t> = P(E|D)</a:t>
            </a:r>
          </a:p>
          <a:p>
            <a:pPr lvl="1">
              <a:spcBef>
                <a:spcPct val="5000"/>
              </a:spcBef>
              <a:buFontTx/>
              <a:buChar char="•"/>
            </a:pPr>
            <a:r>
              <a:rPr lang="en-US" altLang="en-US" sz="2000"/>
              <a:t>Useful measures of association – OR</a:t>
            </a:r>
          </a:p>
          <a:p>
            <a:pPr lvl="1">
              <a:spcBef>
                <a:spcPct val="5000"/>
              </a:spcBef>
              <a:buFontTx/>
              <a:buChar char="•"/>
            </a:pPr>
            <a:r>
              <a:rPr lang="en-US" altLang="en-US" sz="2000"/>
              <a:t>Examples:</a:t>
            </a:r>
          </a:p>
          <a:p>
            <a:pPr lvl="2">
              <a:spcBef>
                <a:spcPct val="5000"/>
              </a:spcBef>
              <a:buFontTx/>
              <a:buNone/>
            </a:pPr>
            <a:r>
              <a:rPr lang="en-US" altLang="en-US" sz="2000"/>
              <a:t>r</a:t>
            </a:r>
            <a:r>
              <a:rPr lang="en-US" altLang="en-US" sz="2000" baseline="-25000"/>
              <a:t>i</a:t>
            </a:r>
            <a:r>
              <a:rPr lang="en-US" altLang="en-US" sz="2000"/>
              <a:t> = consistent condom use (yes/no) among those with/without HPV infection</a:t>
            </a:r>
          </a:p>
          <a:p>
            <a:pPr lvl="2">
              <a:spcBef>
                <a:spcPct val="5000"/>
              </a:spcBef>
              <a:buFontTx/>
              <a:buNone/>
            </a:pPr>
            <a:r>
              <a:rPr lang="en-US" altLang="en-US" sz="2000"/>
              <a:t>r</a:t>
            </a:r>
            <a:r>
              <a:rPr lang="en-US" altLang="en-US" sz="2000" baseline="-25000"/>
              <a:t>i</a:t>
            </a:r>
            <a:r>
              <a:rPr lang="en-US" altLang="en-US" sz="2000"/>
              <a:t> = number exposed to alcohol during pregnancy among n</a:t>
            </a:r>
            <a:r>
              <a:rPr lang="en-US" altLang="en-US" sz="2000" baseline="-25000"/>
              <a:t>i</a:t>
            </a:r>
            <a:r>
              <a:rPr lang="en-US" altLang="en-US" sz="2000"/>
              <a:t> low birthweight/normal birthweight babies</a:t>
            </a:r>
          </a:p>
        </p:txBody>
      </p:sp>
      <p:sp>
        <p:nvSpPr>
          <p:cNvPr id="41989" name="Text Box 3"/>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t>SUMMARY</a:t>
            </a:r>
          </a:p>
          <a:p>
            <a:pPr algn="ctr">
              <a:spcBef>
                <a:spcPct val="0"/>
              </a:spcBef>
              <a:buFontTx/>
              <a:buNone/>
            </a:pPr>
            <a:r>
              <a:rPr lang="en-US" altLang="en-US" sz="2000" b="1"/>
              <a:t>Models for 2 x 2 Tables</a:t>
            </a:r>
          </a:p>
        </p:txBody>
      </p:sp>
      <p:sp>
        <p:nvSpPr>
          <p:cNvPr id="41990" name="Line 4"/>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5"/>
          <p:cNvSpPr>
            <a:spLocks noChangeShapeType="1"/>
          </p:cNvSpPr>
          <p:nvPr/>
        </p:nvSpPr>
        <p:spPr bwMode="auto">
          <a:xfrm flipV="1">
            <a:off x="2741613" y="41322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BCB6E70-B497-459B-9057-0A5266279531}" type="slidenum">
              <a:rPr lang="en-US" altLang="en-US" sz="1400" smtClean="0"/>
              <a:pPr algn="r">
                <a:spcBef>
                  <a:spcPct val="0"/>
                </a:spcBef>
                <a:buFontTx/>
                <a:buNone/>
              </a:pPr>
              <a:t>227</a:t>
            </a:fld>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4301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43012" name="Rectangle 2"/>
          <p:cNvSpPr>
            <a:spLocks noChangeArrowheads="1"/>
          </p:cNvSpPr>
          <p:nvPr/>
        </p:nvSpPr>
        <p:spPr bwMode="auto">
          <a:xfrm>
            <a:off x="685800" y="1524000"/>
            <a:ext cx="5486400"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lgn="l">
              <a:spcBef>
                <a:spcPct val="20000"/>
              </a:spcBef>
              <a:buChar char="•"/>
              <a:tabLst>
                <a:tab pos="1314450" algn="l"/>
              </a:tabLst>
              <a:defRPr sz="3200">
                <a:solidFill>
                  <a:schemeClr val="tx1"/>
                </a:solidFill>
                <a:latin typeface="Times New Roman" charset="0"/>
              </a:defRPr>
            </a:lvl1pPr>
            <a:lvl2pPr marL="685800" indent="-228600" algn="l">
              <a:spcBef>
                <a:spcPct val="20000"/>
              </a:spcBef>
              <a:buChar char="–"/>
              <a:tabLst>
                <a:tab pos="1314450" algn="l"/>
              </a:tabLst>
              <a:defRPr sz="2800">
                <a:solidFill>
                  <a:schemeClr val="tx1"/>
                </a:solidFill>
                <a:latin typeface="Times New Roman" charset="0"/>
              </a:defRPr>
            </a:lvl2pPr>
            <a:lvl3pPr marL="1543050" indent="-457200" algn="l">
              <a:spcBef>
                <a:spcPct val="20000"/>
              </a:spcBef>
              <a:buChar char="•"/>
              <a:tabLst>
                <a:tab pos="1314450" algn="l"/>
              </a:tabLst>
              <a:defRPr sz="2400">
                <a:solidFill>
                  <a:schemeClr val="tx1"/>
                </a:solidFill>
                <a:latin typeface="Times New Roman" charset="0"/>
              </a:defRPr>
            </a:lvl3pPr>
            <a:lvl4pPr marL="1600200" indent="-228600" algn="l">
              <a:spcBef>
                <a:spcPct val="20000"/>
              </a:spcBef>
              <a:buChar char="–"/>
              <a:tabLst>
                <a:tab pos="1314450" algn="l"/>
              </a:tabLst>
              <a:defRPr sz="2000">
                <a:solidFill>
                  <a:schemeClr val="tx1"/>
                </a:solidFill>
                <a:latin typeface="Times New Roman" charset="0"/>
              </a:defRPr>
            </a:lvl4pPr>
            <a:lvl5pPr marL="2057400" indent="-228600" algn="l">
              <a:spcBef>
                <a:spcPct val="20000"/>
              </a:spcBef>
              <a:buChar char="»"/>
              <a:tabLst>
                <a:tab pos="1314450" algn="l"/>
              </a:tabLst>
              <a:defRPr sz="2000">
                <a:solidFill>
                  <a:schemeClr val="tx1"/>
                </a:solidFill>
                <a:latin typeface="Times New Roman" charset="0"/>
              </a:defRPr>
            </a:lvl5pPr>
            <a:lvl6pPr marL="2514600" indent="-228600" eaLnBrk="0" fontAlgn="base" hangingPunct="0">
              <a:spcBef>
                <a:spcPct val="20000"/>
              </a:spcBef>
              <a:spcAft>
                <a:spcPct val="0"/>
              </a:spcAft>
              <a:buChar char="»"/>
              <a:tabLst>
                <a:tab pos="1314450" algn="l"/>
              </a:tabLst>
              <a:defRPr sz="2000">
                <a:solidFill>
                  <a:schemeClr val="tx1"/>
                </a:solidFill>
                <a:latin typeface="Times New Roman" charset="0"/>
              </a:defRPr>
            </a:lvl6pPr>
            <a:lvl7pPr marL="2971800" indent="-228600" eaLnBrk="0" fontAlgn="base" hangingPunct="0">
              <a:spcBef>
                <a:spcPct val="20000"/>
              </a:spcBef>
              <a:spcAft>
                <a:spcPct val="0"/>
              </a:spcAft>
              <a:buChar char="»"/>
              <a:tabLst>
                <a:tab pos="1314450" algn="l"/>
              </a:tabLst>
              <a:defRPr sz="2000">
                <a:solidFill>
                  <a:schemeClr val="tx1"/>
                </a:solidFill>
                <a:latin typeface="Times New Roman" charset="0"/>
              </a:defRPr>
            </a:lvl7pPr>
            <a:lvl8pPr marL="3429000" indent="-228600" eaLnBrk="0" fontAlgn="base" hangingPunct="0">
              <a:spcBef>
                <a:spcPct val="20000"/>
              </a:spcBef>
              <a:spcAft>
                <a:spcPct val="0"/>
              </a:spcAft>
              <a:buChar char="»"/>
              <a:tabLst>
                <a:tab pos="1314450" algn="l"/>
              </a:tabLst>
              <a:defRPr sz="2000">
                <a:solidFill>
                  <a:schemeClr val="tx1"/>
                </a:solidFill>
                <a:latin typeface="Times New Roman" charset="0"/>
              </a:defRPr>
            </a:lvl8pPr>
            <a:lvl9pPr marL="3886200" indent="-228600" eaLnBrk="0" fontAlgn="base" hangingPunct="0">
              <a:spcBef>
                <a:spcPct val="20000"/>
              </a:spcBef>
              <a:spcAft>
                <a:spcPct val="0"/>
              </a:spcAft>
              <a:buChar char="»"/>
              <a:tabLst>
                <a:tab pos="1314450" algn="l"/>
              </a:tabLst>
              <a:defRPr sz="2000">
                <a:solidFill>
                  <a:schemeClr val="tx1"/>
                </a:solidFill>
                <a:latin typeface="Times New Roman" charset="0"/>
              </a:defRPr>
            </a:lvl9pPr>
          </a:lstStyle>
          <a:p>
            <a:pPr>
              <a:spcBef>
                <a:spcPct val="50000"/>
              </a:spcBef>
              <a:buFontTx/>
              <a:buAutoNum type="arabicPeriod" startAt="3"/>
            </a:pPr>
            <a:r>
              <a:rPr lang="en-US" altLang="en-US" sz="2000" b="1"/>
              <a:t>Cross-sectional</a:t>
            </a:r>
          </a:p>
          <a:p>
            <a:pPr lvl="1">
              <a:spcBef>
                <a:spcPct val="5000"/>
              </a:spcBef>
              <a:buFontTx/>
              <a:buChar char="•"/>
            </a:pPr>
            <a:r>
              <a:rPr lang="en-US" altLang="en-US" sz="2000"/>
              <a:t>Sample n</a:t>
            </a:r>
            <a:r>
              <a:rPr lang="en-US" altLang="en-US" sz="2000" baseline="-25000"/>
              <a:t> </a:t>
            </a:r>
            <a:r>
              <a:rPr lang="en-US" altLang="en-US" sz="2000"/>
              <a:t>individuals from population</a:t>
            </a:r>
          </a:p>
          <a:p>
            <a:pPr lvl="1">
              <a:spcBef>
                <a:spcPct val="5000"/>
              </a:spcBef>
              <a:buFontTx/>
              <a:buChar char="•"/>
            </a:pPr>
            <a:r>
              <a:rPr lang="en-US" altLang="en-US" sz="2000"/>
              <a:t>Observe both “exposure” and (prevalent) “disease” status.</a:t>
            </a:r>
          </a:p>
          <a:p>
            <a:pPr lvl="1">
              <a:spcBef>
                <a:spcPct val="5000"/>
              </a:spcBef>
              <a:buFontTx/>
              <a:buChar char="•"/>
            </a:pPr>
            <a:r>
              <a:rPr lang="en-US" altLang="en-US" sz="2000"/>
              <a:t>No longitudinal followup</a:t>
            </a:r>
          </a:p>
          <a:p>
            <a:pPr lvl="1">
              <a:spcBef>
                <a:spcPct val="5000"/>
              </a:spcBef>
              <a:buFontTx/>
              <a:buChar char="•"/>
            </a:pPr>
            <a:r>
              <a:rPr lang="en-US" altLang="en-US" sz="2000"/>
              <a:t>Useful measures of association – RR,OR,RD</a:t>
            </a:r>
          </a:p>
          <a:p>
            <a:pPr lvl="1">
              <a:spcBef>
                <a:spcPct val="5000"/>
              </a:spcBef>
              <a:buFontTx/>
              <a:buChar char="•"/>
            </a:pPr>
            <a:r>
              <a:rPr lang="en-US" altLang="en-US" sz="2000"/>
              <a:t>Example:</a:t>
            </a:r>
          </a:p>
          <a:p>
            <a:pPr lvl="2">
              <a:spcBef>
                <a:spcPct val="5000"/>
              </a:spcBef>
              <a:buFontTx/>
              <a:buNone/>
            </a:pPr>
            <a:r>
              <a:rPr lang="en-US" altLang="en-US" sz="2000"/>
              <a:t>n</a:t>
            </a:r>
            <a:r>
              <a:rPr lang="en-US" altLang="en-US" sz="2000" baseline="-25000"/>
              <a:t>ij</a:t>
            </a:r>
            <a:r>
              <a:rPr lang="en-US" altLang="en-US" sz="2000"/>
              <a:t> = number of gay men with gonorrhea in random sample of STD clinic attendees</a:t>
            </a:r>
          </a:p>
        </p:txBody>
      </p:sp>
      <p:sp>
        <p:nvSpPr>
          <p:cNvPr id="43013" name="Text Box 3"/>
          <p:cNvSpPr txBox="1">
            <a:spLocks noChangeArrowheads="1"/>
          </p:cNvSpPr>
          <p:nvPr/>
        </p:nvSpPr>
        <p:spPr bwMode="auto">
          <a:xfrm>
            <a:off x="914400" y="457200"/>
            <a:ext cx="495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2000" b="1"/>
              <a:t>SUMMARY</a:t>
            </a:r>
          </a:p>
          <a:p>
            <a:pPr algn="ctr">
              <a:spcBef>
                <a:spcPct val="0"/>
              </a:spcBef>
              <a:buFontTx/>
              <a:buNone/>
            </a:pPr>
            <a:r>
              <a:rPr lang="en-US" altLang="en-US" sz="2000" b="1"/>
              <a:t>Models for 2 x 2 Tables</a:t>
            </a:r>
          </a:p>
        </p:txBody>
      </p:sp>
      <p:sp>
        <p:nvSpPr>
          <p:cNvPr id="43014" name="Line 4"/>
          <p:cNvSpPr>
            <a:spLocks noChangeShapeType="1"/>
          </p:cNvSpPr>
          <p:nvPr/>
        </p:nvSpPr>
        <p:spPr bwMode="auto">
          <a:xfrm>
            <a:off x="1295400" y="1219200"/>
            <a:ext cx="411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540B078F-2EEC-446F-B430-B671865305EA}" type="slidenum">
              <a:rPr lang="en-US" altLang="en-US" sz="1400" smtClean="0"/>
              <a:pPr algn="r">
                <a:spcBef>
                  <a:spcPct val="0"/>
                </a:spcBef>
                <a:buFontTx/>
                <a:buNone/>
              </a:pPr>
              <a:t>228</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6147"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6148" name="Rectangle 2"/>
          <p:cNvSpPr>
            <a:spLocks noChangeArrowheads="1"/>
          </p:cNvSpPr>
          <p:nvPr/>
        </p:nvSpPr>
        <p:spPr bwMode="auto">
          <a:xfrm>
            <a:off x="1828800" y="7620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t>Categorical Data</a:t>
            </a:r>
          </a:p>
        </p:txBody>
      </p:sp>
      <p:sp>
        <p:nvSpPr>
          <p:cNvPr id="6149" name="Line 3"/>
          <p:cNvSpPr>
            <a:spLocks noChangeShapeType="1"/>
          </p:cNvSpPr>
          <p:nvPr/>
        </p:nvSpPr>
        <p:spPr bwMode="auto">
          <a:xfrm>
            <a:off x="1143000" y="1143000"/>
            <a:ext cx="44958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4"/>
          <p:cNvSpPr>
            <a:spLocks noChangeArrowheads="1"/>
          </p:cNvSpPr>
          <p:nvPr/>
        </p:nvSpPr>
        <p:spPr bwMode="auto">
          <a:xfrm>
            <a:off x="838200" y="1600200"/>
            <a:ext cx="51054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Example</a:t>
            </a:r>
            <a:r>
              <a:rPr lang="en-US" altLang="en-US" sz="2000"/>
              <a:t>: From Doll and Hill (1952) - retrospective assessment of smoking frequency. The table displays the daily average number of cigarettes for lung cancer patients and control patients.  Note there are equal numbers of cancer patients and controls.</a:t>
            </a:r>
          </a:p>
        </p:txBody>
      </p:sp>
      <p:graphicFrame>
        <p:nvGraphicFramePr>
          <p:cNvPr id="6151" name="Object 5"/>
          <p:cNvGraphicFramePr>
            <a:graphicFrameLocks/>
          </p:cNvGraphicFramePr>
          <p:nvPr/>
        </p:nvGraphicFramePr>
        <p:xfrm>
          <a:off x="576263" y="4648200"/>
          <a:ext cx="5629275" cy="1922463"/>
        </p:xfrm>
        <a:graphic>
          <a:graphicData uri="http://schemas.openxmlformats.org/presentationml/2006/ole">
            <mc:AlternateContent xmlns:mc="http://schemas.openxmlformats.org/markup-compatibility/2006">
              <mc:Choice xmlns:v="urn:schemas-microsoft-com:vml" Requires="v">
                <p:oleObj spid="_x0000_s6158" name="Document" r:id="rId3" imgW="5609844" imgH="1921764" progId="Word.Document.8">
                  <p:embed/>
                </p:oleObj>
              </mc:Choice>
              <mc:Fallback>
                <p:oleObj name="Document" r:id="rId3" imgW="5609844" imgH="1921764" progId="Word.Documen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4648200"/>
                        <a:ext cx="5629275"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C10AEFA1-A24D-4ADE-9B37-88863429C9FA}" type="slidenum">
              <a:rPr lang="en-US" altLang="en-US" sz="1400" smtClean="0"/>
              <a:pPr algn="r">
                <a:spcBef>
                  <a:spcPct val="0"/>
                </a:spcBef>
                <a:buFontTx/>
                <a:buNone/>
              </a:pPr>
              <a:t>191</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7171"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7172" name="Rectangle 1026"/>
          <p:cNvSpPr>
            <a:spLocks noChangeArrowheads="1"/>
          </p:cNvSpPr>
          <p:nvPr/>
        </p:nvSpPr>
        <p:spPr bwMode="auto">
          <a:xfrm>
            <a:off x="1905000" y="677863"/>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sym typeface="Symbol" pitchFamily="18" charset="2"/>
              </a:rPr>
              <a:t></a:t>
            </a:r>
            <a:r>
              <a:rPr lang="en-US" altLang="en-US" sz="2000" b="1" baseline="30000">
                <a:sym typeface="Symbol" pitchFamily="18" charset="2"/>
              </a:rPr>
              <a:t>2</a:t>
            </a:r>
            <a:r>
              <a:rPr lang="en-US" altLang="en-US" sz="2000" b="1">
                <a:sym typeface="Symbol" pitchFamily="18" charset="2"/>
              </a:rPr>
              <a:t> </a:t>
            </a:r>
            <a:r>
              <a:rPr lang="en-US" altLang="en-US" sz="2000" b="1"/>
              <a:t>Test</a:t>
            </a:r>
          </a:p>
        </p:txBody>
      </p:sp>
      <p:sp>
        <p:nvSpPr>
          <p:cNvPr id="7173" name="Line 1027"/>
          <p:cNvSpPr>
            <a:spLocks noChangeShapeType="1"/>
          </p:cNvSpPr>
          <p:nvPr/>
        </p:nvSpPr>
        <p:spPr bwMode="auto">
          <a:xfrm>
            <a:off x="1143000" y="1066800"/>
            <a:ext cx="43434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Rectangle 1028"/>
          <p:cNvSpPr>
            <a:spLocks noChangeArrowheads="1"/>
          </p:cNvSpPr>
          <p:nvPr/>
        </p:nvSpPr>
        <p:spPr bwMode="auto">
          <a:xfrm>
            <a:off x="762000" y="1524000"/>
            <a:ext cx="5410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We want to test whether the smoking frequency is the same for each of the populations sampled. We want to test whether the </a:t>
            </a:r>
            <a:r>
              <a:rPr lang="en-US" altLang="en-US" sz="2000" b="1"/>
              <a:t>groups</a:t>
            </a:r>
            <a:r>
              <a:rPr lang="en-US" altLang="en-US" sz="2000"/>
              <a:t> are </a:t>
            </a:r>
            <a:r>
              <a:rPr lang="en-US" altLang="en-US" sz="2000" b="1"/>
              <a:t>homogeneous</a:t>
            </a:r>
            <a:r>
              <a:rPr lang="en-US" altLang="en-US" sz="2000"/>
              <a:t> with respect to a characteristic. </a:t>
            </a:r>
          </a:p>
          <a:p>
            <a:pPr>
              <a:spcBef>
                <a:spcPct val="50000"/>
              </a:spcBef>
              <a:buFontTx/>
              <a:buNone/>
            </a:pPr>
            <a:r>
              <a:rPr lang="en-US" altLang="en-US" sz="2000"/>
              <a:t>H</a:t>
            </a:r>
            <a:r>
              <a:rPr lang="en-US" altLang="en-US" sz="2000" baseline="-25000"/>
              <a:t>0</a:t>
            </a:r>
            <a:r>
              <a:rPr lang="en-US" altLang="en-US" sz="2000"/>
              <a:t>: smoking probability same in both groups</a:t>
            </a:r>
          </a:p>
          <a:p>
            <a:pPr>
              <a:spcBef>
                <a:spcPct val="50000"/>
              </a:spcBef>
              <a:buFontTx/>
              <a:buNone/>
            </a:pPr>
            <a:r>
              <a:rPr lang="en-US" altLang="en-US" sz="2000"/>
              <a:t>H</a:t>
            </a:r>
            <a:r>
              <a:rPr lang="en-US" altLang="en-US" sz="2000" baseline="-25000"/>
              <a:t>A</a:t>
            </a:r>
            <a:r>
              <a:rPr lang="en-US" altLang="en-US" sz="2000"/>
              <a:t>: smoking probability not the same</a:t>
            </a:r>
          </a:p>
        </p:txBody>
      </p:sp>
      <p:sp>
        <p:nvSpPr>
          <p:cNvPr id="7175" name="Rectangle 1029"/>
          <p:cNvSpPr>
            <a:spLocks noChangeArrowheads="1"/>
          </p:cNvSpPr>
          <p:nvPr/>
        </p:nvSpPr>
        <p:spPr bwMode="auto">
          <a:xfrm>
            <a:off x="838200" y="4648200"/>
            <a:ext cx="510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Q:</a:t>
            </a:r>
            <a:r>
              <a:rPr lang="en-US" altLang="en-US" sz="2000"/>
              <a:t> What does H</a:t>
            </a:r>
            <a:r>
              <a:rPr lang="en-US" altLang="en-US" sz="2000" baseline="-25000"/>
              <a:t>0</a:t>
            </a:r>
            <a:r>
              <a:rPr lang="en-US" altLang="en-US" sz="2000"/>
              <a:t> predict we would observe if all we knew were the marginal totals?</a:t>
            </a:r>
          </a:p>
        </p:txBody>
      </p:sp>
      <p:graphicFrame>
        <p:nvGraphicFramePr>
          <p:cNvPr id="7176" name="Object 1030"/>
          <p:cNvGraphicFramePr>
            <a:graphicFrameLocks/>
          </p:cNvGraphicFramePr>
          <p:nvPr/>
        </p:nvGraphicFramePr>
        <p:xfrm>
          <a:off x="533400" y="5562600"/>
          <a:ext cx="5611813" cy="1922463"/>
        </p:xfrm>
        <a:graphic>
          <a:graphicData uri="http://schemas.openxmlformats.org/presentationml/2006/ole">
            <mc:AlternateContent xmlns:mc="http://schemas.openxmlformats.org/markup-compatibility/2006">
              <mc:Choice xmlns:v="urn:schemas-microsoft-com:vml" Requires="v">
                <p:oleObj spid="_x0000_s7183" name="Document" r:id="rId3" imgW="5593080" imgH="1921764" progId="Word.Document.8">
                  <p:embed/>
                </p:oleObj>
              </mc:Choice>
              <mc:Fallback>
                <p:oleObj name="Document" r:id="rId3" imgW="5593080" imgH="1921764" progId="Word.Document.8">
                  <p:embed/>
                  <p:pic>
                    <p:nvPicPr>
                      <p:cNvPr id="0" name="Object 10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62600"/>
                        <a:ext cx="5611813"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A575F8BF-CAF8-4D24-998D-F16F83767E7D}" type="slidenum">
              <a:rPr lang="en-US" altLang="en-US" sz="1400" smtClean="0"/>
              <a:pPr algn="r">
                <a:spcBef>
                  <a:spcPct val="0"/>
                </a:spcBef>
                <a:buFontTx/>
                <a:buNone/>
              </a:pPr>
              <a:t>192</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8195"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graphicFrame>
        <p:nvGraphicFramePr>
          <p:cNvPr id="8196" name="Object 2"/>
          <p:cNvGraphicFramePr>
            <a:graphicFrameLocks/>
          </p:cNvGraphicFramePr>
          <p:nvPr/>
        </p:nvGraphicFramePr>
        <p:xfrm>
          <a:off x="606425" y="2060575"/>
          <a:ext cx="5610225" cy="1922463"/>
        </p:xfrm>
        <a:graphic>
          <a:graphicData uri="http://schemas.openxmlformats.org/presentationml/2006/ole">
            <mc:AlternateContent xmlns:mc="http://schemas.openxmlformats.org/markup-compatibility/2006">
              <mc:Choice xmlns:v="urn:schemas-microsoft-com:vml" Requires="v">
                <p:oleObj spid="_x0000_s8207" name="Document" r:id="rId3" imgW="5699760" imgH="1956816" progId="Word.Document.8">
                  <p:embed/>
                </p:oleObj>
              </mc:Choice>
              <mc:Fallback>
                <p:oleObj name="Document" r:id="rId3" imgW="5699760" imgH="1956816"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2060575"/>
                        <a:ext cx="5610225"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Line 4"/>
          <p:cNvSpPr>
            <a:spLocks noChangeShapeType="1"/>
          </p:cNvSpPr>
          <p:nvPr/>
        </p:nvSpPr>
        <p:spPr bwMode="auto">
          <a:xfrm>
            <a:off x="1143000" y="1066800"/>
            <a:ext cx="43434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5"/>
          <p:cNvSpPr>
            <a:spLocks noChangeArrowheads="1"/>
          </p:cNvSpPr>
          <p:nvPr/>
        </p:nvSpPr>
        <p:spPr bwMode="auto">
          <a:xfrm>
            <a:off x="609600" y="13716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b="1"/>
              <a:t>A:</a:t>
            </a:r>
            <a:r>
              <a:rPr lang="en-US" altLang="en-US" sz="2000"/>
              <a:t> H</a:t>
            </a:r>
            <a:r>
              <a:rPr lang="en-US" altLang="en-US" sz="2000" baseline="-25000"/>
              <a:t>0</a:t>
            </a:r>
            <a:r>
              <a:rPr lang="en-US" altLang="en-US" sz="2000"/>
              <a:t> predicts the following </a:t>
            </a:r>
            <a:r>
              <a:rPr lang="en-US" altLang="en-US" sz="2000" b="1"/>
              <a:t>expectations</a:t>
            </a:r>
            <a:r>
              <a:rPr lang="en-US" altLang="en-US" sz="2000"/>
              <a:t>:</a:t>
            </a:r>
          </a:p>
        </p:txBody>
      </p:sp>
      <p:sp>
        <p:nvSpPr>
          <p:cNvPr id="8199" name="Rectangle 6"/>
          <p:cNvSpPr>
            <a:spLocks noChangeArrowheads="1"/>
          </p:cNvSpPr>
          <p:nvPr/>
        </p:nvSpPr>
        <p:spPr bwMode="auto">
          <a:xfrm>
            <a:off x="685800" y="4419600"/>
            <a:ext cx="5334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Each group has the same proportion in each cell as the overall </a:t>
            </a:r>
            <a:r>
              <a:rPr lang="en-US" altLang="en-US" sz="2000" b="1"/>
              <a:t>marginal proportion.</a:t>
            </a:r>
            <a:r>
              <a:rPr lang="en-US" altLang="en-US" sz="2000"/>
              <a:t> The “equal” expected number for each group is the result of the equal sample size in each group (what would change if there were half as many cases as controls?)</a:t>
            </a:r>
          </a:p>
        </p:txBody>
      </p:sp>
      <p:sp>
        <p:nvSpPr>
          <p:cNvPr id="8200" name="Rectangle 7"/>
          <p:cNvSpPr>
            <a:spLocks noChangeArrowheads="1"/>
          </p:cNvSpPr>
          <p:nvPr/>
        </p:nvSpPr>
        <p:spPr bwMode="auto">
          <a:xfrm>
            <a:off x="1676400" y="6096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sym typeface="Symbol" pitchFamily="18" charset="2"/>
              </a:rPr>
              <a:t></a:t>
            </a:r>
            <a:r>
              <a:rPr lang="en-US" altLang="en-US" sz="2000" b="1" baseline="30000">
                <a:sym typeface="Symbol" pitchFamily="18" charset="2"/>
              </a:rPr>
              <a:t>2</a:t>
            </a:r>
            <a:r>
              <a:rPr lang="en-US" altLang="en-US" sz="2000" b="1">
                <a:sym typeface="Symbol" pitchFamily="18" charset="2"/>
              </a:rPr>
              <a:t> </a:t>
            </a:r>
            <a:r>
              <a:rPr lang="en-US" altLang="en-US" sz="2000" b="1"/>
              <a:t>Test</a:t>
            </a:r>
          </a:p>
        </p:txBody>
      </p:sp>
      <p:sp>
        <p:nvSpPr>
          <p:cNvPr id="8201"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EC89D396-62D2-4101-A024-40B4D7ABFDB8}" type="slidenum">
              <a:rPr lang="en-US" altLang="en-US" sz="1400" smtClean="0"/>
              <a:pPr algn="r">
                <a:spcBef>
                  <a:spcPct val="0"/>
                </a:spcBef>
                <a:buFontTx/>
                <a:buNone/>
              </a:pPr>
              <a:t>193</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FontTx/>
              <a:buNone/>
            </a:pPr>
            <a:r>
              <a:rPr lang="en-US" altLang="en-US" sz="1400"/>
              <a:t>Summer 2018</a:t>
            </a:r>
          </a:p>
        </p:txBody>
      </p:sp>
      <p:sp>
        <p:nvSpPr>
          <p:cNvPr id="9219" name="Footer Placeholder 2"/>
          <p:cNvSpPr>
            <a:spLocks noGrp="1"/>
          </p:cNvSpPr>
          <p:nvPr>
            <p:ph type="ftr" sz="quarter" idx="11"/>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FontTx/>
              <a:buNone/>
            </a:pPr>
            <a:r>
              <a:rPr lang="en-US" altLang="en-US" sz="1400"/>
              <a:t>Summer Institutes</a:t>
            </a:r>
          </a:p>
        </p:txBody>
      </p:sp>
      <p:sp>
        <p:nvSpPr>
          <p:cNvPr id="9220" name="Rectangle 2"/>
          <p:cNvSpPr>
            <a:spLocks noChangeArrowheads="1"/>
          </p:cNvSpPr>
          <p:nvPr/>
        </p:nvSpPr>
        <p:spPr bwMode="auto">
          <a:xfrm>
            <a:off x="990600" y="1554163"/>
            <a:ext cx="5105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Tx/>
              <a:buNone/>
            </a:pPr>
            <a:r>
              <a:rPr lang="en-US" altLang="en-US" sz="2000"/>
              <a:t>Summing the differences between the observed and expected counts provides an overall assessment of H</a:t>
            </a:r>
            <a:r>
              <a:rPr lang="en-US" altLang="en-US" sz="2000" baseline="-25000"/>
              <a:t>0</a:t>
            </a:r>
            <a:r>
              <a:rPr lang="en-US" altLang="en-US" sz="2000"/>
              <a:t>.</a:t>
            </a:r>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endParaRPr lang="en-US" altLang="en-US" sz="2000"/>
          </a:p>
          <a:p>
            <a:pPr>
              <a:spcBef>
                <a:spcPct val="50000"/>
              </a:spcBef>
              <a:buFontTx/>
              <a:buNone/>
            </a:pPr>
            <a:r>
              <a:rPr lang="en-US" altLang="en-US" sz="2000"/>
              <a:t>X</a:t>
            </a:r>
            <a:r>
              <a:rPr lang="en-US" altLang="en-US" sz="2000" baseline="30000"/>
              <a:t>2</a:t>
            </a:r>
            <a:r>
              <a:rPr lang="en-US" altLang="en-US" sz="2000"/>
              <a:t> is known as the </a:t>
            </a:r>
            <a:r>
              <a:rPr lang="en-US" altLang="en-US" sz="2000" b="1"/>
              <a:t>Pearson’s Chi-square Statistic.</a:t>
            </a:r>
          </a:p>
        </p:txBody>
      </p:sp>
      <p:graphicFrame>
        <p:nvGraphicFramePr>
          <p:cNvPr id="9221" name="Object 4"/>
          <p:cNvGraphicFramePr>
            <a:graphicFrameLocks/>
          </p:cNvGraphicFramePr>
          <p:nvPr/>
        </p:nvGraphicFramePr>
        <p:xfrm>
          <a:off x="1219200" y="2819400"/>
          <a:ext cx="4013200" cy="787400"/>
        </p:xfrm>
        <a:graphic>
          <a:graphicData uri="http://schemas.openxmlformats.org/presentationml/2006/ole">
            <mc:AlternateContent xmlns:mc="http://schemas.openxmlformats.org/markup-compatibility/2006">
              <mc:Choice xmlns:v="urn:schemas-microsoft-com:vml" Requires="v">
                <p:oleObj spid="_x0000_s9231" name="Equation" r:id="rId3" imgW="4051300" imgH="812800" progId="Equation.3">
                  <p:embed/>
                </p:oleObj>
              </mc:Choice>
              <mc:Fallback>
                <p:oleObj name="Equation" r:id="rId3" imgW="4051300" imgH="8128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19400"/>
                        <a:ext cx="4013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Line 6"/>
          <p:cNvSpPr>
            <a:spLocks noChangeShapeType="1"/>
          </p:cNvSpPr>
          <p:nvPr/>
        </p:nvSpPr>
        <p:spPr bwMode="auto">
          <a:xfrm>
            <a:off x="1143000" y="1066800"/>
            <a:ext cx="43434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Text Box 7"/>
          <p:cNvSpPr txBox="1">
            <a:spLocks noChangeArrowheads="1"/>
          </p:cNvSpPr>
          <p:nvPr/>
        </p:nvSpPr>
        <p:spPr bwMode="auto">
          <a:xfrm>
            <a:off x="1066800" y="5105400"/>
            <a:ext cx="4876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50000"/>
              </a:spcBef>
              <a:buFont typeface="Wingdings" pitchFamily="2" charset="2"/>
              <a:buChar char="Ø"/>
            </a:pPr>
            <a:r>
              <a:rPr lang="en-US" altLang="en-US" sz="2000"/>
              <a:t>Large values of X</a:t>
            </a:r>
            <a:r>
              <a:rPr lang="en-US" altLang="en-US" sz="2000" baseline="30000"/>
              <a:t>2</a:t>
            </a:r>
            <a:r>
              <a:rPr lang="en-US" altLang="en-US" sz="2000"/>
              <a:t> suggests the data are not consistent with H</a:t>
            </a:r>
            <a:r>
              <a:rPr lang="en-US" altLang="en-US" sz="2000" baseline="-25000"/>
              <a:t>0</a:t>
            </a:r>
          </a:p>
          <a:p>
            <a:pPr>
              <a:spcBef>
                <a:spcPct val="50000"/>
              </a:spcBef>
              <a:buFont typeface="Wingdings" pitchFamily="2" charset="2"/>
              <a:buChar char="Ø"/>
            </a:pPr>
            <a:r>
              <a:rPr lang="en-US" altLang="en-US" sz="2000"/>
              <a:t>Small values of X</a:t>
            </a:r>
            <a:r>
              <a:rPr lang="en-US" altLang="en-US" sz="2000" baseline="30000"/>
              <a:t>2</a:t>
            </a:r>
            <a:r>
              <a:rPr lang="en-US" altLang="en-US" sz="2000"/>
              <a:t> suggests the data are consistent with H</a:t>
            </a:r>
            <a:r>
              <a:rPr lang="en-US" altLang="en-US" sz="2000" baseline="-25000"/>
              <a:t>0</a:t>
            </a:r>
            <a:endParaRPr lang="en-US" altLang="en-US" sz="2000"/>
          </a:p>
        </p:txBody>
      </p:sp>
      <p:sp>
        <p:nvSpPr>
          <p:cNvPr id="9224" name="Rectangle 8"/>
          <p:cNvSpPr>
            <a:spLocks noChangeArrowheads="1"/>
          </p:cNvSpPr>
          <p:nvPr/>
        </p:nvSpPr>
        <p:spPr bwMode="auto">
          <a:xfrm>
            <a:off x="1676400" y="609600"/>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50000"/>
              </a:spcBef>
              <a:buFontTx/>
              <a:buNone/>
            </a:pPr>
            <a:r>
              <a:rPr lang="en-US" altLang="en-US" sz="2000" b="1">
                <a:sym typeface="Symbol" pitchFamily="18" charset="2"/>
              </a:rPr>
              <a:t></a:t>
            </a:r>
            <a:r>
              <a:rPr lang="en-US" altLang="en-US" sz="2000" b="1" baseline="30000">
                <a:sym typeface="Symbol" pitchFamily="18" charset="2"/>
              </a:rPr>
              <a:t>2</a:t>
            </a:r>
            <a:r>
              <a:rPr lang="en-US" altLang="en-US" sz="2000" b="1">
                <a:sym typeface="Symbol" pitchFamily="18" charset="2"/>
              </a:rPr>
              <a:t> </a:t>
            </a:r>
            <a:r>
              <a:rPr lang="en-US" altLang="en-US" sz="2000" b="1"/>
              <a:t>Test</a:t>
            </a:r>
          </a:p>
        </p:txBody>
      </p:sp>
      <p:sp>
        <p:nvSpPr>
          <p:cNvPr id="9225" name="Slide Number Placeholder 1"/>
          <p:cNvSpPr>
            <a:spLocks noGrp="1"/>
          </p:cNvSpPr>
          <p:nvPr>
            <p:ph type="sldNum" sz="quarter" idx="12"/>
          </p:nvPr>
        </p:nvSpPr>
        <p:spPr>
          <a:noFill/>
        </p:spPr>
        <p:txBody>
          <a:bodyPr/>
          <a:lstStyle>
            <a:lvl1pPr algn="l">
              <a:spcBef>
                <a:spcPct val="20000"/>
              </a:spcBef>
              <a:buChar char="•"/>
              <a:defRPr sz="3200">
                <a:solidFill>
                  <a:schemeClr val="tx1"/>
                </a:solidFill>
                <a:latin typeface="Times New Roman" charset="0"/>
              </a:defRPr>
            </a:lvl1pPr>
            <a:lvl2pPr marL="742950" indent="-285750" algn="l">
              <a:spcBef>
                <a:spcPct val="20000"/>
              </a:spcBef>
              <a:buChar char="–"/>
              <a:defRPr sz="2800">
                <a:solidFill>
                  <a:schemeClr val="tx1"/>
                </a:solidFill>
                <a:latin typeface="Times New Roman" charset="0"/>
              </a:defRPr>
            </a:lvl2pPr>
            <a:lvl3pPr marL="1143000" indent="-228600" algn="l">
              <a:spcBef>
                <a:spcPct val="20000"/>
              </a:spcBef>
              <a:buChar char="•"/>
              <a:defRPr sz="2400">
                <a:solidFill>
                  <a:schemeClr val="tx1"/>
                </a:solidFill>
                <a:latin typeface="Times New Roman" charset="0"/>
              </a:defRPr>
            </a:lvl3pPr>
            <a:lvl4pPr marL="1600200" indent="-228600" algn="l">
              <a:spcBef>
                <a:spcPct val="20000"/>
              </a:spcBef>
              <a:buChar char="–"/>
              <a:defRPr sz="2000">
                <a:solidFill>
                  <a:schemeClr val="tx1"/>
                </a:solidFill>
                <a:latin typeface="Times New Roman" charset="0"/>
              </a:defRPr>
            </a:lvl4pPr>
            <a:lvl5pPr marL="2057400" indent="-228600" algn="l">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fld id="{0C010628-FC78-4B74-8A02-2660EF9F3880}" type="slidenum">
              <a:rPr lang="en-US" altLang="en-US" sz="1400" smtClean="0"/>
              <a:pPr algn="r">
                <a:spcBef>
                  <a:spcPct val="0"/>
                </a:spcBef>
                <a:buFontTx/>
                <a:buNone/>
              </a:pPr>
              <a:t>194</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D4E9AA-0148-4C60-B72F-C44619860C72}"/>
              </a:ext>
            </a:extLst>
          </p:cNvPr>
          <p:cNvPicPr>
            <a:picLocks noChangeAspect="1"/>
          </p:cNvPicPr>
          <p:nvPr/>
        </p:nvPicPr>
        <p:blipFill>
          <a:blip r:embed="rId2"/>
          <a:stretch>
            <a:fillRect/>
          </a:stretch>
        </p:blipFill>
        <p:spPr>
          <a:xfrm>
            <a:off x="638175" y="3962400"/>
            <a:ext cx="5657850" cy="3760400"/>
          </a:xfrm>
          <a:prstGeom prst="rect">
            <a:avLst/>
          </a:prstGeom>
        </p:spPr>
      </p:pic>
      <p:sp>
        <p:nvSpPr>
          <p:cNvPr id="28674" name="Date Placeholder 1"/>
          <p:cNvSpPr>
            <a:spLocks noGrp="1"/>
          </p:cNvSpPr>
          <p:nvPr>
            <p:ph type="dt" sz="quarter" idx="10"/>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2017</a:t>
            </a:r>
          </a:p>
        </p:txBody>
      </p:sp>
      <p:sp>
        <p:nvSpPr>
          <p:cNvPr id="28675" name="Footer Placeholder 2"/>
          <p:cNvSpPr>
            <a:spLocks noGrp="1"/>
          </p:cNvSpPr>
          <p:nvPr>
            <p:ph type="ftr" sz="quarter" idx="11"/>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lang="en-US" sz="1400"/>
              <a:t>Summer Institutes</a:t>
            </a:r>
          </a:p>
        </p:txBody>
      </p:sp>
      <p:sp>
        <p:nvSpPr>
          <p:cNvPr id="28676" name="Slide Number Placeholder 3"/>
          <p:cNvSpPr>
            <a:spLocks noGrp="1"/>
          </p:cNvSpPr>
          <p:nvPr>
            <p:ph type="sldNum" sz="quarter" idx="12"/>
          </p:nvPr>
        </p:nvSpPr>
        <p:spPr>
          <a:noFill/>
        </p:spPr>
        <p:txBody>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fld id="{2DD894CB-E5ED-4431-A2C9-CC58207AC8D0}" type="slidenum">
              <a:rPr lang="en-US" sz="1400" smtClean="0"/>
              <a:pPr/>
              <a:t>195</a:t>
            </a:fld>
            <a:endParaRPr lang="en-US" sz="1400"/>
          </a:p>
        </p:txBody>
      </p:sp>
      <p:sp>
        <p:nvSpPr>
          <p:cNvPr id="28677" name="Text Box 2"/>
          <p:cNvSpPr txBox="1">
            <a:spLocks noChangeArrowheads="1"/>
          </p:cNvSpPr>
          <p:nvPr/>
        </p:nvSpPr>
        <p:spPr bwMode="auto">
          <a:xfrm>
            <a:off x="1219200" y="457200"/>
            <a:ext cx="4419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Times New Roman" charset="0"/>
              </a:defRPr>
            </a:lvl1pPr>
            <a:lvl2pPr marL="742950" indent="-285750">
              <a:defRPr sz="2000">
                <a:solidFill>
                  <a:schemeClr val="tx1"/>
                </a:solidFill>
                <a:latin typeface="Times New Roman" charset="0"/>
              </a:defRPr>
            </a:lvl2pPr>
            <a:lvl3pPr marL="1143000" indent="-228600">
              <a:defRPr sz="2000">
                <a:solidFill>
                  <a:schemeClr val="tx1"/>
                </a:solidFill>
                <a:latin typeface="Times New Roman" charset="0"/>
              </a:defRPr>
            </a:lvl3pPr>
            <a:lvl4pPr marL="1600200" indent="-228600">
              <a:defRPr sz="2000">
                <a:solidFill>
                  <a:schemeClr val="tx1"/>
                </a:solidFill>
                <a:latin typeface="Times New Roman" charset="0"/>
              </a:defRPr>
            </a:lvl4pPr>
            <a:lvl5pPr marL="2057400" indent="-22860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algn="ctr">
              <a:spcBef>
                <a:spcPct val="50000"/>
              </a:spcBef>
            </a:pPr>
            <a:r>
              <a:rPr lang="en-US" b="1"/>
              <a:t>Chi-square Distribution</a:t>
            </a:r>
          </a:p>
        </p:txBody>
      </p:sp>
      <p:sp>
        <p:nvSpPr>
          <p:cNvPr id="28678" name="Line 3"/>
          <p:cNvSpPr>
            <a:spLocks noChangeShapeType="1"/>
          </p:cNvSpPr>
          <p:nvPr/>
        </p:nvSpPr>
        <p:spPr bwMode="auto">
          <a:xfrm>
            <a:off x="1371600" y="990600"/>
            <a:ext cx="4114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4"/>
          <p:cNvSpPr txBox="1">
            <a:spLocks noChangeArrowheads="1"/>
          </p:cNvSpPr>
          <p:nvPr/>
        </p:nvSpPr>
        <p:spPr bwMode="auto">
          <a:xfrm>
            <a:off x="838200" y="1143000"/>
            <a:ext cx="5257800" cy="253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tabLst>
                <a:tab pos="230188" algn="l"/>
                <a:tab pos="461963" algn="l"/>
              </a:tabLst>
              <a:defRPr sz="2000">
                <a:solidFill>
                  <a:schemeClr val="tx1"/>
                </a:solidFill>
                <a:latin typeface="Times New Roman" charset="0"/>
              </a:defRPr>
            </a:lvl1pPr>
            <a:lvl2pPr marL="742950" indent="-285750">
              <a:tabLst>
                <a:tab pos="230188" algn="l"/>
                <a:tab pos="461963" algn="l"/>
              </a:tabLst>
              <a:defRPr sz="2000">
                <a:solidFill>
                  <a:schemeClr val="tx1"/>
                </a:solidFill>
                <a:latin typeface="Times New Roman" charset="0"/>
              </a:defRPr>
            </a:lvl2pPr>
            <a:lvl3pPr marL="1143000" indent="-228600">
              <a:tabLst>
                <a:tab pos="230188" algn="l"/>
                <a:tab pos="461963" algn="l"/>
              </a:tabLst>
              <a:defRPr sz="2000">
                <a:solidFill>
                  <a:schemeClr val="tx1"/>
                </a:solidFill>
                <a:latin typeface="Times New Roman" charset="0"/>
              </a:defRPr>
            </a:lvl3pPr>
            <a:lvl4pPr marL="1600200" indent="-228600">
              <a:tabLst>
                <a:tab pos="230188" algn="l"/>
                <a:tab pos="461963" algn="l"/>
              </a:tabLst>
              <a:defRPr sz="2000">
                <a:solidFill>
                  <a:schemeClr val="tx1"/>
                </a:solidFill>
                <a:latin typeface="Times New Roman" charset="0"/>
              </a:defRPr>
            </a:lvl4pPr>
            <a:lvl5pPr marL="2057400" indent="-228600">
              <a:tabLst>
                <a:tab pos="230188" algn="l"/>
                <a:tab pos="461963" algn="l"/>
              </a:tabLst>
              <a:defRPr sz="2000">
                <a:solidFill>
                  <a:schemeClr val="tx1"/>
                </a:solidFill>
                <a:latin typeface="Times New Roman" charset="0"/>
              </a:defRPr>
            </a:lvl5pPr>
            <a:lvl6pPr marL="2514600" indent="-228600" eaLnBrk="0" fontAlgn="base" hangingPunct="0">
              <a:spcBef>
                <a:spcPct val="0"/>
              </a:spcBef>
              <a:spcAft>
                <a:spcPct val="0"/>
              </a:spcAft>
              <a:tabLst>
                <a:tab pos="230188" algn="l"/>
                <a:tab pos="461963" algn="l"/>
              </a:tabLst>
              <a:defRPr sz="2000">
                <a:solidFill>
                  <a:schemeClr val="tx1"/>
                </a:solidFill>
                <a:latin typeface="Times New Roman" charset="0"/>
              </a:defRPr>
            </a:lvl6pPr>
            <a:lvl7pPr marL="2971800" indent="-228600" eaLnBrk="0" fontAlgn="base" hangingPunct="0">
              <a:spcBef>
                <a:spcPct val="0"/>
              </a:spcBef>
              <a:spcAft>
                <a:spcPct val="0"/>
              </a:spcAft>
              <a:tabLst>
                <a:tab pos="230188" algn="l"/>
                <a:tab pos="461963" algn="l"/>
              </a:tabLst>
              <a:defRPr sz="2000">
                <a:solidFill>
                  <a:schemeClr val="tx1"/>
                </a:solidFill>
                <a:latin typeface="Times New Roman" charset="0"/>
              </a:defRPr>
            </a:lvl7pPr>
            <a:lvl8pPr marL="3429000" indent="-228600" eaLnBrk="0" fontAlgn="base" hangingPunct="0">
              <a:spcBef>
                <a:spcPct val="0"/>
              </a:spcBef>
              <a:spcAft>
                <a:spcPct val="0"/>
              </a:spcAft>
              <a:tabLst>
                <a:tab pos="230188" algn="l"/>
                <a:tab pos="461963" algn="l"/>
              </a:tabLst>
              <a:defRPr sz="2000">
                <a:solidFill>
                  <a:schemeClr val="tx1"/>
                </a:solidFill>
                <a:latin typeface="Times New Roman" charset="0"/>
              </a:defRPr>
            </a:lvl8pPr>
            <a:lvl9pPr marL="3886200" indent="-228600" eaLnBrk="0" fontAlgn="base" hangingPunct="0">
              <a:spcBef>
                <a:spcPct val="0"/>
              </a:spcBef>
              <a:spcAft>
                <a:spcPct val="0"/>
              </a:spcAft>
              <a:tabLst>
                <a:tab pos="230188" algn="l"/>
                <a:tab pos="461963" algn="l"/>
              </a:tabLst>
              <a:defRPr sz="2000">
                <a:solidFill>
                  <a:schemeClr val="tx1"/>
                </a:solidFill>
                <a:latin typeface="Times New Roman" charset="0"/>
              </a:defRPr>
            </a:lvl9pPr>
          </a:lstStyle>
          <a:p>
            <a:pPr algn="just">
              <a:spcBef>
                <a:spcPct val="50000"/>
              </a:spcBef>
            </a:pPr>
            <a:r>
              <a:rPr lang="en-US"/>
              <a:t>	Properties of </a:t>
            </a:r>
            <a:r>
              <a:rPr lang="en-US">
                <a:latin typeface="Symbol" pitchFamily="18" charset="2"/>
              </a:rPr>
              <a:t>c</a:t>
            </a:r>
            <a:r>
              <a:rPr lang="en-US" baseline="30000"/>
              <a:t>2</a:t>
            </a:r>
            <a:r>
              <a:rPr lang="en-US"/>
              <a:t> (n):  Let X ~ </a:t>
            </a:r>
            <a:r>
              <a:rPr lang="en-US">
                <a:latin typeface="Symbol" pitchFamily="18" charset="2"/>
              </a:rPr>
              <a:t>c</a:t>
            </a:r>
            <a:r>
              <a:rPr lang="en-US" baseline="30000"/>
              <a:t>2</a:t>
            </a:r>
            <a:r>
              <a:rPr lang="en-US"/>
              <a:t>(n).</a:t>
            </a:r>
          </a:p>
          <a:p>
            <a:pPr algn="just">
              <a:spcBef>
                <a:spcPct val="50000"/>
              </a:spcBef>
            </a:pPr>
            <a:r>
              <a:rPr lang="en-US"/>
              <a:t>1.	X </a:t>
            </a:r>
            <a:r>
              <a:rPr lang="en-US">
                <a:sym typeface="Symbol" pitchFamily="18" charset="2"/>
              </a:rPr>
              <a:t> 0</a:t>
            </a:r>
          </a:p>
          <a:p>
            <a:pPr algn="just">
              <a:spcBef>
                <a:spcPct val="50000"/>
              </a:spcBef>
            </a:pPr>
            <a:r>
              <a:rPr lang="en-US">
                <a:sym typeface="Symbol" pitchFamily="18" charset="2"/>
              </a:rPr>
              <a:t>2.	E[X] = n</a:t>
            </a:r>
          </a:p>
          <a:p>
            <a:pPr algn="just">
              <a:spcBef>
                <a:spcPct val="50000"/>
              </a:spcBef>
            </a:pPr>
            <a:r>
              <a:rPr lang="en-US">
                <a:sym typeface="Symbol" pitchFamily="18" charset="2"/>
              </a:rPr>
              <a:t>3.	V[X] = 2n</a:t>
            </a:r>
          </a:p>
          <a:p>
            <a:pPr algn="just">
              <a:spcBef>
                <a:spcPct val="50000"/>
              </a:spcBef>
            </a:pPr>
            <a:r>
              <a:rPr lang="en-US">
                <a:sym typeface="Symbol" pitchFamily="18" charset="2"/>
              </a:rPr>
              <a:t>4.	</a:t>
            </a:r>
            <a:r>
              <a:rPr lang="en-US" b="1">
                <a:sym typeface="Symbol" pitchFamily="18" charset="2"/>
              </a:rPr>
              <a:t>n</a:t>
            </a:r>
            <a:r>
              <a:rPr lang="en-US">
                <a:sym typeface="Symbol" pitchFamily="18" charset="2"/>
              </a:rPr>
              <a:t>, the parameter of the distribution is called </a:t>
            </a:r>
            <a:r>
              <a:rPr lang="en-US" i="1">
                <a:sym typeface="Symbol" pitchFamily="18" charset="2"/>
              </a:rPr>
              <a:t>the degrees of freedom</a:t>
            </a:r>
            <a:r>
              <a:rPr lang="en-US">
                <a:sym typeface="Symbol" pitchFamily="18" charset="2"/>
              </a:rPr>
              <a:t>.</a:t>
            </a:r>
            <a:endParaRPr lang="en-US"/>
          </a:p>
        </p:txBody>
      </p:sp>
      <p:sp>
        <p:nvSpPr>
          <p:cNvPr id="4" name="TextBox 3">
            <a:extLst>
              <a:ext uri="{FF2B5EF4-FFF2-40B4-BE49-F238E27FC236}">
                <a16:creationId xmlns:a16="http://schemas.microsoft.com/office/drawing/2014/main" id="{5BA40422-2909-41AE-8C05-9141DB45F3D2}"/>
              </a:ext>
            </a:extLst>
          </p:cNvPr>
          <p:cNvSpPr txBox="1"/>
          <p:nvPr/>
        </p:nvSpPr>
        <p:spPr>
          <a:xfrm>
            <a:off x="1397000" y="4146490"/>
            <a:ext cx="4114800" cy="400110"/>
          </a:xfrm>
          <a:prstGeom prst="rect">
            <a:avLst/>
          </a:prstGeom>
          <a:noFill/>
        </p:spPr>
        <p:txBody>
          <a:bodyPr wrap="square" rtlCol="0">
            <a:spAutoFit/>
          </a:bodyPr>
          <a:lstStyle/>
          <a:p>
            <a:r>
              <a:rPr lang="en-US" dirty="0"/>
              <a:t>Chi-square with 5 degrees of freedom</a:t>
            </a:r>
          </a:p>
        </p:txBody>
      </p:sp>
    </p:spTree>
  </p:cSld>
  <p:clrMapOvr>
    <a:masterClrMapping/>
  </p:clrMapOvr>
</p:sld>
</file>

<file path=ppt/theme/theme1.xml><?xml version="1.0" encoding="utf-8"?>
<a:theme xmlns:a="http://schemas.openxmlformats.org/drawingml/2006/main" name="biostat511">
  <a:themeElements>
    <a:clrScheme name="biostat5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iostat51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ostat5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ostat5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ostat5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ostat5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ostat5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ostat5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ostat5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Designs\biostat511.pot</Template>
  <TotalTime>9798</TotalTime>
  <Words>3060</Words>
  <Application>Microsoft Office PowerPoint</Application>
  <PresentationFormat>Overhead</PresentationFormat>
  <Paragraphs>598</Paragraphs>
  <Slides>42</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Courier</vt:lpstr>
      <vt:lpstr>Courier New</vt:lpstr>
      <vt:lpstr>Symbol</vt:lpstr>
      <vt:lpstr>Times New Roman</vt:lpstr>
      <vt:lpstr>Wingdings</vt:lpstr>
      <vt:lpstr>WP MultinationalA Courier</vt:lpstr>
      <vt:lpstr>biostat511</vt:lpstr>
      <vt:lpstr>Document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James P. Hughes</dc:creator>
  <cp:lastModifiedBy>James P. Hughes</cp:lastModifiedBy>
  <cp:revision>233</cp:revision>
  <cp:lastPrinted>2011-06-04T00:33:50Z</cp:lastPrinted>
  <dcterms:created xsi:type="dcterms:W3CDTF">1999-08-23T19:57:48Z</dcterms:created>
  <dcterms:modified xsi:type="dcterms:W3CDTF">2018-07-10T18:11:40Z</dcterms:modified>
</cp:coreProperties>
</file>