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67" strictFirstAndLastChars="0" saveSubsetFonts="1">
  <p:sldMasterIdLst>
    <p:sldMasterId id="2147483648" r:id="rId1"/>
  </p:sldMasterIdLst>
  <p:notesMasterIdLst>
    <p:notesMasterId r:id="rId25"/>
  </p:notesMasterIdLst>
  <p:handoutMasterIdLst>
    <p:handoutMasterId r:id="rId26"/>
  </p:handoutMasterIdLst>
  <p:sldIdLst>
    <p:sldId id="263" r:id="rId2"/>
    <p:sldId id="264" r:id="rId3"/>
    <p:sldId id="256" r:id="rId4"/>
    <p:sldId id="257" r:id="rId5"/>
    <p:sldId id="258" r:id="rId6"/>
    <p:sldId id="259" r:id="rId7"/>
    <p:sldId id="260" r:id="rId8"/>
    <p:sldId id="261" r:id="rId9"/>
    <p:sldId id="262" r:id="rId10"/>
    <p:sldId id="276" r:id="rId11"/>
    <p:sldId id="277" r:id="rId12"/>
    <p:sldId id="265" r:id="rId13"/>
    <p:sldId id="266" r:id="rId14"/>
    <p:sldId id="267" r:id="rId15"/>
    <p:sldId id="268" r:id="rId16"/>
    <p:sldId id="279" r:id="rId17"/>
    <p:sldId id="269" r:id="rId18"/>
    <p:sldId id="270" r:id="rId19"/>
    <p:sldId id="271" r:id="rId20"/>
    <p:sldId id="272" r:id="rId21"/>
    <p:sldId id="273" r:id="rId22"/>
    <p:sldId id="278" r:id="rId23"/>
    <p:sldId id="274" r:id="rId24"/>
  </p:sldIdLst>
  <p:sldSz cx="6858000" cy="9144000" type="overhead"/>
  <p:notesSz cx="9601200" cy="7315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9912" autoAdjust="0"/>
  </p:normalViewPr>
  <p:slideViewPr>
    <p:cSldViewPr>
      <p:cViewPr>
        <p:scale>
          <a:sx n="50" d="100"/>
          <a:sy n="50" d="100"/>
        </p:scale>
        <p:origin x="1808" y="2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824" y="-84"/>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4.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9"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51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5438775" y="0"/>
            <a:ext cx="4160838" cy="365125"/>
          </a:xfrm>
          <a:prstGeom prst="rect">
            <a:avLst/>
          </a:prstGeom>
        </p:spPr>
        <p:txBody>
          <a:bodyPr vert="horz" lIns="91440" tIns="45720" rIns="91440" bIns="45720" rtlCol="0"/>
          <a:lstStyle>
            <a:lvl1pPr algn="r">
              <a:defRPr sz="1200"/>
            </a:lvl1pPr>
          </a:lstStyle>
          <a:p>
            <a:pPr>
              <a:defRPr/>
            </a:pPr>
            <a:fld id="{F2B93917-3FE5-4906-A38D-C55D0EF4A9C9}" type="datetimeFigureOut">
              <a:rPr lang="en-US"/>
              <a:pPr>
                <a:defRPr/>
              </a:pPr>
              <a:t>7/11/2018</a:t>
            </a:fld>
            <a:endParaRPr lang="en-US"/>
          </a:p>
        </p:txBody>
      </p:sp>
      <p:sp>
        <p:nvSpPr>
          <p:cNvPr id="4" name="Footer Placeholder 3"/>
          <p:cNvSpPr>
            <a:spLocks noGrp="1"/>
          </p:cNvSpPr>
          <p:nvPr>
            <p:ph type="ftr" sz="quarter" idx="2"/>
          </p:nvPr>
        </p:nvSpPr>
        <p:spPr>
          <a:xfrm>
            <a:off x="0" y="6948488"/>
            <a:ext cx="4160838" cy="365125"/>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5438775" y="6948488"/>
            <a:ext cx="4160838" cy="365125"/>
          </a:xfrm>
          <a:prstGeom prst="rect">
            <a:avLst/>
          </a:prstGeom>
        </p:spPr>
        <p:txBody>
          <a:bodyPr vert="horz" lIns="91440" tIns="45720" rIns="91440" bIns="45720" rtlCol="0" anchor="b"/>
          <a:lstStyle>
            <a:lvl1pPr algn="r">
              <a:defRPr sz="1200"/>
            </a:lvl1pPr>
          </a:lstStyle>
          <a:p>
            <a:pPr>
              <a:defRPr/>
            </a:pPr>
            <a:fld id="{BA970530-E52E-43B5-9917-BA79866E474A}" type="slidenum">
              <a:rPr lang="en-US"/>
              <a:pPr>
                <a:defRPr/>
              </a:pPr>
              <a:t>‹#›</a:t>
            </a:fld>
            <a:endParaRPr lang="en-US"/>
          </a:p>
        </p:txBody>
      </p:sp>
    </p:spTree>
    <p:extLst>
      <p:ext uri="{BB962C8B-B14F-4D97-AF65-F5344CB8AC3E}">
        <p14:creationId xmlns:p14="http://schemas.microsoft.com/office/powerpoint/2010/main" val="1996462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defRPr sz="1300">
                <a:latin typeface="Times New Roman" pitchFamily="18" charset="0"/>
              </a:defRPr>
            </a:lvl1pPr>
          </a:lstStyle>
          <a:p>
            <a:pPr>
              <a:defRPr/>
            </a:pPr>
            <a:endParaRPr lang="en-US"/>
          </a:p>
        </p:txBody>
      </p:sp>
      <p:sp>
        <p:nvSpPr>
          <p:cNvPr id="16387" name="Rectangle 3"/>
          <p:cNvSpPr>
            <a:spLocks noGrp="1" noChangeArrowheads="1"/>
          </p:cNvSpPr>
          <p:nvPr>
            <p:ph type="dt" idx="1"/>
          </p:nvPr>
        </p:nvSpPr>
        <p:spPr bwMode="auto">
          <a:xfrm>
            <a:off x="5438775"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a:defRPr sz="1300">
                <a:latin typeface="Times New Roman" pitchFamily="18"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3771900" y="549275"/>
            <a:ext cx="20574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60438" y="3475038"/>
            <a:ext cx="7680325" cy="3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defRPr sz="1300">
                <a:latin typeface="Times New Roman" pitchFamily="18" charset="0"/>
              </a:defRPr>
            </a:lvl1pPr>
          </a:lstStyle>
          <a:p>
            <a:pPr>
              <a:defRPr/>
            </a:pPr>
            <a:endParaRPr lang="en-US"/>
          </a:p>
        </p:txBody>
      </p:sp>
      <p:sp>
        <p:nvSpPr>
          <p:cNvPr id="16391" name="Rectangle 7"/>
          <p:cNvSpPr>
            <a:spLocks noGrp="1" noChangeArrowheads="1"/>
          </p:cNvSpPr>
          <p:nvPr>
            <p:ph type="sldNum" sz="quarter" idx="5"/>
          </p:nvPr>
        </p:nvSpPr>
        <p:spPr bwMode="auto">
          <a:xfrm>
            <a:off x="5438775"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a:defRPr sz="1300">
                <a:latin typeface="Times New Roman" pitchFamily="18" charset="0"/>
              </a:defRPr>
            </a:lvl1pPr>
          </a:lstStyle>
          <a:p>
            <a:pPr>
              <a:defRPr/>
            </a:pPr>
            <a:fld id="{6922158A-BBC1-4DEC-B42E-E5A9B9FD48A8}" type="slidenum">
              <a:rPr lang="en-US"/>
              <a:pPr>
                <a:defRPr/>
              </a:pPr>
              <a:t>‹#›</a:t>
            </a:fld>
            <a:endParaRPr lang="en-US"/>
          </a:p>
        </p:txBody>
      </p:sp>
    </p:spTree>
    <p:extLst>
      <p:ext uri="{BB962C8B-B14F-4D97-AF65-F5344CB8AC3E}">
        <p14:creationId xmlns:p14="http://schemas.microsoft.com/office/powerpoint/2010/main" val="24438844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1E488AC-F2AF-4024-BBAD-EA2AA78C04ED}" type="slidenum">
              <a:rPr lang="en-US" altLang="en-US" sz="1300" smtClean="0"/>
              <a:pPr/>
              <a:t>283</a:t>
            </a:fld>
            <a:endParaRPr lang="en-US" altLang="en-US" sz="13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1279525" y="3476625"/>
            <a:ext cx="7042150" cy="3289300"/>
          </a:xfrm>
          <a:noFill/>
        </p:spPr>
        <p:txBody>
          <a:bodyPr/>
          <a:lstStyle/>
          <a:p>
            <a:r>
              <a:rPr lang="en-US" altLang="en-US">
                <a:latin typeface="Times New Roman" charset="0"/>
              </a:rPr>
              <a:t>Note that two-sided test is not simply double the one sided test because distribution is not symmetric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EB093C04-3F64-46C8-97DE-DB314BC9245C}" type="slidenum">
              <a:rPr lang="en-US" altLang="en-US" sz="1300" smtClean="0"/>
              <a:pPr/>
              <a:t>288</a:t>
            </a:fld>
            <a:endParaRPr lang="en-US" altLang="en-US" sz="13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r>
              <a:rPr lang="en-US" altLang="en-US" dirty="0">
                <a:latin typeface="Times New Roman" charset="0"/>
              </a:rPr>
              <a:t>m0 = 3170*.676 (</a:t>
            </a:r>
            <a:r>
              <a:rPr lang="en-US" altLang="en-US" dirty="0" err="1">
                <a:latin typeface="Times New Roman" charset="0"/>
              </a:rPr>
              <a:t>approx</a:t>
            </a:r>
            <a:r>
              <a:rPr lang="en-US" altLang="en-US" dirty="0">
                <a:latin typeface="Times New Roman" charset="0"/>
              </a:rPr>
              <a:t>) = 2142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47AE086B-49DA-477E-A874-C44E4C451308}" type="slidenum">
              <a:rPr lang="en-US" altLang="en-US" sz="1300" smtClean="0"/>
              <a:pPr/>
              <a:t>289</a:t>
            </a:fld>
            <a:endParaRPr lang="en-US" altLang="en-US" sz="13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r>
              <a:rPr lang="en-US" altLang="en-US">
                <a:latin typeface="Times New Roman" charset="0"/>
              </a:rPr>
              <a:t>M0 est is 2142</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6" name="Rectangle 6"/>
          <p:cNvSpPr>
            <a:spLocks noGrp="1" noChangeArrowheads="1"/>
          </p:cNvSpPr>
          <p:nvPr>
            <p:ph type="sldNum" sz="quarter" idx="12"/>
          </p:nvPr>
        </p:nvSpPr>
        <p:spPr>
          <a:ln/>
        </p:spPr>
        <p:txBody>
          <a:bodyPr/>
          <a:lstStyle>
            <a:lvl1pPr>
              <a:defRPr/>
            </a:lvl1pPr>
          </a:lstStyle>
          <a:p>
            <a:pPr>
              <a:defRPr/>
            </a:pPr>
            <a:fld id="{167DEC12-6EEE-4509-8D9D-719DF7564835}" type="slidenum">
              <a:rPr lang="en-US"/>
              <a:pPr>
                <a:defRPr/>
              </a:pPr>
              <a:t>‹#›</a:t>
            </a:fld>
            <a:endParaRPr lang="en-US"/>
          </a:p>
        </p:txBody>
      </p:sp>
    </p:spTree>
    <p:extLst>
      <p:ext uri="{BB962C8B-B14F-4D97-AF65-F5344CB8AC3E}">
        <p14:creationId xmlns:p14="http://schemas.microsoft.com/office/powerpoint/2010/main" val="2534184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6" name="Rectangle 6"/>
          <p:cNvSpPr>
            <a:spLocks noGrp="1" noChangeArrowheads="1"/>
          </p:cNvSpPr>
          <p:nvPr>
            <p:ph type="sldNum" sz="quarter" idx="12"/>
          </p:nvPr>
        </p:nvSpPr>
        <p:spPr>
          <a:ln/>
        </p:spPr>
        <p:txBody>
          <a:bodyPr/>
          <a:lstStyle>
            <a:lvl1pPr>
              <a:defRPr/>
            </a:lvl1pPr>
          </a:lstStyle>
          <a:p>
            <a:pPr>
              <a:defRPr/>
            </a:pPr>
            <a:fld id="{450748AE-62F4-45F9-A2FB-DCAD2B3F2FAA}" type="slidenum">
              <a:rPr lang="en-US"/>
              <a:pPr>
                <a:defRPr/>
              </a:pPr>
              <a:t>‹#›</a:t>
            </a:fld>
            <a:endParaRPr lang="en-US"/>
          </a:p>
        </p:txBody>
      </p:sp>
    </p:spTree>
    <p:extLst>
      <p:ext uri="{BB962C8B-B14F-4D97-AF65-F5344CB8AC3E}">
        <p14:creationId xmlns:p14="http://schemas.microsoft.com/office/powerpoint/2010/main" val="528140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86325" y="812800"/>
            <a:ext cx="1457325" cy="7315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812800"/>
            <a:ext cx="4219575" cy="731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6" name="Rectangle 6"/>
          <p:cNvSpPr>
            <a:spLocks noGrp="1" noChangeArrowheads="1"/>
          </p:cNvSpPr>
          <p:nvPr>
            <p:ph type="sldNum" sz="quarter" idx="12"/>
          </p:nvPr>
        </p:nvSpPr>
        <p:spPr>
          <a:ln/>
        </p:spPr>
        <p:txBody>
          <a:bodyPr/>
          <a:lstStyle>
            <a:lvl1pPr>
              <a:defRPr/>
            </a:lvl1pPr>
          </a:lstStyle>
          <a:p>
            <a:pPr>
              <a:defRPr/>
            </a:pPr>
            <a:fld id="{E5078928-F752-4F63-9EB4-15C43C630C62}" type="slidenum">
              <a:rPr lang="en-US"/>
              <a:pPr>
                <a:defRPr/>
              </a:pPr>
              <a:t>‹#›</a:t>
            </a:fld>
            <a:endParaRPr lang="en-US"/>
          </a:p>
        </p:txBody>
      </p:sp>
    </p:spTree>
    <p:extLst>
      <p:ext uri="{BB962C8B-B14F-4D97-AF65-F5344CB8AC3E}">
        <p14:creationId xmlns:p14="http://schemas.microsoft.com/office/powerpoint/2010/main" val="113111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6" name="Rectangle 6"/>
          <p:cNvSpPr>
            <a:spLocks noGrp="1" noChangeArrowheads="1"/>
          </p:cNvSpPr>
          <p:nvPr>
            <p:ph type="sldNum" sz="quarter" idx="12"/>
          </p:nvPr>
        </p:nvSpPr>
        <p:spPr>
          <a:ln/>
        </p:spPr>
        <p:txBody>
          <a:bodyPr/>
          <a:lstStyle>
            <a:lvl1pPr>
              <a:defRPr/>
            </a:lvl1pPr>
          </a:lstStyle>
          <a:p>
            <a:pPr>
              <a:defRPr/>
            </a:pPr>
            <a:fld id="{8FD842B3-5454-405F-875B-213851F5282E}" type="slidenum">
              <a:rPr lang="en-US"/>
              <a:pPr>
                <a:defRPr/>
              </a:pPr>
              <a:t>‹#›</a:t>
            </a:fld>
            <a:endParaRPr lang="en-US"/>
          </a:p>
        </p:txBody>
      </p:sp>
    </p:spTree>
    <p:extLst>
      <p:ext uri="{BB962C8B-B14F-4D97-AF65-F5344CB8AC3E}">
        <p14:creationId xmlns:p14="http://schemas.microsoft.com/office/powerpoint/2010/main" val="81804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6" name="Rectangle 6"/>
          <p:cNvSpPr>
            <a:spLocks noGrp="1" noChangeArrowheads="1"/>
          </p:cNvSpPr>
          <p:nvPr>
            <p:ph type="sldNum" sz="quarter" idx="12"/>
          </p:nvPr>
        </p:nvSpPr>
        <p:spPr>
          <a:ln/>
        </p:spPr>
        <p:txBody>
          <a:bodyPr/>
          <a:lstStyle>
            <a:lvl1pPr>
              <a:defRPr/>
            </a:lvl1pPr>
          </a:lstStyle>
          <a:p>
            <a:pPr>
              <a:defRPr/>
            </a:pPr>
            <a:fld id="{7713C681-43DF-47BB-BC99-EBFFD8F50EC2}" type="slidenum">
              <a:rPr lang="en-US"/>
              <a:pPr>
                <a:defRPr/>
              </a:pPr>
              <a:t>‹#›</a:t>
            </a:fld>
            <a:endParaRPr lang="en-US"/>
          </a:p>
        </p:txBody>
      </p:sp>
    </p:spTree>
    <p:extLst>
      <p:ext uri="{BB962C8B-B14F-4D97-AF65-F5344CB8AC3E}">
        <p14:creationId xmlns:p14="http://schemas.microsoft.com/office/powerpoint/2010/main" val="2463522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7" name="Rectangle 6"/>
          <p:cNvSpPr>
            <a:spLocks noGrp="1" noChangeArrowheads="1"/>
          </p:cNvSpPr>
          <p:nvPr>
            <p:ph type="sldNum" sz="quarter" idx="12"/>
          </p:nvPr>
        </p:nvSpPr>
        <p:spPr>
          <a:ln/>
        </p:spPr>
        <p:txBody>
          <a:bodyPr/>
          <a:lstStyle>
            <a:lvl1pPr>
              <a:defRPr/>
            </a:lvl1pPr>
          </a:lstStyle>
          <a:p>
            <a:pPr>
              <a:defRPr/>
            </a:pPr>
            <a:fld id="{4E18D741-EA81-4FAD-8B52-EAFCB1078FFA}" type="slidenum">
              <a:rPr lang="en-US"/>
              <a:pPr>
                <a:defRPr/>
              </a:pPr>
              <a:t>‹#›</a:t>
            </a:fld>
            <a:endParaRPr lang="en-US"/>
          </a:p>
        </p:txBody>
      </p:sp>
    </p:spTree>
    <p:extLst>
      <p:ext uri="{BB962C8B-B14F-4D97-AF65-F5344CB8AC3E}">
        <p14:creationId xmlns:p14="http://schemas.microsoft.com/office/powerpoint/2010/main" val="255278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9" name="Rectangle 6"/>
          <p:cNvSpPr>
            <a:spLocks noGrp="1" noChangeArrowheads="1"/>
          </p:cNvSpPr>
          <p:nvPr>
            <p:ph type="sldNum" sz="quarter" idx="12"/>
          </p:nvPr>
        </p:nvSpPr>
        <p:spPr>
          <a:ln/>
        </p:spPr>
        <p:txBody>
          <a:bodyPr/>
          <a:lstStyle>
            <a:lvl1pPr>
              <a:defRPr/>
            </a:lvl1pPr>
          </a:lstStyle>
          <a:p>
            <a:pPr>
              <a:defRPr/>
            </a:pPr>
            <a:fld id="{7599EE8B-E3D2-4FF3-9FB0-ECCD2178B63E}" type="slidenum">
              <a:rPr lang="en-US"/>
              <a:pPr>
                <a:defRPr/>
              </a:pPr>
              <a:t>‹#›</a:t>
            </a:fld>
            <a:endParaRPr lang="en-US"/>
          </a:p>
        </p:txBody>
      </p:sp>
    </p:spTree>
    <p:extLst>
      <p:ext uri="{BB962C8B-B14F-4D97-AF65-F5344CB8AC3E}">
        <p14:creationId xmlns:p14="http://schemas.microsoft.com/office/powerpoint/2010/main" val="2846724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5" name="Rectangle 6"/>
          <p:cNvSpPr>
            <a:spLocks noGrp="1" noChangeArrowheads="1"/>
          </p:cNvSpPr>
          <p:nvPr>
            <p:ph type="sldNum" sz="quarter" idx="12"/>
          </p:nvPr>
        </p:nvSpPr>
        <p:spPr>
          <a:ln/>
        </p:spPr>
        <p:txBody>
          <a:bodyPr/>
          <a:lstStyle>
            <a:lvl1pPr>
              <a:defRPr/>
            </a:lvl1pPr>
          </a:lstStyle>
          <a:p>
            <a:pPr>
              <a:defRPr/>
            </a:pPr>
            <a:fld id="{92D0D746-AEE8-4F62-98DE-14418DE9ADDA}" type="slidenum">
              <a:rPr lang="en-US"/>
              <a:pPr>
                <a:defRPr/>
              </a:pPr>
              <a:t>‹#›</a:t>
            </a:fld>
            <a:endParaRPr lang="en-US"/>
          </a:p>
        </p:txBody>
      </p:sp>
    </p:spTree>
    <p:extLst>
      <p:ext uri="{BB962C8B-B14F-4D97-AF65-F5344CB8AC3E}">
        <p14:creationId xmlns:p14="http://schemas.microsoft.com/office/powerpoint/2010/main" val="2593271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4" name="Rectangle 6"/>
          <p:cNvSpPr>
            <a:spLocks noGrp="1" noChangeArrowheads="1"/>
          </p:cNvSpPr>
          <p:nvPr>
            <p:ph type="sldNum" sz="quarter" idx="12"/>
          </p:nvPr>
        </p:nvSpPr>
        <p:spPr>
          <a:ln/>
        </p:spPr>
        <p:txBody>
          <a:bodyPr/>
          <a:lstStyle>
            <a:lvl1pPr>
              <a:defRPr/>
            </a:lvl1pPr>
          </a:lstStyle>
          <a:p>
            <a:pPr>
              <a:defRPr/>
            </a:pPr>
            <a:fld id="{ECBEB6E0-91F2-4583-8C54-BE0E433B8AA7}" type="slidenum">
              <a:rPr lang="en-US"/>
              <a:pPr>
                <a:defRPr/>
              </a:pPr>
              <a:t>‹#›</a:t>
            </a:fld>
            <a:endParaRPr lang="en-US"/>
          </a:p>
        </p:txBody>
      </p:sp>
    </p:spTree>
    <p:extLst>
      <p:ext uri="{BB962C8B-B14F-4D97-AF65-F5344CB8AC3E}">
        <p14:creationId xmlns:p14="http://schemas.microsoft.com/office/powerpoint/2010/main" val="198509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7" name="Rectangle 6"/>
          <p:cNvSpPr>
            <a:spLocks noGrp="1" noChangeArrowheads="1"/>
          </p:cNvSpPr>
          <p:nvPr>
            <p:ph type="sldNum" sz="quarter" idx="12"/>
          </p:nvPr>
        </p:nvSpPr>
        <p:spPr>
          <a:ln/>
        </p:spPr>
        <p:txBody>
          <a:bodyPr/>
          <a:lstStyle>
            <a:lvl1pPr>
              <a:defRPr/>
            </a:lvl1pPr>
          </a:lstStyle>
          <a:p>
            <a:pPr>
              <a:defRPr/>
            </a:pPr>
            <a:fld id="{D407168B-22FB-4CDB-AF2F-FF9A96DADD23}" type="slidenum">
              <a:rPr lang="en-US"/>
              <a:pPr>
                <a:defRPr/>
              </a:pPr>
              <a:t>‹#›</a:t>
            </a:fld>
            <a:endParaRPr lang="en-US"/>
          </a:p>
        </p:txBody>
      </p:sp>
    </p:spTree>
    <p:extLst>
      <p:ext uri="{BB962C8B-B14F-4D97-AF65-F5344CB8AC3E}">
        <p14:creationId xmlns:p14="http://schemas.microsoft.com/office/powerpoint/2010/main" val="73345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7" name="Rectangle 6"/>
          <p:cNvSpPr>
            <a:spLocks noGrp="1" noChangeArrowheads="1"/>
          </p:cNvSpPr>
          <p:nvPr>
            <p:ph type="sldNum" sz="quarter" idx="12"/>
          </p:nvPr>
        </p:nvSpPr>
        <p:spPr>
          <a:ln/>
        </p:spPr>
        <p:txBody>
          <a:bodyPr/>
          <a:lstStyle>
            <a:lvl1pPr>
              <a:defRPr/>
            </a:lvl1pPr>
          </a:lstStyle>
          <a:p>
            <a:pPr>
              <a:defRPr/>
            </a:pPr>
            <a:fld id="{BDF4EE24-818B-4027-9E3F-E6922011A138}" type="slidenum">
              <a:rPr lang="en-US"/>
              <a:pPr>
                <a:defRPr/>
              </a:pPr>
              <a:t>‹#›</a:t>
            </a:fld>
            <a:endParaRPr lang="en-US"/>
          </a:p>
        </p:txBody>
      </p:sp>
    </p:spTree>
    <p:extLst>
      <p:ext uri="{BB962C8B-B14F-4D97-AF65-F5344CB8AC3E}">
        <p14:creationId xmlns:p14="http://schemas.microsoft.com/office/powerpoint/2010/main" val="390463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4350" y="812800"/>
            <a:ext cx="58293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Times New Roman" pitchFamily="18" charset="0"/>
              </a:defRPr>
            </a:lvl1pPr>
          </a:lstStyle>
          <a:p>
            <a:pPr>
              <a:defRPr/>
            </a:pPr>
            <a:r>
              <a:rPr lang="en-US"/>
              <a:t>Summer 2018</a:t>
            </a:r>
          </a:p>
        </p:txBody>
      </p:sp>
      <p:sp>
        <p:nvSpPr>
          <p:cNvPr id="1029" name="Rectangle 5"/>
          <p:cNvSpPr>
            <a:spLocks noGrp="1" noChangeArrowheads="1"/>
          </p:cNvSpPr>
          <p:nvPr>
            <p:ph type="ftr" sz="quarter" idx="3"/>
          </p:nvPr>
        </p:nvSpPr>
        <p:spPr bwMode="auto">
          <a:xfrm>
            <a:off x="2343150" y="8331200"/>
            <a:ext cx="2171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r>
              <a:rPr lang="en-US"/>
              <a:t>Summer Institutes</a:t>
            </a:r>
          </a:p>
        </p:txBody>
      </p:sp>
      <p:sp>
        <p:nvSpPr>
          <p:cNvPr id="1030" name="Rectangle 6"/>
          <p:cNvSpPr>
            <a:spLocks noGrp="1" noChangeArrowheads="1"/>
          </p:cNvSpPr>
          <p:nvPr>
            <p:ph type="sldNum" sz="quarter" idx="4"/>
          </p:nvPr>
        </p:nvSpPr>
        <p:spPr bwMode="auto">
          <a:xfrm>
            <a:off x="491490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5DF48DE8-2E05-4780-B118-27DEFBD8759B}" type="slidenum">
              <a:rPr lang="en-US"/>
              <a:pPr>
                <a:defRPr/>
              </a:pPr>
              <a:t>‹#›</a:t>
            </a:fld>
            <a:endParaRPr lang="en-US"/>
          </a:p>
        </p:txBody>
      </p:sp>
      <p:sp>
        <p:nvSpPr>
          <p:cNvPr id="1031" name="AutoShape 7"/>
          <p:cNvSpPr>
            <a:spLocks noChangeArrowheads="1"/>
          </p:cNvSpPr>
          <p:nvPr userDrawn="1"/>
        </p:nvSpPr>
        <p:spPr bwMode="auto">
          <a:xfrm>
            <a:off x="381000" y="304800"/>
            <a:ext cx="6096000" cy="7924800"/>
          </a:xfrm>
          <a:prstGeom prst="roundRect">
            <a:avLst>
              <a:gd name="adj" fmla="val 16657"/>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11.bin"/><Relationship Id="rId18" Type="http://schemas.openxmlformats.org/officeDocument/2006/relationships/image" Target="../media/image13.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0.wmf"/><Relationship Id="rId17" Type="http://schemas.openxmlformats.org/officeDocument/2006/relationships/oleObject" Target="../embeddings/oleObject13.bin"/><Relationship Id="rId2" Type="http://schemas.openxmlformats.org/officeDocument/2006/relationships/slideLayout" Target="../slideLayouts/slideLayout7.xml"/><Relationship Id="rId16" Type="http://schemas.openxmlformats.org/officeDocument/2006/relationships/image" Target="../media/image12.wmf"/><Relationship Id="rId20" Type="http://schemas.openxmlformats.org/officeDocument/2006/relationships/image" Target="../media/image14.wmf"/><Relationship Id="rId1" Type="http://schemas.openxmlformats.org/officeDocument/2006/relationships/vmlDrawing" Target="../drawings/vmlDrawing4.vml"/><Relationship Id="rId6" Type="http://schemas.openxmlformats.org/officeDocument/2006/relationships/image" Target="../media/image7.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9.wmf"/><Relationship Id="rId19" Type="http://schemas.openxmlformats.org/officeDocument/2006/relationships/oleObject" Target="../embeddings/oleObject14.bin"/><Relationship Id="rId4" Type="http://schemas.openxmlformats.org/officeDocument/2006/relationships/image" Target="../media/image4.wmf"/><Relationship Id="rId9" Type="http://schemas.openxmlformats.org/officeDocument/2006/relationships/oleObject" Target="../embeddings/oleObject9.bin"/><Relationship Id="rId14" Type="http://schemas.openxmlformats.org/officeDocument/2006/relationships/image" Target="../media/image11.wmf"/></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2051"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2052" name="Rectangle 2"/>
          <p:cNvSpPr>
            <a:spLocks noChangeArrowheads="1"/>
          </p:cNvSpPr>
          <p:nvPr/>
        </p:nvSpPr>
        <p:spPr bwMode="auto">
          <a:xfrm>
            <a:off x="914400" y="2743200"/>
            <a:ext cx="50292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800" b="1"/>
              <a:t>Permutation and Exact Tests </a:t>
            </a:r>
          </a:p>
          <a:p>
            <a:pPr algn="ctr">
              <a:spcBef>
                <a:spcPct val="50000"/>
              </a:spcBef>
              <a:buFontTx/>
              <a:buNone/>
            </a:pPr>
            <a:r>
              <a:rPr lang="en-US" altLang="en-US" sz="2800" b="1"/>
              <a:t>&amp;</a:t>
            </a:r>
          </a:p>
          <a:p>
            <a:pPr algn="ctr">
              <a:spcBef>
                <a:spcPct val="50000"/>
              </a:spcBef>
              <a:buFontTx/>
              <a:buNone/>
            </a:pPr>
            <a:r>
              <a:rPr lang="en-US" altLang="en-US" sz="2800" b="1"/>
              <a:t>False Detection Rate</a:t>
            </a:r>
          </a:p>
        </p:txBody>
      </p:sp>
      <p:sp>
        <p:nvSpPr>
          <p:cNvPr id="2053" name="Line 3"/>
          <p:cNvSpPr>
            <a:spLocks noChangeShapeType="1"/>
          </p:cNvSpPr>
          <p:nvPr/>
        </p:nvSpPr>
        <p:spPr bwMode="auto">
          <a:xfrm>
            <a:off x="915988" y="2286000"/>
            <a:ext cx="5027612"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 name="Line 4"/>
          <p:cNvSpPr>
            <a:spLocks noChangeShapeType="1"/>
          </p:cNvSpPr>
          <p:nvPr/>
        </p:nvSpPr>
        <p:spPr bwMode="auto">
          <a:xfrm>
            <a:off x="915988" y="2514600"/>
            <a:ext cx="5027612"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 name="Line 5"/>
          <p:cNvSpPr>
            <a:spLocks noChangeShapeType="1"/>
          </p:cNvSpPr>
          <p:nvPr/>
        </p:nvSpPr>
        <p:spPr bwMode="auto">
          <a:xfrm>
            <a:off x="914400" y="4876800"/>
            <a:ext cx="5027613"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 name="Line 6"/>
          <p:cNvSpPr>
            <a:spLocks noChangeShapeType="1"/>
          </p:cNvSpPr>
          <p:nvPr/>
        </p:nvSpPr>
        <p:spPr bwMode="auto">
          <a:xfrm>
            <a:off x="914400" y="5181600"/>
            <a:ext cx="5027613"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485B5DD2-225D-4DFA-9C61-40E782934E8A}" type="slidenum">
              <a:rPr lang="en-US" altLang="en-US" sz="1400" smtClean="0"/>
              <a:pPr>
                <a:spcBef>
                  <a:spcPct val="0"/>
                </a:spcBef>
                <a:buFontTx/>
                <a:buNone/>
              </a:pPr>
              <a:t>267</a:t>
            </a:fld>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1267"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11268" name="Text Box 4"/>
          <p:cNvSpPr txBox="1">
            <a:spLocks noChangeArrowheads="1"/>
          </p:cNvSpPr>
          <p:nvPr/>
        </p:nvSpPr>
        <p:spPr bwMode="auto">
          <a:xfrm>
            <a:off x="1066800" y="533400"/>
            <a:ext cx="4572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400" b="1" u="sng"/>
              <a:t>Permutation Test for Correlation</a:t>
            </a:r>
          </a:p>
        </p:txBody>
      </p:sp>
      <p:sp>
        <p:nvSpPr>
          <p:cNvPr id="24581" name="Text Box 5"/>
          <p:cNvSpPr txBox="1">
            <a:spLocks noChangeArrowheads="1"/>
          </p:cNvSpPr>
          <p:nvPr/>
        </p:nvSpPr>
        <p:spPr bwMode="auto">
          <a:xfrm>
            <a:off x="533400" y="1447800"/>
            <a:ext cx="5715000"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r>
              <a:rPr lang="en-US" dirty="0"/>
              <a:t>Assume data are pairs (X</a:t>
            </a:r>
            <a:r>
              <a:rPr lang="en-US" baseline="-25000" dirty="0"/>
              <a:t>1i</a:t>
            </a:r>
            <a:r>
              <a:rPr lang="en-US" dirty="0"/>
              <a:t>,X</a:t>
            </a:r>
            <a:r>
              <a:rPr lang="en-US" baseline="-25000" dirty="0"/>
              <a:t>2i</a:t>
            </a:r>
            <a:r>
              <a:rPr lang="en-US" dirty="0"/>
              <a:t>), i = 1,2,…,n</a:t>
            </a:r>
          </a:p>
          <a:p>
            <a:pPr>
              <a:spcBef>
                <a:spcPct val="50000"/>
              </a:spcBef>
              <a:buFontTx/>
              <a:buAutoNum type="arabicPeriod"/>
              <a:defRPr/>
            </a:pPr>
            <a:r>
              <a:rPr lang="en-US" dirty="0"/>
              <a:t>Ho: </a:t>
            </a:r>
            <a:r>
              <a:rPr lang="en-US" dirty="0">
                <a:sym typeface="Symbol" pitchFamily="18" charset="2"/>
              </a:rPr>
              <a:t> = 0</a:t>
            </a:r>
          </a:p>
          <a:p>
            <a:pPr>
              <a:spcBef>
                <a:spcPct val="50000"/>
              </a:spcBef>
              <a:buFontTx/>
              <a:buAutoNum type="arabicPeriod"/>
              <a:defRPr/>
            </a:pPr>
            <a:r>
              <a:rPr lang="en-US" dirty="0">
                <a:sym typeface="Symbol" pitchFamily="18" charset="2"/>
              </a:rPr>
              <a:t>Compute r</a:t>
            </a:r>
            <a:r>
              <a:rPr lang="en-US" baseline="-25000" dirty="0">
                <a:sym typeface="Symbol" pitchFamily="18" charset="2"/>
              </a:rPr>
              <a:t>obs</a:t>
            </a:r>
            <a:r>
              <a:rPr lang="en-US" dirty="0">
                <a:sym typeface="Symbol" pitchFamily="18" charset="2"/>
              </a:rPr>
              <a:t> = </a:t>
            </a:r>
            <a:r>
              <a:rPr lang="en-US" dirty="0" err="1">
                <a:sym typeface="Symbol" pitchFamily="18" charset="2"/>
              </a:rPr>
              <a:t>corr</a:t>
            </a:r>
            <a:r>
              <a:rPr lang="en-US" dirty="0">
                <a:sym typeface="Symbol" pitchFamily="18" charset="2"/>
              </a:rPr>
              <a:t> (X</a:t>
            </a:r>
            <a:r>
              <a:rPr lang="en-US" baseline="-25000" dirty="0">
                <a:sym typeface="Symbol" pitchFamily="18" charset="2"/>
              </a:rPr>
              <a:t>1</a:t>
            </a:r>
            <a:r>
              <a:rPr lang="en-US" dirty="0">
                <a:sym typeface="Symbol" pitchFamily="18" charset="2"/>
              </a:rPr>
              <a:t>,X</a:t>
            </a:r>
            <a:r>
              <a:rPr lang="en-US" baseline="-25000" dirty="0">
                <a:sym typeface="Symbol" pitchFamily="18" charset="2"/>
              </a:rPr>
              <a:t>2</a:t>
            </a:r>
            <a:r>
              <a:rPr lang="en-US" dirty="0">
                <a:sym typeface="Symbol" pitchFamily="18" charset="2"/>
              </a:rPr>
              <a:t>) </a:t>
            </a:r>
          </a:p>
          <a:p>
            <a:pPr>
              <a:spcBef>
                <a:spcPct val="50000"/>
              </a:spcBef>
              <a:buFontTx/>
              <a:buAutoNum type="arabicPeriod"/>
              <a:defRPr/>
            </a:pPr>
            <a:r>
              <a:rPr lang="en-US" dirty="0">
                <a:sym typeface="Symbol" pitchFamily="18" charset="2"/>
              </a:rPr>
              <a:t>Mix up the X</a:t>
            </a:r>
            <a:r>
              <a:rPr lang="en-US" baseline="-25000" dirty="0">
                <a:sym typeface="Symbol" pitchFamily="18" charset="2"/>
              </a:rPr>
              <a:t>1i</a:t>
            </a:r>
            <a:r>
              <a:rPr lang="en-US" dirty="0">
                <a:sym typeface="Symbol" pitchFamily="18" charset="2"/>
              </a:rPr>
              <a:t> and X</a:t>
            </a:r>
            <a:r>
              <a:rPr lang="en-US" baseline="-25000" dirty="0">
                <a:sym typeface="Symbol" pitchFamily="18" charset="2"/>
              </a:rPr>
              <a:t>2i </a:t>
            </a:r>
            <a:r>
              <a:rPr lang="en-US" dirty="0">
                <a:sym typeface="Symbol" pitchFamily="18" charset="2"/>
              </a:rPr>
              <a:t>; i.e., for each X</a:t>
            </a:r>
            <a:r>
              <a:rPr lang="en-US" baseline="-25000" dirty="0">
                <a:sym typeface="Symbol" pitchFamily="18" charset="2"/>
              </a:rPr>
              <a:t>1i</a:t>
            </a:r>
            <a:r>
              <a:rPr lang="en-US" dirty="0">
                <a:sym typeface="Symbol" pitchFamily="18" charset="2"/>
              </a:rPr>
              <a:t> randomly choose X</a:t>
            </a:r>
            <a:r>
              <a:rPr lang="en-US" baseline="-25000" dirty="0">
                <a:sym typeface="Symbol" pitchFamily="18" charset="2"/>
              </a:rPr>
              <a:t>2i</a:t>
            </a:r>
            <a:r>
              <a:rPr lang="en-US" dirty="0">
                <a:cs typeface="Times New Roman" pitchFamily="18" charset="0"/>
                <a:sym typeface="Symbol" pitchFamily="18" charset="2"/>
              </a:rPr>
              <a:t>′</a:t>
            </a:r>
            <a:r>
              <a:rPr lang="en-US" dirty="0">
                <a:sym typeface="Symbol" pitchFamily="18" charset="2"/>
              </a:rPr>
              <a:t> from all the X</a:t>
            </a:r>
            <a:r>
              <a:rPr lang="en-US" baseline="-25000" dirty="0">
                <a:sym typeface="Symbol" pitchFamily="18" charset="2"/>
              </a:rPr>
              <a:t>2</a:t>
            </a:r>
            <a:r>
              <a:rPr lang="en-US" dirty="0">
                <a:sym typeface="Symbol" pitchFamily="18" charset="2"/>
              </a:rPr>
              <a:t>’s. Compute </a:t>
            </a:r>
            <a:r>
              <a:rPr lang="en-US" dirty="0" err="1">
                <a:sym typeface="Symbol" pitchFamily="18" charset="2"/>
              </a:rPr>
              <a:t>r</a:t>
            </a:r>
            <a:r>
              <a:rPr lang="en-US" baseline="-25000" dirty="0" err="1">
                <a:sym typeface="Symbol" pitchFamily="18" charset="2"/>
              </a:rPr>
              <a:t>perm</a:t>
            </a:r>
            <a:r>
              <a:rPr lang="en-US" dirty="0">
                <a:sym typeface="Symbol" pitchFamily="18" charset="2"/>
              </a:rPr>
              <a:t> = </a:t>
            </a:r>
            <a:r>
              <a:rPr lang="en-US" dirty="0" err="1">
                <a:sym typeface="Symbol" pitchFamily="18" charset="2"/>
              </a:rPr>
              <a:t>corr</a:t>
            </a:r>
            <a:r>
              <a:rPr lang="en-US" dirty="0">
                <a:sym typeface="Symbol" pitchFamily="18" charset="2"/>
              </a:rPr>
              <a:t>(X</a:t>
            </a:r>
            <a:r>
              <a:rPr lang="en-US" baseline="-25000" dirty="0">
                <a:sym typeface="Symbol" pitchFamily="18" charset="2"/>
              </a:rPr>
              <a:t>1</a:t>
            </a:r>
            <a:r>
              <a:rPr lang="en-US" dirty="0">
                <a:sym typeface="Symbol" pitchFamily="18" charset="2"/>
              </a:rPr>
              <a:t>,X</a:t>
            </a:r>
            <a:r>
              <a:rPr lang="en-US" baseline="-25000" dirty="0">
                <a:sym typeface="Symbol" pitchFamily="18" charset="2"/>
              </a:rPr>
              <a:t>2</a:t>
            </a:r>
            <a:r>
              <a:rPr lang="en-US" dirty="0">
                <a:cs typeface="Times New Roman" pitchFamily="18" charset="0"/>
                <a:sym typeface="Symbol" pitchFamily="18" charset="2"/>
              </a:rPr>
              <a:t>′</a:t>
            </a:r>
            <a:r>
              <a:rPr lang="en-US" dirty="0">
                <a:sym typeface="Symbol" pitchFamily="18" charset="2"/>
              </a:rPr>
              <a:t>)</a:t>
            </a:r>
          </a:p>
          <a:p>
            <a:pPr>
              <a:spcBef>
                <a:spcPct val="50000"/>
              </a:spcBef>
              <a:buFontTx/>
              <a:buAutoNum type="arabicPeriod"/>
              <a:defRPr/>
            </a:pPr>
            <a:r>
              <a:rPr lang="en-US" dirty="0">
                <a:sym typeface="Symbol" pitchFamily="18" charset="2"/>
              </a:rPr>
              <a:t>Repeat Step 3 many times and compare r</a:t>
            </a:r>
            <a:r>
              <a:rPr lang="en-US" baseline="-25000" dirty="0">
                <a:sym typeface="Symbol" pitchFamily="18" charset="2"/>
              </a:rPr>
              <a:t>obs</a:t>
            </a:r>
            <a:r>
              <a:rPr lang="en-US" dirty="0">
                <a:sym typeface="Symbol" pitchFamily="18" charset="2"/>
              </a:rPr>
              <a:t> to the distribution of </a:t>
            </a:r>
            <a:r>
              <a:rPr lang="en-US" dirty="0" err="1">
                <a:sym typeface="Symbol" pitchFamily="18" charset="2"/>
              </a:rPr>
              <a:t>r</a:t>
            </a:r>
            <a:r>
              <a:rPr lang="en-US" baseline="-25000" dirty="0" err="1">
                <a:sym typeface="Symbol" pitchFamily="18" charset="2"/>
              </a:rPr>
              <a:t>perm</a:t>
            </a:r>
            <a:endParaRPr lang="en-US" baseline="-25000" dirty="0">
              <a:sym typeface="Symbol" pitchFamily="18" charset="2"/>
            </a:endParaRPr>
          </a:p>
          <a:p>
            <a:pPr marL="0" indent="0">
              <a:spcBef>
                <a:spcPct val="50000"/>
              </a:spcBef>
              <a:defRPr/>
            </a:pPr>
            <a:endParaRPr lang="en-US" dirty="0">
              <a:sym typeface="Symbol" pitchFamily="18" charset="2"/>
            </a:endParaRPr>
          </a:p>
          <a:p>
            <a:pPr marL="0" indent="0">
              <a:spcBef>
                <a:spcPct val="50000"/>
              </a:spcBef>
              <a:defRPr/>
            </a:pPr>
            <a:r>
              <a:rPr lang="en-US" dirty="0">
                <a:sym typeface="Symbol" pitchFamily="18" charset="2"/>
              </a:rPr>
              <a:t>Note:	There are n! possible pairings. If n is </a:t>
            </a:r>
            <a:br>
              <a:rPr lang="en-US" dirty="0">
                <a:sym typeface="Symbol" pitchFamily="18" charset="2"/>
              </a:rPr>
            </a:br>
            <a:r>
              <a:rPr lang="en-US" dirty="0">
                <a:sym typeface="Symbol" pitchFamily="18" charset="2"/>
              </a:rPr>
              <a:t>	small, you can enumerate all possible</a:t>
            </a:r>
            <a:br>
              <a:rPr lang="en-US" dirty="0">
                <a:sym typeface="Symbol" pitchFamily="18" charset="2"/>
              </a:rPr>
            </a:br>
            <a:r>
              <a:rPr lang="en-US" dirty="0">
                <a:sym typeface="Symbol" pitchFamily="18" charset="2"/>
              </a:rPr>
              <a:t>	pairings.</a:t>
            </a:r>
          </a:p>
        </p:txBody>
      </p:sp>
      <p:sp>
        <p:nvSpPr>
          <p:cNvPr id="11270"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4286A671-0821-4032-8011-456ACB52C444}" type="slidenum">
              <a:rPr lang="en-US" altLang="en-US" sz="1400" smtClean="0"/>
              <a:pPr>
                <a:spcBef>
                  <a:spcPct val="0"/>
                </a:spcBef>
                <a:buFontTx/>
                <a:buNone/>
              </a:pPr>
              <a:t>276</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2291"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12292" name="Text Box 1028"/>
          <p:cNvSpPr txBox="1">
            <a:spLocks noChangeArrowheads="1"/>
          </p:cNvSpPr>
          <p:nvPr/>
        </p:nvSpPr>
        <p:spPr bwMode="auto">
          <a:xfrm>
            <a:off x="1295400" y="5334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400" b="1" u="sng"/>
              <a:t>Permutation Tests - Summary</a:t>
            </a:r>
          </a:p>
        </p:txBody>
      </p:sp>
      <p:sp>
        <p:nvSpPr>
          <p:cNvPr id="12293" name="Text Box 1029"/>
          <p:cNvSpPr txBox="1">
            <a:spLocks noChangeArrowheads="1"/>
          </p:cNvSpPr>
          <p:nvPr/>
        </p:nvSpPr>
        <p:spPr bwMode="auto">
          <a:xfrm>
            <a:off x="533400" y="1012825"/>
            <a:ext cx="5791200" cy="729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363" indent="-233363">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pPr>
            <a:r>
              <a:rPr lang="en-US" altLang="en-US" sz="2400"/>
              <a:t>Useful when we can do resampling under the null hypothesis </a:t>
            </a:r>
          </a:p>
          <a:p>
            <a:pPr>
              <a:spcBef>
                <a:spcPct val="50000"/>
              </a:spcBef>
            </a:pPr>
            <a:r>
              <a:rPr lang="en-US" altLang="en-US" sz="2400"/>
              <a:t>Permutation samples are drawn without replacement</a:t>
            </a:r>
          </a:p>
          <a:p>
            <a:pPr>
              <a:spcBef>
                <a:spcPct val="50000"/>
              </a:spcBef>
            </a:pPr>
            <a:r>
              <a:rPr lang="en-US" altLang="en-US" sz="2400"/>
              <a:t>If the sample size is small, you can enumerate all possible permutations, otherwise generate many permutations.</a:t>
            </a:r>
          </a:p>
          <a:p>
            <a:pPr>
              <a:spcBef>
                <a:spcPct val="50000"/>
              </a:spcBef>
            </a:pPr>
            <a:r>
              <a:rPr lang="en-US" altLang="en-US" sz="2400"/>
              <a:t>Fewer assumptions than e.g. t-test (i.e., no assumption about skewness or normality of underlying distribution)</a:t>
            </a:r>
          </a:p>
          <a:p>
            <a:pPr>
              <a:spcBef>
                <a:spcPct val="50000"/>
              </a:spcBef>
            </a:pPr>
            <a:r>
              <a:rPr lang="en-US" altLang="en-US" sz="2400"/>
              <a:t>Many standard nonparametric methods (e.g., Wilcoxon Rank Sum Test) are  permutation tests based on ranks.</a:t>
            </a:r>
          </a:p>
          <a:p>
            <a:pPr>
              <a:spcBef>
                <a:spcPct val="50000"/>
              </a:spcBef>
            </a:pPr>
            <a:r>
              <a:rPr lang="en-US" altLang="en-US" sz="2400"/>
              <a:t>Good Reference:</a:t>
            </a:r>
            <a:br>
              <a:rPr lang="en-US" altLang="en-US" sz="2400"/>
            </a:br>
            <a:r>
              <a:rPr lang="en-US" altLang="en-US" sz="2400"/>
              <a:t>Manly (2007). </a:t>
            </a:r>
            <a:r>
              <a:rPr lang="en-US" altLang="en-US" sz="2400" i="1"/>
              <a:t>Randomization, Bootstrap and Monte Carlo Methods in Biology</a:t>
            </a:r>
            <a:r>
              <a:rPr lang="en-US" altLang="en-US" sz="2400"/>
              <a:t>.  Chapman &amp; Hall/CRC.</a:t>
            </a:r>
            <a:endParaRPr lang="en-US" altLang="en-US" sz="2400">
              <a:sym typeface="Symbol" pitchFamily="18" charset="2"/>
            </a:endParaRPr>
          </a:p>
        </p:txBody>
      </p:sp>
      <p:sp>
        <p:nvSpPr>
          <p:cNvPr id="12294"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4265E116-47CE-4658-AD8A-D32354B328B6}" type="slidenum">
              <a:rPr lang="en-US" altLang="en-US" sz="1400" smtClean="0"/>
              <a:pPr>
                <a:spcBef>
                  <a:spcPct val="0"/>
                </a:spcBef>
                <a:buFontTx/>
                <a:buNone/>
              </a:pPr>
              <a:t>277</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331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13316" name="Text Box 2"/>
          <p:cNvSpPr txBox="1">
            <a:spLocks noChangeArrowheads="1"/>
          </p:cNvSpPr>
          <p:nvPr/>
        </p:nvSpPr>
        <p:spPr bwMode="auto">
          <a:xfrm>
            <a:off x="1219200" y="457200"/>
            <a:ext cx="4419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400" b="1"/>
              <a:t>Fisher’s Exact Test </a:t>
            </a:r>
          </a:p>
        </p:txBody>
      </p:sp>
      <p:sp>
        <p:nvSpPr>
          <p:cNvPr id="13317" name="Line 3"/>
          <p:cNvSpPr>
            <a:spLocks noChangeShapeType="1"/>
          </p:cNvSpPr>
          <p:nvPr/>
        </p:nvSpPr>
        <p:spPr bwMode="auto">
          <a:xfrm>
            <a:off x="1371600" y="9906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Text Box 4"/>
          <p:cNvSpPr txBox="1">
            <a:spLocks noChangeArrowheads="1"/>
          </p:cNvSpPr>
          <p:nvPr/>
        </p:nvSpPr>
        <p:spPr bwMode="auto">
          <a:xfrm>
            <a:off x="914400" y="1143000"/>
            <a:ext cx="49530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457200" algn="l"/>
              </a:tabLst>
              <a:defRPr sz="3200">
                <a:solidFill>
                  <a:schemeClr val="tx1"/>
                </a:solidFill>
                <a:latin typeface="Times New Roman" charset="0"/>
              </a:defRPr>
            </a:lvl1pPr>
            <a:lvl2pPr marL="742950" indent="-285750">
              <a:spcBef>
                <a:spcPct val="20000"/>
              </a:spcBef>
              <a:buChar char="–"/>
              <a:tabLst>
                <a:tab pos="457200" algn="l"/>
              </a:tabLst>
              <a:defRPr sz="2800">
                <a:solidFill>
                  <a:schemeClr val="tx1"/>
                </a:solidFill>
                <a:latin typeface="Times New Roman" charset="0"/>
              </a:defRPr>
            </a:lvl2pPr>
            <a:lvl3pPr marL="1143000" indent="-228600">
              <a:spcBef>
                <a:spcPct val="20000"/>
              </a:spcBef>
              <a:buChar char="•"/>
              <a:tabLst>
                <a:tab pos="457200" algn="l"/>
              </a:tabLst>
              <a:defRPr sz="2400">
                <a:solidFill>
                  <a:schemeClr val="tx1"/>
                </a:solidFill>
                <a:latin typeface="Times New Roman" charset="0"/>
              </a:defRPr>
            </a:lvl3pPr>
            <a:lvl4pPr marL="1600200" indent="-228600">
              <a:spcBef>
                <a:spcPct val="20000"/>
              </a:spcBef>
              <a:buChar char="–"/>
              <a:tabLst>
                <a:tab pos="457200" algn="l"/>
              </a:tabLst>
              <a:defRPr sz="2000">
                <a:solidFill>
                  <a:schemeClr val="tx1"/>
                </a:solidFill>
                <a:latin typeface="Times New Roman" charset="0"/>
              </a:defRPr>
            </a:lvl4pPr>
            <a:lvl5pPr marL="2057400" indent="-228600">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spcBef>
                <a:spcPct val="50000"/>
              </a:spcBef>
              <a:buFontTx/>
              <a:buNone/>
            </a:pPr>
            <a:r>
              <a:rPr lang="en-US" altLang="en-US" sz="2000" b="1"/>
              <a:t>Motivation</a:t>
            </a:r>
            <a:r>
              <a:rPr lang="en-US" altLang="en-US" sz="2000"/>
              <a:t>:  When a 2 </a:t>
            </a:r>
            <a:r>
              <a:rPr lang="en-US" altLang="en-US" sz="2000">
                <a:sym typeface="Symbol" pitchFamily="18" charset="2"/>
              </a:rPr>
              <a:t></a:t>
            </a:r>
            <a:r>
              <a:rPr lang="en-US" altLang="en-US" sz="2000"/>
              <a:t> 2 table contains cells that have fewer than 5 </a:t>
            </a:r>
            <a:r>
              <a:rPr lang="en-US" altLang="en-US" sz="2000" u="sng"/>
              <a:t>expected</a:t>
            </a:r>
            <a:r>
              <a:rPr lang="en-US" altLang="en-US" sz="2000"/>
              <a:t> observations, the </a:t>
            </a:r>
            <a:r>
              <a:rPr lang="en-US" altLang="en-US" sz="2000">
                <a:sym typeface="Symbol" pitchFamily="18" charset="2"/>
              </a:rPr>
              <a:t></a:t>
            </a:r>
            <a:r>
              <a:rPr lang="en-US" altLang="en-US" sz="2000" baseline="30000">
                <a:sym typeface="Symbol" pitchFamily="18" charset="2"/>
              </a:rPr>
              <a:t>2</a:t>
            </a:r>
            <a:r>
              <a:rPr lang="en-US" altLang="en-US" sz="2000">
                <a:sym typeface="Symbol" pitchFamily="18" charset="2"/>
              </a:rPr>
              <a:t> approximation to the distribution of X</a:t>
            </a:r>
            <a:r>
              <a:rPr lang="en-US" altLang="en-US" sz="2000" baseline="30000">
                <a:sym typeface="Symbol" pitchFamily="18" charset="2"/>
              </a:rPr>
              <a:t>2</a:t>
            </a:r>
            <a:r>
              <a:rPr lang="en-US" altLang="en-US" sz="2000"/>
              <a:t> is known to be poor.  This can lead to incorrect inference since the p-values based on this approximation are not valid.</a:t>
            </a:r>
          </a:p>
          <a:p>
            <a:pPr algn="just">
              <a:spcBef>
                <a:spcPct val="50000"/>
              </a:spcBef>
              <a:buFontTx/>
              <a:buNone/>
            </a:pPr>
            <a:endParaRPr lang="en-US" altLang="en-US" sz="2000" b="1"/>
          </a:p>
          <a:p>
            <a:pPr algn="just">
              <a:spcBef>
                <a:spcPct val="50000"/>
              </a:spcBef>
              <a:buFontTx/>
              <a:buNone/>
            </a:pPr>
            <a:r>
              <a:rPr lang="en-US" altLang="en-US" sz="2000" b="1"/>
              <a:t>Solution:</a:t>
            </a:r>
            <a:r>
              <a:rPr lang="en-US" altLang="en-US" sz="2000"/>
              <a:t>  Use Fisher’s Exact Test</a:t>
            </a:r>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b="1"/>
          </a:p>
        </p:txBody>
      </p:sp>
      <p:graphicFrame>
        <p:nvGraphicFramePr>
          <p:cNvPr id="13319" name="Object 5"/>
          <p:cNvGraphicFramePr>
            <a:graphicFrameLocks noChangeAspect="1"/>
          </p:cNvGraphicFramePr>
          <p:nvPr/>
        </p:nvGraphicFramePr>
        <p:xfrm>
          <a:off x="1770063" y="4419600"/>
          <a:ext cx="2930525" cy="1652588"/>
        </p:xfrm>
        <a:graphic>
          <a:graphicData uri="http://schemas.openxmlformats.org/presentationml/2006/ole">
            <mc:AlternateContent xmlns:mc="http://schemas.openxmlformats.org/markup-compatibility/2006">
              <mc:Choice xmlns:v="urn:schemas-microsoft-com:vml" Requires="v">
                <p:oleObj spid="_x0000_s13330" name="Document" r:id="rId3" imgW="3083555" imgH="1740442" progId="Word.Document.8">
                  <p:embed/>
                </p:oleObj>
              </mc:Choice>
              <mc:Fallback>
                <p:oleObj name="Document" r:id="rId3" imgW="3083555" imgH="1740442"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063" y="4419600"/>
                        <a:ext cx="2930525" cy="165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029AC8C9-CCBF-44AC-87EF-3F85283258A2}" type="slidenum">
              <a:rPr lang="en-US" altLang="en-US" sz="1400" smtClean="0"/>
              <a:pPr>
                <a:spcBef>
                  <a:spcPct val="0"/>
                </a:spcBef>
                <a:buFontTx/>
                <a:buNone/>
              </a:pPr>
              <a:t>278</a:t>
            </a:fld>
            <a:endParaRPr lang="en-US"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4339"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graphicFrame>
        <p:nvGraphicFramePr>
          <p:cNvPr id="14340" name="Object 2"/>
          <p:cNvGraphicFramePr>
            <a:graphicFrameLocks noChangeAspect="1"/>
          </p:cNvGraphicFramePr>
          <p:nvPr/>
        </p:nvGraphicFramePr>
        <p:xfrm>
          <a:off x="-533400" y="742950"/>
          <a:ext cx="1390650" cy="2038350"/>
        </p:xfrm>
        <a:graphic>
          <a:graphicData uri="http://schemas.openxmlformats.org/presentationml/2006/ole">
            <mc:AlternateContent xmlns:mc="http://schemas.openxmlformats.org/markup-compatibility/2006">
              <mc:Choice xmlns:v="urn:schemas-microsoft-com:vml" Requires="v">
                <p:oleObj spid="_x0000_s14374" name="Document" r:id="rId3" imgW="1391412" imgH="2048256" progId="Word.Document.8">
                  <p:embed/>
                </p:oleObj>
              </mc:Choice>
              <mc:Fallback>
                <p:oleObj name="Document" r:id="rId3" imgW="1391412" imgH="2048256"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742950"/>
                        <a:ext cx="1390650" cy="203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1" name="Text Box 3"/>
          <p:cNvSpPr txBox="1">
            <a:spLocks noChangeArrowheads="1"/>
          </p:cNvSpPr>
          <p:nvPr/>
        </p:nvSpPr>
        <p:spPr bwMode="auto">
          <a:xfrm>
            <a:off x="1219200" y="457200"/>
            <a:ext cx="4419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400" b="1"/>
              <a:t>Fisher’s Exact Test</a:t>
            </a:r>
          </a:p>
        </p:txBody>
      </p:sp>
      <p:sp>
        <p:nvSpPr>
          <p:cNvPr id="14342" name="Line 4"/>
          <p:cNvSpPr>
            <a:spLocks noChangeShapeType="1"/>
          </p:cNvSpPr>
          <p:nvPr/>
        </p:nvSpPr>
        <p:spPr bwMode="auto">
          <a:xfrm>
            <a:off x="1371600" y="9906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Text Box 5"/>
          <p:cNvSpPr txBox="1">
            <a:spLocks noChangeArrowheads="1"/>
          </p:cNvSpPr>
          <p:nvPr/>
        </p:nvSpPr>
        <p:spPr bwMode="auto">
          <a:xfrm>
            <a:off x="914400" y="1143000"/>
            <a:ext cx="4953000" cy="547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457200" algn="l"/>
              </a:tabLst>
              <a:defRPr sz="3200">
                <a:solidFill>
                  <a:schemeClr val="tx1"/>
                </a:solidFill>
                <a:latin typeface="Times New Roman" charset="0"/>
              </a:defRPr>
            </a:lvl1pPr>
            <a:lvl2pPr marL="742950" indent="-285750">
              <a:spcBef>
                <a:spcPct val="20000"/>
              </a:spcBef>
              <a:buChar char="–"/>
              <a:tabLst>
                <a:tab pos="457200" algn="l"/>
              </a:tabLst>
              <a:defRPr sz="2800">
                <a:solidFill>
                  <a:schemeClr val="tx1"/>
                </a:solidFill>
                <a:latin typeface="Times New Roman" charset="0"/>
              </a:defRPr>
            </a:lvl2pPr>
            <a:lvl3pPr marL="1143000" indent="-228600">
              <a:spcBef>
                <a:spcPct val="20000"/>
              </a:spcBef>
              <a:buChar char="•"/>
              <a:tabLst>
                <a:tab pos="457200" algn="l"/>
              </a:tabLst>
              <a:defRPr sz="2400">
                <a:solidFill>
                  <a:schemeClr val="tx1"/>
                </a:solidFill>
                <a:latin typeface="Times New Roman" charset="0"/>
              </a:defRPr>
            </a:lvl3pPr>
            <a:lvl4pPr marL="1600200" indent="-228600">
              <a:spcBef>
                <a:spcPct val="20000"/>
              </a:spcBef>
              <a:buChar char="–"/>
              <a:tabLst>
                <a:tab pos="457200" algn="l"/>
              </a:tabLst>
              <a:defRPr sz="2000">
                <a:solidFill>
                  <a:schemeClr val="tx1"/>
                </a:solidFill>
                <a:latin typeface="Times New Roman" charset="0"/>
              </a:defRPr>
            </a:lvl4pPr>
            <a:lvl5pPr marL="2057400" indent="-228600">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spcBef>
                <a:spcPct val="50000"/>
              </a:spcBef>
              <a:buFontTx/>
              <a:buNone/>
            </a:pPr>
            <a:r>
              <a:rPr lang="en-US" altLang="en-US" sz="2000" b="1"/>
              <a:t>Example:</a:t>
            </a:r>
            <a:r>
              <a:rPr lang="en-US" altLang="en-US" sz="2000"/>
              <a:t> A retrospective study is done among men aged 50-54 who died over a </a:t>
            </a:r>
            <a:br>
              <a:rPr lang="en-US" altLang="en-US" sz="2000"/>
            </a:br>
            <a:r>
              <a:rPr lang="en-US" altLang="en-US" sz="2000"/>
              <a:t>1-month period.  The investigators tried to include equal numbers of men who died from cardiovascular disease (CVD) and those that did not.  Then, asking a close relative, the dietary habits were ascertained.</a:t>
            </a:r>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r>
              <a:rPr lang="en-US" altLang="en-US" sz="2000"/>
              <a:t>A calculation of the odds ratio yields:</a:t>
            </a:r>
            <a:endParaRPr lang="en-US" altLang="en-US" sz="2000" b="1"/>
          </a:p>
        </p:txBody>
      </p:sp>
      <p:graphicFrame>
        <p:nvGraphicFramePr>
          <p:cNvPr id="14344" name="Object 6"/>
          <p:cNvGraphicFramePr>
            <a:graphicFrameLocks noChangeAspect="1"/>
          </p:cNvGraphicFramePr>
          <p:nvPr/>
        </p:nvGraphicFramePr>
        <p:xfrm>
          <a:off x="1066800" y="3657600"/>
          <a:ext cx="4724400" cy="1981200"/>
        </p:xfrm>
        <a:graphic>
          <a:graphicData uri="http://schemas.openxmlformats.org/presentationml/2006/ole">
            <mc:AlternateContent xmlns:mc="http://schemas.openxmlformats.org/markup-compatibility/2006">
              <mc:Choice xmlns:v="urn:schemas-microsoft-com:vml" Requires="v">
                <p:oleObj spid="_x0000_s14375" name="Document" r:id="rId5" imgW="4736592" imgH="1988820" progId="Word.Document.8">
                  <p:embed/>
                </p:oleObj>
              </mc:Choice>
              <mc:Fallback>
                <p:oleObj name="Document" r:id="rId5" imgW="4736592" imgH="1988820"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657600"/>
                        <a:ext cx="47244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7"/>
          <p:cNvGraphicFramePr>
            <a:graphicFrameLocks noChangeAspect="1"/>
          </p:cNvGraphicFramePr>
          <p:nvPr/>
        </p:nvGraphicFramePr>
        <p:xfrm>
          <a:off x="2362200" y="6934200"/>
          <a:ext cx="1905000" cy="609600"/>
        </p:xfrm>
        <a:graphic>
          <a:graphicData uri="http://schemas.openxmlformats.org/presentationml/2006/ole">
            <mc:AlternateContent xmlns:mc="http://schemas.openxmlformats.org/markup-compatibility/2006">
              <mc:Choice xmlns:v="urn:schemas-microsoft-com:vml" Requires="v">
                <p:oleObj spid="_x0000_s14376" name="Equation" r:id="rId7" imgW="1905000" imgH="609600" progId="Equation.3">
                  <p:embed/>
                </p:oleObj>
              </mc:Choice>
              <mc:Fallback>
                <p:oleObj name="Equation" r:id="rId7" imgW="1905000" imgH="609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6934200"/>
                        <a:ext cx="1905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6"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E1A99508-7A3E-41E1-8344-AAF2AB5C5F7E}" type="slidenum">
              <a:rPr lang="en-US" altLang="en-US" sz="1400" smtClean="0"/>
              <a:pPr>
                <a:spcBef>
                  <a:spcPct val="0"/>
                </a:spcBef>
                <a:buFontTx/>
                <a:buNone/>
              </a:pPr>
              <a:t>279</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5363"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15364" name="Text Box 2"/>
          <p:cNvSpPr txBox="1">
            <a:spLocks noChangeArrowheads="1"/>
          </p:cNvSpPr>
          <p:nvPr/>
        </p:nvSpPr>
        <p:spPr bwMode="auto">
          <a:xfrm>
            <a:off x="609600" y="1143000"/>
            <a:ext cx="5638800" cy="664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42900" algn="l"/>
                <a:tab pos="571500" algn="l"/>
              </a:tabLst>
              <a:defRPr sz="3200">
                <a:solidFill>
                  <a:schemeClr val="tx1"/>
                </a:solidFill>
                <a:latin typeface="Times New Roman" charset="0"/>
              </a:defRPr>
            </a:lvl1pPr>
            <a:lvl2pPr marL="742950" indent="-285750">
              <a:spcBef>
                <a:spcPct val="20000"/>
              </a:spcBef>
              <a:buChar char="–"/>
              <a:tabLst>
                <a:tab pos="342900" algn="l"/>
                <a:tab pos="571500" algn="l"/>
              </a:tabLst>
              <a:defRPr sz="2800">
                <a:solidFill>
                  <a:schemeClr val="tx1"/>
                </a:solidFill>
                <a:latin typeface="Times New Roman" charset="0"/>
              </a:defRPr>
            </a:lvl2pPr>
            <a:lvl3pPr marL="1143000" indent="-228600">
              <a:spcBef>
                <a:spcPct val="20000"/>
              </a:spcBef>
              <a:buChar char="•"/>
              <a:tabLst>
                <a:tab pos="342900" algn="l"/>
                <a:tab pos="571500" algn="l"/>
              </a:tabLst>
              <a:defRPr sz="2400">
                <a:solidFill>
                  <a:schemeClr val="tx1"/>
                </a:solidFill>
                <a:latin typeface="Times New Roman" charset="0"/>
              </a:defRPr>
            </a:lvl3pPr>
            <a:lvl4pPr marL="1600200" indent="-228600">
              <a:spcBef>
                <a:spcPct val="20000"/>
              </a:spcBef>
              <a:buChar char="–"/>
              <a:tabLst>
                <a:tab pos="342900" algn="l"/>
                <a:tab pos="571500" algn="l"/>
              </a:tabLst>
              <a:defRPr sz="2000">
                <a:solidFill>
                  <a:schemeClr val="tx1"/>
                </a:solidFill>
                <a:latin typeface="Times New Roman" charset="0"/>
              </a:defRPr>
            </a:lvl4pPr>
            <a:lvl5pPr marL="2057400" indent="-228600">
              <a:spcBef>
                <a:spcPct val="20000"/>
              </a:spcBef>
              <a:buChar char="»"/>
              <a:tabLst>
                <a:tab pos="342900" algn="l"/>
                <a:tab pos="5715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342900" algn="l"/>
                <a:tab pos="5715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342900" algn="l"/>
                <a:tab pos="5715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342900" algn="l"/>
                <a:tab pos="5715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342900" algn="l"/>
                <a:tab pos="571500" algn="l"/>
              </a:tabLst>
              <a:defRPr sz="2000">
                <a:solidFill>
                  <a:schemeClr val="tx1"/>
                </a:solidFill>
                <a:latin typeface="Times New Roman" charset="0"/>
              </a:defRPr>
            </a:lvl9pPr>
          </a:lstStyle>
          <a:p>
            <a:pPr algn="just">
              <a:spcBef>
                <a:spcPct val="50000"/>
              </a:spcBef>
              <a:buFontTx/>
              <a:buNone/>
            </a:pPr>
            <a:r>
              <a:rPr lang="en-US" altLang="en-US" sz="2000"/>
              <a:t>		</a:t>
            </a:r>
          </a:p>
          <a:p>
            <a:pPr algn="just">
              <a:spcBef>
                <a:spcPct val="50000"/>
              </a:spcBef>
              <a:buFontTx/>
              <a:buNone/>
            </a:pPr>
            <a:endParaRPr lang="en-US" altLang="en-US" sz="2000"/>
          </a:p>
          <a:p>
            <a:pPr algn="just">
              <a:spcBef>
                <a:spcPct val="50000"/>
              </a:spcBef>
              <a:buFontTx/>
              <a:buNone/>
            </a:pPr>
            <a:endParaRPr lang="en-US" altLang="en-US" sz="2000"/>
          </a:p>
          <a:p>
            <a:pPr>
              <a:spcBef>
                <a:spcPct val="50000"/>
              </a:spcBef>
              <a:buFontTx/>
              <a:buNone/>
            </a:pPr>
            <a:endParaRPr lang="en-US" altLang="en-US" sz="2000"/>
          </a:p>
          <a:p>
            <a:pPr>
              <a:spcBef>
                <a:spcPct val="50000"/>
              </a:spcBef>
              <a:buFontTx/>
              <a:buNone/>
            </a:pPr>
            <a:r>
              <a:rPr lang="en-US" altLang="en-US" sz="2000"/>
              <a:t>If we </a:t>
            </a:r>
            <a:r>
              <a:rPr lang="en-US" altLang="en-US" sz="2000" b="1"/>
              <a:t>fix all of the margins</a:t>
            </a:r>
            <a:r>
              <a:rPr lang="en-US" altLang="en-US" sz="2000"/>
              <a:t> then any one cell of the table will allow the remaining cells to be filled.  Note that </a:t>
            </a:r>
            <a:r>
              <a:rPr lang="en-US" altLang="en-US" sz="2000" i="1"/>
              <a:t>a</a:t>
            </a:r>
            <a:r>
              <a:rPr lang="en-US" altLang="en-US" sz="2000"/>
              <a:t> must be greater than 0, less than both n</a:t>
            </a:r>
            <a:r>
              <a:rPr lang="en-US" altLang="en-US" sz="2000" baseline="-25000"/>
              <a:t>1</a:t>
            </a:r>
            <a:r>
              <a:rPr lang="en-US" altLang="en-US" sz="2000"/>
              <a:t> and m</a:t>
            </a:r>
            <a:r>
              <a:rPr lang="en-US" altLang="en-US" sz="2000" baseline="-25000"/>
              <a:t>1</a:t>
            </a:r>
            <a:r>
              <a:rPr lang="en-US" altLang="en-US" sz="2000"/>
              <a:t>, and an integer.  Thus there are only a relatively few number of possible table configurations if either n</a:t>
            </a:r>
            <a:r>
              <a:rPr lang="en-US" altLang="en-US" sz="2000" baseline="-25000"/>
              <a:t>1</a:t>
            </a:r>
            <a:r>
              <a:rPr lang="en-US" altLang="en-US" sz="2000"/>
              <a:t>or m</a:t>
            </a:r>
            <a:r>
              <a:rPr lang="en-US" altLang="en-US" sz="2000" baseline="-25000"/>
              <a:t>1</a:t>
            </a:r>
            <a:r>
              <a:rPr lang="en-US" altLang="en-US" sz="2000"/>
              <a:t> is small (with n</a:t>
            </a:r>
            <a:r>
              <a:rPr lang="en-US" altLang="en-US" sz="2000" baseline="-25000"/>
              <a:t>1</a:t>
            </a:r>
            <a:r>
              <a:rPr lang="en-US" altLang="en-US" sz="2000"/>
              <a:t>, n</a:t>
            </a:r>
            <a:r>
              <a:rPr lang="en-US" altLang="en-US" sz="2000" baseline="-25000"/>
              <a:t>2</a:t>
            </a:r>
            <a:r>
              <a:rPr lang="en-US" altLang="en-US" sz="2000"/>
              <a:t>, m</a:t>
            </a:r>
            <a:r>
              <a:rPr lang="en-US" altLang="en-US" sz="2000" baseline="-25000"/>
              <a:t>1</a:t>
            </a:r>
            <a:r>
              <a:rPr lang="en-US" altLang="en-US" sz="2000"/>
              <a:t>, m</a:t>
            </a:r>
            <a:r>
              <a:rPr lang="en-US" altLang="en-US" sz="2000" baseline="-25000"/>
              <a:t>2</a:t>
            </a:r>
            <a:r>
              <a:rPr lang="en-US" altLang="en-US" sz="2000"/>
              <a:t> fixed).</a:t>
            </a:r>
          </a:p>
          <a:p>
            <a:pPr>
              <a:spcBef>
                <a:spcPct val="50000"/>
              </a:spcBef>
              <a:buFontTx/>
              <a:buNone/>
            </a:pPr>
            <a:r>
              <a:rPr lang="en-US" altLang="en-US" sz="2000"/>
              <a:t>Under the null hypothesis,</a:t>
            </a:r>
          </a:p>
          <a:p>
            <a:pPr>
              <a:spcBef>
                <a:spcPct val="50000"/>
              </a:spcBef>
              <a:buFontTx/>
              <a:buNone/>
            </a:pPr>
            <a:r>
              <a:rPr lang="en-US" altLang="en-US" sz="2000"/>
              <a:t>H</a:t>
            </a:r>
            <a:r>
              <a:rPr lang="en-US" altLang="en-US" sz="2000" baseline="-25000"/>
              <a:t>0</a:t>
            </a:r>
            <a:r>
              <a:rPr lang="en-US" altLang="en-US" sz="2000"/>
              <a:t>  :  OR = 1</a:t>
            </a:r>
          </a:p>
          <a:p>
            <a:pPr>
              <a:spcBef>
                <a:spcPct val="50000"/>
              </a:spcBef>
              <a:buFontTx/>
              <a:buNone/>
            </a:pPr>
            <a:r>
              <a:rPr lang="en-US" altLang="en-US" sz="2000"/>
              <a:t>we can use the hypergeometric distribution</a:t>
            </a:r>
            <a:r>
              <a:rPr lang="en-US" altLang="en-US" sz="2000" b="1"/>
              <a:t> </a:t>
            </a:r>
            <a:r>
              <a:rPr lang="en-US" altLang="en-US" sz="2000"/>
              <a:t>(a probability distribution for discrete rv’s) to compute the probability of any given configuration.  Since we have the distribution of a statistic (</a:t>
            </a:r>
            <a:r>
              <a:rPr lang="en-US" altLang="en-US" sz="2000" i="1"/>
              <a:t>a</a:t>
            </a:r>
            <a:r>
              <a:rPr lang="en-US" altLang="en-US" sz="2000"/>
              <a:t>) under the null, we can use this to compute p-values. You will </a:t>
            </a:r>
            <a:r>
              <a:rPr lang="en-US" altLang="en-US" sz="2000" i="1"/>
              <a:t>never</a:t>
            </a:r>
            <a:r>
              <a:rPr lang="en-US" altLang="en-US" sz="2000"/>
              <a:t> do this by hand ….</a:t>
            </a:r>
          </a:p>
        </p:txBody>
      </p:sp>
      <p:sp>
        <p:nvSpPr>
          <p:cNvPr id="15365" name="Text Box 3"/>
          <p:cNvSpPr txBox="1">
            <a:spLocks noChangeArrowheads="1"/>
          </p:cNvSpPr>
          <p:nvPr/>
        </p:nvSpPr>
        <p:spPr bwMode="auto">
          <a:xfrm>
            <a:off x="1219200" y="457200"/>
            <a:ext cx="4419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400" b="1"/>
              <a:t>Fisher’s Exact Test</a:t>
            </a:r>
          </a:p>
        </p:txBody>
      </p:sp>
      <p:sp>
        <p:nvSpPr>
          <p:cNvPr id="15366" name="Line 4"/>
          <p:cNvSpPr>
            <a:spLocks noChangeShapeType="1"/>
          </p:cNvSpPr>
          <p:nvPr/>
        </p:nvSpPr>
        <p:spPr bwMode="auto">
          <a:xfrm>
            <a:off x="1371600" y="9906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5367" name="Object 5"/>
          <p:cNvGraphicFramePr>
            <a:graphicFrameLocks noChangeAspect="1"/>
          </p:cNvGraphicFramePr>
          <p:nvPr/>
        </p:nvGraphicFramePr>
        <p:xfrm>
          <a:off x="1905000" y="1212850"/>
          <a:ext cx="3013075" cy="1697038"/>
        </p:xfrm>
        <a:graphic>
          <a:graphicData uri="http://schemas.openxmlformats.org/presentationml/2006/ole">
            <mc:AlternateContent xmlns:mc="http://schemas.openxmlformats.org/markup-compatibility/2006">
              <mc:Choice xmlns:v="urn:schemas-microsoft-com:vml" Requires="v">
                <p:oleObj spid="_x0000_s15378" name="Document" r:id="rId3" imgW="3080004" imgH="1741932" progId="Word.Document.8">
                  <p:embed/>
                </p:oleObj>
              </mc:Choice>
              <mc:Fallback>
                <p:oleObj name="Document" r:id="rId3" imgW="3080004" imgH="1741932"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212850"/>
                        <a:ext cx="3013075" cy="169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8"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745F9E30-F191-4CE4-B919-2567EFAC2607}" type="slidenum">
              <a:rPr lang="en-US" altLang="en-US" sz="1400" smtClean="0"/>
              <a:pPr>
                <a:spcBef>
                  <a:spcPct val="0"/>
                </a:spcBef>
                <a:buFontTx/>
                <a:buNone/>
              </a:pPr>
              <a:t>280</a:t>
            </a:fld>
            <a:endParaRPr lang="en-US"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6387"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16388" name="Text Box 2"/>
          <p:cNvSpPr txBox="1">
            <a:spLocks noChangeArrowheads="1"/>
          </p:cNvSpPr>
          <p:nvPr/>
        </p:nvSpPr>
        <p:spPr bwMode="auto">
          <a:xfrm>
            <a:off x="762000" y="1066800"/>
            <a:ext cx="54102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457200" algn="l"/>
              </a:tabLst>
              <a:defRPr sz="3200">
                <a:solidFill>
                  <a:schemeClr val="tx1"/>
                </a:solidFill>
                <a:latin typeface="Times New Roman" charset="0"/>
              </a:defRPr>
            </a:lvl1pPr>
            <a:lvl2pPr marL="742950" indent="-285750">
              <a:spcBef>
                <a:spcPct val="20000"/>
              </a:spcBef>
              <a:buChar char="–"/>
              <a:tabLst>
                <a:tab pos="457200" algn="l"/>
              </a:tabLst>
              <a:defRPr sz="2800">
                <a:solidFill>
                  <a:schemeClr val="tx1"/>
                </a:solidFill>
                <a:latin typeface="Times New Roman" charset="0"/>
              </a:defRPr>
            </a:lvl2pPr>
            <a:lvl3pPr marL="1143000" indent="-228600">
              <a:spcBef>
                <a:spcPct val="20000"/>
              </a:spcBef>
              <a:buChar char="•"/>
              <a:tabLst>
                <a:tab pos="457200" algn="l"/>
              </a:tabLst>
              <a:defRPr sz="2400">
                <a:solidFill>
                  <a:schemeClr val="tx1"/>
                </a:solidFill>
                <a:latin typeface="Times New Roman" charset="0"/>
              </a:defRPr>
            </a:lvl3pPr>
            <a:lvl4pPr marL="1600200" indent="-228600">
              <a:spcBef>
                <a:spcPct val="20000"/>
              </a:spcBef>
              <a:buChar char="–"/>
              <a:tabLst>
                <a:tab pos="457200" algn="l"/>
              </a:tabLst>
              <a:defRPr sz="2000">
                <a:solidFill>
                  <a:schemeClr val="tx1"/>
                </a:solidFill>
                <a:latin typeface="Times New Roman" charset="0"/>
              </a:defRPr>
            </a:lvl4pPr>
            <a:lvl5pPr marL="2057400" indent="-228600">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lgn="just">
              <a:spcBef>
                <a:spcPct val="0"/>
              </a:spcBef>
              <a:buFontTx/>
              <a:buNone/>
            </a:pPr>
            <a:r>
              <a:rPr lang="en-US" altLang="en-US" sz="2000" b="1" dirty="0"/>
              <a:t>Example:</a:t>
            </a:r>
            <a:r>
              <a:rPr lang="en-US" altLang="en-US" sz="2000" dirty="0"/>
              <a:t> (</a:t>
            </a:r>
            <a:r>
              <a:rPr lang="en-US" altLang="en-US" sz="2000" dirty="0" err="1"/>
              <a:t>Rosner</a:t>
            </a:r>
            <a:r>
              <a:rPr lang="en-US" altLang="en-US" sz="2000" dirty="0"/>
              <a:t>, p. 370) Cardiovascular disease.</a:t>
            </a:r>
            <a:endParaRPr lang="en-US" altLang="en-US" sz="2000" dirty="0">
              <a:sym typeface="Symbol" pitchFamily="18" charset="2"/>
            </a:endParaRPr>
          </a:p>
          <a:p>
            <a:pPr algn="just">
              <a:spcBef>
                <a:spcPct val="0"/>
              </a:spcBef>
              <a:buFontTx/>
              <a:buNone/>
            </a:pPr>
            <a:endParaRPr lang="en-US" altLang="en-US" sz="2000" dirty="0">
              <a:sym typeface="Symbol" pitchFamily="18" charset="2"/>
            </a:endParaRPr>
          </a:p>
          <a:p>
            <a:pPr algn="just">
              <a:spcBef>
                <a:spcPct val="50000"/>
              </a:spcBef>
              <a:buFontTx/>
              <a:buNone/>
            </a:pPr>
            <a:endParaRPr lang="en-US" altLang="en-US" sz="2000" dirty="0">
              <a:sym typeface="Symbol" pitchFamily="18" charset="2"/>
            </a:endParaRPr>
          </a:p>
          <a:p>
            <a:pPr algn="just">
              <a:spcBef>
                <a:spcPct val="50000"/>
              </a:spcBef>
              <a:buFontTx/>
              <a:buNone/>
            </a:pPr>
            <a:endParaRPr lang="en-US" altLang="en-US" sz="2000" dirty="0">
              <a:sym typeface="Symbol" pitchFamily="18" charset="2"/>
            </a:endParaRPr>
          </a:p>
          <a:p>
            <a:pPr algn="just">
              <a:spcBef>
                <a:spcPct val="50000"/>
              </a:spcBef>
              <a:buFontTx/>
              <a:buNone/>
            </a:pPr>
            <a:endParaRPr lang="en-US" altLang="en-US" sz="2000" dirty="0">
              <a:sym typeface="Symbol" pitchFamily="18" charset="2"/>
            </a:endParaRPr>
          </a:p>
          <a:p>
            <a:pPr algn="just">
              <a:spcBef>
                <a:spcPct val="50000"/>
              </a:spcBef>
              <a:buFontTx/>
              <a:buNone/>
            </a:pPr>
            <a:endParaRPr lang="en-US" altLang="en-US" sz="2000" dirty="0">
              <a:sym typeface="Symbol" pitchFamily="18" charset="2"/>
            </a:endParaRPr>
          </a:p>
          <a:p>
            <a:pPr algn="just">
              <a:spcBef>
                <a:spcPct val="50000"/>
              </a:spcBef>
              <a:buFontTx/>
              <a:buNone/>
            </a:pPr>
            <a:endParaRPr lang="en-US" altLang="en-US" sz="2000" dirty="0">
              <a:sym typeface="Symbol" pitchFamily="18" charset="2"/>
            </a:endParaRPr>
          </a:p>
          <a:p>
            <a:pPr algn="just">
              <a:spcBef>
                <a:spcPct val="50000"/>
              </a:spcBef>
              <a:buFontTx/>
              <a:buNone/>
            </a:pPr>
            <a:r>
              <a:rPr lang="en-US" altLang="en-US" sz="2000" dirty="0">
                <a:sym typeface="Symbol" pitchFamily="18" charset="2"/>
              </a:rPr>
              <a:t>Possible Tables:</a:t>
            </a:r>
          </a:p>
        </p:txBody>
      </p:sp>
      <p:sp>
        <p:nvSpPr>
          <p:cNvPr id="16389" name="Text Box 3"/>
          <p:cNvSpPr txBox="1">
            <a:spLocks noChangeArrowheads="1"/>
          </p:cNvSpPr>
          <p:nvPr/>
        </p:nvSpPr>
        <p:spPr bwMode="auto">
          <a:xfrm>
            <a:off x="1219200" y="457200"/>
            <a:ext cx="4419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400" b="1"/>
              <a:t>Fisher’s Exact Test</a:t>
            </a:r>
          </a:p>
        </p:txBody>
      </p:sp>
      <p:sp>
        <p:nvSpPr>
          <p:cNvPr id="16390" name="Line 4"/>
          <p:cNvSpPr>
            <a:spLocks noChangeShapeType="1"/>
          </p:cNvSpPr>
          <p:nvPr/>
        </p:nvSpPr>
        <p:spPr bwMode="auto">
          <a:xfrm>
            <a:off x="1371600" y="9906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6391" name="Object 5"/>
          <p:cNvGraphicFramePr>
            <a:graphicFrameLocks noChangeAspect="1"/>
          </p:cNvGraphicFramePr>
          <p:nvPr/>
        </p:nvGraphicFramePr>
        <p:xfrm>
          <a:off x="1143000" y="1752600"/>
          <a:ext cx="4724400" cy="1981200"/>
        </p:xfrm>
        <a:graphic>
          <a:graphicData uri="http://schemas.openxmlformats.org/presentationml/2006/ole">
            <mc:AlternateContent xmlns:mc="http://schemas.openxmlformats.org/markup-compatibility/2006">
              <mc:Choice xmlns:v="urn:schemas-microsoft-com:vml" Requires="v">
                <p:oleObj spid="_x0000_s16482" name="Document" r:id="rId3" imgW="4736592" imgH="1988820" progId="Word.Document.8">
                  <p:embed/>
                </p:oleObj>
              </mc:Choice>
              <mc:Fallback>
                <p:oleObj name="Document" r:id="rId3" imgW="4736592" imgH="198882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47244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6"/>
          <p:cNvGraphicFramePr>
            <a:graphicFrameLocks noChangeAspect="1"/>
          </p:cNvGraphicFramePr>
          <p:nvPr/>
        </p:nvGraphicFramePr>
        <p:xfrm>
          <a:off x="606425" y="4727575"/>
          <a:ext cx="1350963" cy="1177925"/>
        </p:xfrm>
        <a:graphic>
          <a:graphicData uri="http://schemas.openxmlformats.org/presentationml/2006/ole">
            <mc:AlternateContent xmlns:mc="http://schemas.openxmlformats.org/markup-compatibility/2006">
              <mc:Choice xmlns:v="urn:schemas-microsoft-com:vml" Requires="v">
                <p:oleObj spid="_x0000_s16483" name="Document" r:id="rId5" imgW="1356360" imgH="1188720" progId="Word.Document.8">
                  <p:embed/>
                </p:oleObj>
              </mc:Choice>
              <mc:Fallback>
                <p:oleObj name="Document" r:id="rId5" imgW="1356360" imgH="1188720"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425" y="4727575"/>
                        <a:ext cx="1350963"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7"/>
          <p:cNvGraphicFramePr>
            <a:graphicFrameLocks noChangeAspect="1"/>
          </p:cNvGraphicFramePr>
          <p:nvPr/>
        </p:nvGraphicFramePr>
        <p:xfrm>
          <a:off x="2057400" y="4724400"/>
          <a:ext cx="1295400" cy="1143000"/>
        </p:xfrm>
        <a:graphic>
          <a:graphicData uri="http://schemas.openxmlformats.org/presentationml/2006/ole">
            <mc:AlternateContent xmlns:mc="http://schemas.openxmlformats.org/markup-compatibility/2006">
              <mc:Choice xmlns:v="urn:schemas-microsoft-com:vml" Requires="v">
                <p:oleObj spid="_x0000_s16484" name="Document" r:id="rId7" imgW="1356360" imgH="1208532" progId="Word.Document.8">
                  <p:embed/>
                </p:oleObj>
              </mc:Choice>
              <mc:Fallback>
                <p:oleObj name="Document" r:id="rId7" imgW="1356360" imgH="1208532" progId="Word.Document.8">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4724400"/>
                        <a:ext cx="1295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4" name="Object 8"/>
          <p:cNvGraphicFramePr>
            <a:graphicFrameLocks noChangeAspect="1"/>
          </p:cNvGraphicFramePr>
          <p:nvPr/>
        </p:nvGraphicFramePr>
        <p:xfrm>
          <a:off x="3505200" y="4724400"/>
          <a:ext cx="1352550" cy="1219200"/>
        </p:xfrm>
        <a:graphic>
          <a:graphicData uri="http://schemas.openxmlformats.org/presentationml/2006/ole">
            <mc:AlternateContent xmlns:mc="http://schemas.openxmlformats.org/markup-compatibility/2006">
              <mc:Choice xmlns:v="urn:schemas-microsoft-com:vml" Requires="v">
                <p:oleObj spid="_x0000_s16485" name="Document" r:id="rId9" imgW="1356360" imgH="1229868" progId="Word.Document.8">
                  <p:embed/>
                </p:oleObj>
              </mc:Choice>
              <mc:Fallback>
                <p:oleObj name="Document" r:id="rId9" imgW="1356360" imgH="1229868" progId="Word.Document.8">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4724400"/>
                        <a:ext cx="135255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5" name="Object 9"/>
          <p:cNvGraphicFramePr>
            <a:graphicFrameLocks noChangeAspect="1"/>
          </p:cNvGraphicFramePr>
          <p:nvPr/>
        </p:nvGraphicFramePr>
        <p:xfrm>
          <a:off x="4953000" y="4724400"/>
          <a:ext cx="1352550" cy="1219200"/>
        </p:xfrm>
        <a:graphic>
          <a:graphicData uri="http://schemas.openxmlformats.org/presentationml/2006/ole">
            <mc:AlternateContent xmlns:mc="http://schemas.openxmlformats.org/markup-compatibility/2006">
              <mc:Choice xmlns:v="urn:schemas-microsoft-com:vml" Requires="v">
                <p:oleObj spid="_x0000_s16486" name="Document" r:id="rId11" imgW="1356360" imgH="1229868" progId="Word.Document.8">
                  <p:embed/>
                </p:oleObj>
              </mc:Choice>
              <mc:Fallback>
                <p:oleObj name="Document" r:id="rId11" imgW="1356360" imgH="1229868" progId="Word.Document.8">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0" y="4724400"/>
                        <a:ext cx="135255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6" name="Object 10"/>
          <p:cNvGraphicFramePr>
            <a:graphicFrameLocks noChangeAspect="1"/>
          </p:cNvGraphicFramePr>
          <p:nvPr/>
        </p:nvGraphicFramePr>
        <p:xfrm>
          <a:off x="692150" y="6321425"/>
          <a:ext cx="1316038" cy="1160463"/>
        </p:xfrm>
        <a:graphic>
          <a:graphicData uri="http://schemas.openxmlformats.org/presentationml/2006/ole">
            <mc:AlternateContent xmlns:mc="http://schemas.openxmlformats.org/markup-compatibility/2006">
              <mc:Choice xmlns:v="urn:schemas-microsoft-com:vml" Requires="v">
                <p:oleObj spid="_x0000_s16487" name="Document" r:id="rId13" imgW="1356360" imgH="1188720" progId="Word.Document.8">
                  <p:embed/>
                </p:oleObj>
              </mc:Choice>
              <mc:Fallback>
                <p:oleObj name="Document" r:id="rId13" imgW="1356360" imgH="1188720" progId="Word.Document.8">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2150" y="6321425"/>
                        <a:ext cx="1316038"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7" name="Object 11"/>
          <p:cNvGraphicFramePr>
            <a:graphicFrameLocks noChangeAspect="1"/>
          </p:cNvGraphicFramePr>
          <p:nvPr/>
        </p:nvGraphicFramePr>
        <p:xfrm>
          <a:off x="2130425" y="6321425"/>
          <a:ext cx="1350963" cy="1177925"/>
        </p:xfrm>
        <a:graphic>
          <a:graphicData uri="http://schemas.openxmlformats.org/presentationml/2006/ole">
            <mc:AlternateContent xmlns:mc="http://schemas.openxmlformats.org/markup-compatibility/2006">
              <mc:Choice xmlns:v="urn:schemas-microsoft-com:vml" Requires="v">
                <p:oleObj spid="_x0000_s16488" name="Document" r:id="rId15" imgW="1356360" imgH="1188720" progId="Word.Document.8">
                  <p:embed/>
                </p:oleObj>
              </mc:Choice>
              <mc:Fallback>
                <p:oleObj name="Document" r:id="rId15" imgW="1356360" imgH="1188720" progId="Word.Document.8">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30425" y="6321425"/>
                        <a:ext cx="1350963"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8" name="Object 12"/>
          <p:cNvGraphicFramePr>
            <a:graphicFrameLocks noChangeAspect="1"/>
          </p:cNvGraphicFramePr>
          <p:nvPr/>
        </p:nvGraphicFramePr>
        <p:xfrm>
          <a:off x="3581400" y="6324600"/>
          <a:ext cx="1295400" cy="1162050"/>
        </p:xfrm>
        <a:graphic>
          <a:graphicData uri="http://schemas.openxmlformats.org/presentationml/2006/ole">
            <mc:AlternateContent xmlns:mc="http://schemas.openxmlformats.org/markup-compatibility/2006">
              <mc:Choice xmlns:v="urn:schemas-microsoft-com:vml" Requires="v">
                <p:oleObj spid="_x0000_s16489" name="Document" r:id="rId17" imgW="1356360" imgH="1229868" progId="Word.Document.8">
                  <p:embed/>
                </p:oleObj>
              </mc:Choice>
              <mc:Fallback>
                <p:oleObj name="Document" r:id="rId17" imgW="1356360" imgH="1229868" progId="Word.Document.8">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81400" y="6324600"/>
                        <a:ext cx="1295400"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9" name="Object 13"/>
          <p:cNvGraphicFramePr>
            <a:graphicFrameLocks noChangeAspect="1"/>
          </p:cNvGraphicFramePr>
          <p:nvPr/>
        </p:nvGraphicFramePr>
        <p:xfrm>
          <a:off x="4953000" y="6321425"/>
          <a:ext cx="1350963" cy="1246188"/>
        </p:xfrm>
        <a:graphic>
          <a:graphicData uri="http://schemas.openxmlformats.org/presentationml/2006/ole">
            <mc:AlternateContent xmlns:mc="http://schemas.openxmlformats.org/markup-compatibility/2006">
              <mc:Choice xmlns:v="urn:schemas-microsoft-com:vml" Requires="v">
                <p:oleObj spid="_x0000_s16490" name="Document" r:id="rId19" imgW="1356360" imgH="1249680" progId="Word.Document.8">
                  <p:embed/>
                </p:oleObj>
              </mc:Choice>
              <mc:Fallback>
                <p:oleObj name="Document" r:id="rId19" imgW="1356360" imgH="1249680" progId="Word.Document.8">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3000" y="6321425"/>
                        <a:ext cx="1350963" cy="1246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0"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B47E7639-CF7A-4392-92BA-BB3C6D69B23C}" type="slidenum">
              <a:rPr lang="en-US" altLang="en-US" sz="1400" smtClean="0"/>
              <a:pPr>
                <a:spcBef>
                  <a:spcPct val="0"/>
                </a:spcBef>
                <a:buFontTx/>
                <a:buNone/>
              </a:pPr>
              <a:t>281</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7411"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1741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8FB26F0C-28AE-46EA-854A-5B104835602E}" type="slidenum">
              <a:rPr lang="en-US" altLang="en-US" sz="1400" smtClean="0"/>
              <a:pPr>
                <a:spcBef>
                  <a:spcPct val="0"/>
                </a:spcBef>
                <a:buFontTx/>
                <a:buNone/>
              </a:pPr>
              <a:t>282</a:t>
            </a:fld>
            <a:endParaRPr lang="en-US" altLang="en-US" sz="1400"/>
          </a:p>
        </p:txBody>
      </p:sp>
      <p:pic>
        <p:nvPicPr>
          <p:cNvPr id="174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8" y="2425700"/>
            <a:ext cx="4314825"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843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18436" name="Rectangle 2"/>
          <p:cNvSpPr>
            <a:spLocks noChangeArrowheads="1"/>
          </p:cNvSpPr>
          <p:nvPr/>
        </p:nvSpPr>
        <p:spPr bwMode="auto">
          <a:xfrm rot="-5400000">
            <a:off x="858838" y="2722562"/>
            <a:ext cx="7086600" cy="347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200">
                <a:latin typeface="Courier" pitchFamily="49" charset="0"/>
              </a:rPr>
              <a:t>. cci 5 30 2 23,exact</a:t>
            </a:r>
          </a:p>
          <a:p>
            <a:pPr>
              <a:spcBef>
                <a:spcPct val="0"/>
              </a:spcBef>
              <a:buFontTx/>
              <a:buNone/>
            </a:pPr>
            <a:r>
              <a:rPr lang="en-US" altLang="en-US" sz="1200">
                <a:latin typeface="Courier" pitchFamily="49" charset="0"/>
              </a:rPr>
              <a:t>                                                        Proportion</a:t>
            </a:r>
          </a:p>
          <a:p>
            <a:pPr>
              <a:spcBef>
                <a:spcPct val="0"/>
              </a:spcBef>
              <a:buFontTx/>
              <a:buNone/>
            </a:pPr>
            <a:r>
              <a:rPr lang="en-US" altLang="en-US" sz="1200">
                <a:latin typeface="Courier" pitchFamily="49" charset="0"/>
              </a:rPr>
              <a:t>                 |   Exposed   Unexposed  |     Total     Exposed</a:t>
            </a:r>
          </a:p>
          <a:p>
            <a:pPr>
              <a:spcBef>
                <a:spcPct val="0"/>
              </a:spcBef>
              <a:buFontTx/>
              <a:buNone/>
            </a:pPr>
            <a:r>
              <a:rPr lang="en-US" altLang="en-US" sz="1200">
                <a:latin typeface="Courier" pitchFamily="49" charset="0"/>
              </a:rPr>
              <a:t>-----------------+------------------------+----------------------</a:t>
            </a:r>
          </a:p>
          <a:p>
            <a:pPr>
              <a:spcBef>
                <a:spcPct val="0"/>
              </a:spcBef>
              <a:buFontTx/>
              <a:buNone/>
            </a:pPr>
            <a:r>
              <a:rPr lang="en-US" altLang="en-US" sz="1200">
                <a:latin typeface="Courier" pitchFamily="49" charset="0"/>
              </a:rPr>
              <a:t>           Cases |         5          30  |        35      0.1429</a:t>
            </a:r>
          </a:p>
          <a:p>
            <a:pPr>
              <a:spcBef>
                <a:spcPct val="0"/>
              </a:spcBef>
              <a:buFontTx/>
              <a:buNone/>
            </a:pPr>
            <a:r>
              <a:rPr lang="en-US" altLang="en-US" sz="1200">
                <a:latin typeface="Courier" pitchFamily="49" charset="0"/>
              </a:rPr>
              <a:t>        Controls |         2          23  |        25      0.0800</a:t>
            </a:r>
          </a:p>
          <a:p>
            <a:pPr>
              <a:spcBef>
                <a:spcPct val="0"/>
              </a:spcBef>
              <a:buFontTx/>
              <a:buNone/>
            </a:pPr>
            <a:r>
              <a:rPr lang="en-US" altLang="en-US" sz="1200">
                <a:latin typeface="Courier" pitchFamily="49" charset="0"/>
              </a:rPr>
              <a:t>-----------------+------------------------+----------------------</a:t>
            </a:r>
          </a:p>
          <a:p>
            <a:pPr>
              <a:spcBef>
                <a:spcPct val="0"/>
              </a:spcBef>
              <a:buFontTx/>
              <a:buNone/>
            </a:pPr>
            <a:r>
              <a:rPr lang="en-US" altLang="en-US" sz="1200">
                <a:latin typeface="Courier" pitchFamily="49" charset="0"/>
              </a:rPr>
              <a:t>           Total |         7          53  |        60      0.1167</a:t>
            </a:r>
          </a:p>
          <a:p>
            <a:pPr>
              <a:spcBef>
                <a:spcPct val="0"/>
              </a:spcBef>
              <a:buFontTx/>
              <a:buNone/>
            </a:pPr>
            <a:r>
              <a:rPr lang="en-US" altLang="en-US" sz="1200">
                <a:latin typeface="Courier" pitchFamily="49" charset="0"/>
              </a:rPr>
              <a:t>                 |                        |</a:t>
            </a:r>
          </a:p>
          <a:p>
            <a:pPr>
              <a:spcBef>
                <a:spcPct val="0"/>
              </a:spcBef>
              <a:buFontTx/>
              <a:buNone/>
            </a:pPr>
            <a:r>
              <a:rPr lang="en-US" altLang="en-US" sz="1200">
                <a:latin typeface="Courier" pitchFamily="49" charset="0"/>
              </a:rPr>
              <a:t>                 |      Point estimate    |  [95% Conf. Interval]</a:t>
            </a:r>
          </a:p>
          <a:p>
            <a:pPr>
              <a:spcBef>
                <a:spcPct val="0"/>
              </a:spcBef>
              <a:buFontTx/>
              <a:buNone/>
            </a:pPr>
            <a:r>
              <a:rPr lang="en-US" altLang="en-US" sz="1200">
                <a:latin typeface="Courier" pitchFamily="49" charset="0"/>
              </a:rPr>
              <a:t>                 |------------------------+----------------------</a:t>
            </a:r>
          </a:p>
          <a:p>
            <a:pPr>
              <a:spcBef>
                <a:spcPct val="0"/>
              </a:spcBef>
              <a:buFontTx/>
              <a:buNone/>
            </a:pPr>
            <a:r>
              <a:rPr lang="en-US" altLang="en-US" sz="1200">
                <a:latin typeface="Courier" pitchFamily="49" charset="0"/>
              </a:rPr>
              <a:t>      Odds ratio |         1.916667       |  .2789585    21.62382  (exact)</a:t>
            </a:r>
          </a:p>
          <a:p>
            <a:pPr>
              <a:spcBef>
                <a:spcPct val="0"/>
              </a:spcBef>
              <a:buFontTx/>
              <a:buNone/>
            </a:pPr>
            <a:r>
              <a:rPr lang="en-US" altLang="en-US" sz="1200">
                <a:latin typeface="Courier" pitchFamily="49" charset="0"/>
              </a:rPr>
              <a:t> Attr. frac. ex. |         .4782609       | -2.584763    .9537547  (exact)</a:t>
            </a:r>
          </a:p>
          <a:p>
            <a:pPr>
              <a:spcBef>
                <a:spcPct val="0"/>
              </a:spcBef>
              <a:buFontTx/>
              <a:buNone/>
            </a:pPr>
            <a:r>
              <a:rPr lang="en-US" altLang="en-US" sz="1200">
                <a:latin typeface="Courier" pitchFamily="49" charset="0"/>
              </a:rPr>
              <a:t> Attr. frac. pop |          .068323       |</a:t>
            </a:r>
          </a:p>
          <a:p>
            <a:pPr>
              <a:spcBef>
                <a:spcPct val="0"/>
              </a:spcBef>
              <a:buFontTx/>
              <a:buNone/>
            </a:pPr>
            <a:r>
              <a:rPr lang="en-US" altLang="en-US" sz="1200">
                <a:latin typeface="Courier" pitchFamily="49" charset="0"/>
              </a:rPr>
              <a:t>                 +-----------------------------------------------</a:t>
            </a:r>
          </a:p>
          <a:p>
            <a:pPr>
              <a:spcBef>
                <a:spcPct val="0"/>
              </a:spcBef>
              <a:buFontTx/>
              <a:buNone/>
            </a:pPr>
            <a:r>
              <a:rPr lang="en-US" altLang="en-US" sz="1200">
                <a:latin typeface="Courier" pitchFamily="49" charset="0"/>
              </a:rPr>
              <a:t>                                1-sided Fisher's exact P = 0.3747</a:t>
            </a:r>
          </a:p>
          <a:p>
            <a:pPr>
              <a:spcBef>
                <a:spcPct val="0"/>
              </a:spcBef>
              <a:buFontTx/>
              <a:buNone/>
            </a:pPr>
            <a:r>
              <a:rPr lang="en-US" altLang="en-US" sz="1200">
                <a:latin typeface="Courier" pitchFamily="49" charset="0"/>
              </a:rPr>
              <a:t>                                2-sided Fisher's exact P = 0.6882</a:t>
            </a:r>
          </a:p>
          <a:p>
            <a:pPr algn="ctr">
              <a:spcBef>
                <a:spcPct val="50000"/>
              </a:spcBef>
              <a:buFontTx/>
              <a:buNone/>
            </a:pPr>
            <a:endParaRPr lang="en-US" altLang="en-US" sz="1200">
              <a:latin typeface="Courier" pitchFamily="49" charset="0"/>
            </a:endParaRPr>
          </a:p>
        </p:txBody>
      </p:sp>
      <p:sp>
        <p:nvSpPr>
          <p:cNvPr id="18437" name="Text Box 3"/>
          <p:cNvSpPr txBox="1">
            <a:spLocks noChangeArrowheads="1"/>
          </p:cNvSpPr>
          <p:nvPr/>
        </p:nvSpPr>
        <p:spPr bwMode="auto">
          <a:xfrm>
            <a:off x="1143000" y="533400"/>
            <a:ext cx="4191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400" b="1" u="sng"/>
              <a:t>Fisher Exact Test Using Stata</a:t>
            </a:r>
          </a:p>
        </p:txBody>
      </p:sp>
      <p:sp>
        <p:nvSpPr>
          <p:cNvPr id="18438" name="Text Box 4"/>
          <p:cNvSpPr txBox="1">
            <a:spLocks noChangeArrowheads="1"/>
          </p:cNvSpPr>
          <p:nvPr/>
        </p:nvSpPr>
        <p:spPr bwMode="auto">
          <a:xfrm>
            <a:off x="533400" y="2659063"/>
            <a:ext cx="1676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a:t>Fisher’s exact test.</a:t>
            </a:r>
          </a:p>
        </p:txBody>
      </p:sp>
      <p:sp>
        <p:nvSpPr>
          <p:cNvPr id="18439"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5B689A0E-3CF7-4445-8573-747078C7521F}" type="slidenum">
              <a:rPr lang="en-US" altLang="en-US" sz="1400" smtClean="0"/>
              <a:pPr>
                <a:spcBef>
                  <a:spcPct val="0"/>
                </a:spcBef>
                <a:buFontTx/>
                <a:buNone/>
              </a:pPr>
              <a:t>283</a:t>
            </a:fld>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9459"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19460" name="Text Box 2"/>
          <p:cNvSpPr txBox="1">
            <a:spLocks noChangeArrowheads="1"/>
          </p:cNvSpPr>
          <p:nvPr/>
        </p:nvSpPr>
        <p:spPr bwMode="auto">
          <a:xfrm>
            <a:off x="1143000" y="533400"/>
            <a:ext cx="4191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400" b="1" u="sng"/>
              <a:t>Fisher Exact Test Using Stata</a:t>
            </a:r>
          </a:p>
        </p:txBody>
      </p:sp>
      <p:sp>
        <p:nvSpPr>
          <p:cNvPr id="19461" name="Text Box 3"/>
          <p:cNvSpPr txBox="1">
            <a:spLocks noChangeArrowheads="1"/>
          </p:cNvSpPr>
          <p:nvPr/>
        </p:nvSpPr>
        <p:spPr bwMode="auto">
          <a:xfrm>
            <a:off x="762000" y="1981200"/>
            <a:ext cx="525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endParaRPr lang="en-US" altLang="en-US" sz="2000"/>
          </a:p>
        </p:txBody>
      </p:sp>
      <p:sp>
        <p:nvSpPr>
          <p:cNvPr id="19462" name="Text Box 4"/>
          <p:cNvSpPr txBox="1">
            <a:spLocks noChangeArrowheads="1"/>
          </p:cNvSpPr>
          <p:nvPr/>
        </p:nvSpPr>
        <p:spPr bwMode="auto">
          <a:xfrm rot="-5400000">
            <a:off x="721519" y="3088481"/>
            <a:ext cx="7086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200">
                <a:latin typeface="Courier" pitchFamily="49" charset="0"/>
              </a:rPr>
              <a:t>. cci 5 30 2 23</a:t>
            </a:r>
          </a:p>
          <a:p>
            <a:pPr>
              <a:spcBef>
                <a:spcPct val="0"/>
              </a:spcBef>
              <a:buFontTx/>
              <a:buNone/>
            </a:pPr>
            <a:r>
              <a:rPr lang="en-US" altLang="en-US" sz="1200">
                <a:latin typeface="Courier" pitchFamily="49" charset="0"/>
              </a:rPr>
              <a:t>                                                        Proportion</a:t>
            </a:r>
          </a:p>
          <a:p>
            <a:pPr>
              <a:spcBef>
                <a:spcPct val="0"/>
              </a:spcBef>
              <a:buFontTx/>
              <a:buNone/>
            </a:pPr>
            <a:r>
              <a:rPr lang="en-US" altLang="en-US" sz="1200">
                <a:latin typeface="Courier" pitchFamily="49" charset="0"/>
              </a:rPr>
              <a:t>                 |   Exposed   Unexposed  |     Total     Exposed</a:t>
            </a:r>
          </a:p>
          <a:p>
            <a:pPr>
              <a:spcBef>
                <a:spcPct val="0"/>
              </a:spcBef>
              <a:buFontTx/>
              <a:buNone/>
            </a:pPr>
            <a:r>
              <a:rPr lang="en-US" altLang="en-US" sz="1200">
                <a:latin typeface="Courier" pitchFamily="49" charset="0"/>
              </a:rPr>
              <a:t>-----------------+------------------------+----------------</a:t>
            </a:r>
          </a:p>
          <a:p>
            <a:pPr>
              <a:spcBef>
                <a:spcPct val="0"/>
              </a:spcBef>
              <a:buFontTx/>
              <a:buNone/>
            </a:pPr>
            <a:r>
              <a:rPr lang="en-US" altLang="en-US" sz="1200">
                <a:latin typeface="Courier" pitchFamily="49" charset="0"/>
              </a:rPr>
              <a:t>           Cases |         5          30  |        35      0.1429</a:t>
            </a:r>
          </a:p>
          <a:p>
            <a:pPr>
              <a:spcBef>
                <a:spcPct val="0"/>
              </a:spcBef>
              <a:buFontTx/>
              <a:buNone/>
            </a:pPr>
            <a:r>
              <a:rPr lang="en-US" altLang="en-US" sz="1200">
                <a:latin typeface="Courier" pitchFamily="49" charset="0"/>
              </a:rPr>
              <a:t>        Controls |         2          23  |        25      0.0800</a:t>
            </a:r>
          </a:p>
          <a:p>
            <a:pPr>
              <a:spcBef>
                <a:spcPct val="0"/>
              </a:spcBef>
              <a:buFontTx/>
              <a:buNone/>
            </a:pPr>
            <a:r>
              <a:rPr lang="en-US" altLang="en-US" sz="1200">
                <a:latin typeface="Courier" pitchFamily="49" charset="0"/>
              </a:rPr>
              <a:t>-----------------+------------------------+----------------</a:t>
            </a:r>
          </a:p>
          <a:p>
            <a:pPr>
              <a:spcBef>
                <a:spcPct val="0"/>
              </a:spcBef>
              <a:buFontTx/>
              <a:buNone/>
            </a:pPr>
            <a:r>
              <a:rPr lang="en-US" altLang="en-US" sz="1200">
                <a:latin typeface="Courier" pitchFamily="49" charset="0"/>
              </a:rPr>
              <a:t>           Total |         7          53  |        60      0.1167</a:t>
            </a:r>
          </a:p>
          <a:p>
            <a:pPr>
              <a:spcBef>
                <a:spcPct val="0"/>
              </a:spcBef>
              <a:buFontTx/>
              <a:buNone/>
            </a:pPr>
            <a:r>
              <a:rPr lang="en-US" altLang="en-US" sz="1200">
                <a:latin typeface="Courier" pitchFamily="49" charset="0"/>
              </a:rPr>
              <a:t>                 |                        |</a:t>
            </a:r>
          </a:p>
          <a:p>
            <a:pPr>
              <a:spcBef>
                <a:spcPct val="0"/>
              </a:spcBef>
              <a:buFontTx/>
              <a:buNone/>
            </a:pPr>
            <a:r>
              <a:rPr lang="en-US" altLang="en-US" sz="1200">
                <a:latin typeface="Courier" pitchFamily="49" charset="0"/>
              </a:rPr>
              <a:t>                 |      Point estimate    |  [95% Conf. Interval]</a:t>
            </a:r>
          </a:p>
          <a:p>
            <a:pPr>
              <a:spcBef>
                <a:spcPct val="0"/>
              </a:spcBef>
              <a:buFontTx/>
              <a:buNone/>
            </a:pPr>
            <a:r>
              <a:rPr lang="en-US" altLang="en-US" sz="1200">
                <a:latin typeface="Courier" pitchFamily="49" charset="0"/>
              </a:rPr>
              <a:t>                 |------------------------+----------------</a:t>
            </a:r>
          </a:p>
          <a:p>
            <a:pPr>
              <a:spcBef>
                <a:spcPct val="0"/>
              </a:spcBef>
              <a:buFontTx/>
              <a:buNone/>
            </a:pPr>
            <a:r>
              <a:rPr lang="en-US" altLang="en-US" sz="1200">
                <a:latin typeface="Courier" pitchFamily="49" charset="0"/>
              </a:rPr>
              <a:t>      Odds ratio |         1.916667       |  .2789585    21.62382  (exact)</a:t>
            </a:r>
          </a:p>
          <a:p>
            <a:pPr>
              <a:spcBef>
                <a:spcPct val="0"/>
              </a:spcBef>
              <a:buFontTx/>
              <a:buNone/>
            </a:pPr>
            <a:r>
              <a:rPr lang="en-US" altLang="en-US" sz="1200">
                <a:latin typeface="Courier" pitchFamily="49" charset="0"/>
              </a:rPr>
              <a:t> Attr. frac. ex. |         .4782609       | -2.584763    .9537547  (exact)</a:t>
            </a:r>
          </a:p>
          <a:p>
            <a:pPr>
              <a:spcBef>
                <a:spcPct val="0"/>
              </a:spcBef>
              <a:buFontTx/>
              <a:buNone/>
            </a:pPr>
            <a:r>
              <a:rPr lang="en-US" altLang="en-US" sz="1200">
                <a:latin typeface="Courier" pitchFamily="49" charset="0"/>
              </a:rPr>
              <a:t> Attr. frac. pop |          .068323       |</a:t>
            </a:r>
          </a:p>
          <a:p>
            <a:pPr>
              <a:spcBef>
                <a:spcPct val="0"/>
              </a:spcBef>
              <a:buFontTx/>
              <a:buNone/>
            </a:pPr>
            <a:r>
              <a:rPr lang="en-US" altLang="en-US" sz="1200">
                <a:latin typeface="Courier" pitchFamily="49" charset="0"/>
              </a:rPr>
              <a:t>                 +-----------------------------------------------</a:t>
            </a:r>
          </a:p>
          <a:p>
            <a:pPr>
              <a:spcBef>
                <a:spcPct val="0"/>
              </a:spcBef>
              <a:buFontTx/>
              <a:buNone/>
            </a:pPr>
            <a:r>
              <a:rPr lang="en-US" altLang="en-US" sz="1200">
                <a:latin typeface="Courier" pitchFamily="49" charset="0"/>
              </a:rPr>
              <a:t>                             chi2(1) =     0.56  Pr&gt;chi2 = 0.4546</a:t>
            </a:r>
          </a:p>
          <a:p>
            <a:pPr algn="ctr">
              <a:spcBef>
                <a:spcPct val="0"/>
              </a:spcBef>
              <a:buFontTx/>
              <a:buNone/>
            </a:pPr>
            <a:endParaRPr lang="en-US" altLang="en-US" sz="1200">
              <a:latin typeface="Courier" pitchFamily="49" charset="0"/>
            </a:endParaRPr>
          </a:p>
        </p:txBody>
      </p:sp>
      <p:sp>
        <p:nvSpPr>
          <p:cNvPr id="19463" name="Text Box 5"/>
          <p:cNvSpPr txBox="1">
            <a:spLocks noChangeArrowheads="1"/>
          </p:cNvSpPr>
          <p:nvPr/>
        </p:nvSpPr>
        <p:spPr bwMode="auto">
          <a:xfrm>
            <a:off x="533400" y="2659063"/>
            <a:ext cx="1828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a:t>The usual chi-squared test, for comparison.</a:t>
            </a:r>
          </a:p>
        </p:txBody>
      </p:sp>
      <p:sp>
        <p:nvSpPr>
          <p:cNvPr id="19464"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A496B148-5DC8-43C7-BDA3-A4B2DF02C415}" type="slidenum">
              <a:rPr lang="en-US" altLang="en-US" sz="1400" smtClean="0"/>
              <a:pPr>
                <a:spcBef>
                  <a:spcPct val="0"/>
                </a:spcBef>
                <a:buFontTx/>
                <a:buNone/>
              </a:pPr>
              <a:t>284</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20483"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20484" name="Text Box 2"/>
          <p:cNvSpPr txBox="1">
            <a:spLocks noChangeArrowheads="1"/>
          </p:cNvSpPr>
          <p:nvPr/>
        </p:nvSpPr>
        <p:spPr bwMode="auto">
          <a:xfrm>
            <a:off x="1600200" y="677863"/>
            <a:ext cx="3124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400" b="1" u="sng"/>
              <a:t>False Discovery Rate</a:t>
            </a:r>
          </a:p>
        </p:txBody>
      </p:sp>
      <p:sp>
        <p:nvSpPr>
          <p:cNvPr id="20485" name="Text Box 3"/>
          <p:cNvSpPr txBox="1">
            <a:spLocks noChangeArrowheads="1"/>
          </p:cNvSpPr>
          <p:nvPr/>
        </p:nvSpPr>
        <p:spPr bwMode="auto">
          <a:xfrm>
            <a:off x="762000" y="1219200"/>
            <a:ext cx="5562600" cy="679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a:t>For some studies, answering the scientific question of interest may require testing hundred,  thousands, or millions of hypotheses. This is especially true of genetics.</a:t>
            </a:r>
          </a:p>
          <a:p>
            <a:pPr>
              <a:spcBef>
                <a:spcPct val="50000"/>
              </a:spcBef>
              <a:buFontTx/>
              <a:buNone/>
            </a:pPr>
            <a:r>
              <a:rPr lang="en-US" altLang="en-US" sz="2000" u="sng"/>
              <a:t>E.g.</a:t>
            </a:r>
            <a:r>
              <a:rPr lang="en-US" altLang="en-US" sz="2000"/>
              <a:t> Hedenfalk et al (2001) screened 3226 genes using microarrays to find differential expression between BRCA-1 and BRCA-2 mutation positive tumors.</a:t>
            </a:r>
          </a:p>
          <a:p>
            <a:pPr>
              <a:spcBef>
                <a:spcPct val="50000"/>
              </a:spcBef>
              <a:buFontTx/>
              <a:buNone/>
            </a:pPr>
            <a:r>
              <a:rPr lang="en-US" altLang="en-US" sz="2000" u="sng"/>
              <a:t>Issue:</a:t>
            </a:r>
            <a:r>
              <a:rPr lang="en-US" altLang="en-US" sz="2000"/>
              <a:t> If a traditional hypothesis testing approach is taken and we conduct 3226 tests at the 0.05 level, then we expect (up to) 161 false positive findings. Unfortunately, they are not labeled as such!</a:t>
            </a:r>
          </a:p>
          <a:p>
            <a:pPr>
              <a:spcBef>
                <a:spcPct val="50000"/>
              </a:spcBef>
              <a:buFontTx/>
              <a:buNone/>
            </a:pPr>
            <a:r>
              <a:rPr lang="en-US" altLang="en-US" sz="2000" u="sng"/>
              <a:t>Traditional Solution (Bonferroni correction):</a:t>
            </a:r>
            <a:r>
              <a:rPr lang="en-US" altLang="en-US" sz="2000"/>
              <a:t> If we conduct each test at an </a:t>
            </a:r>
            <a:r>
              <a:rPr lang="en-US" altLang="en-US" sz="2000">
                <a:sym typeface="Symbol" pitchFamily="18" charset="2"/>
              </a:rPr>
              <a:t> = .05/3226 = .000015 level then the probability of 1 or more false positive findings will be ~0.05. But, … with such a stringent  level we are likely to miss many true positive results.</a:t>
            </a:r>
          </a:p>
          <a:p>
            <a:pPr>
              <a:spcBef>
                <a:spcPct val="50000"/>
              </a:spcBef>
              <a:buFontTx/>
              <a:buNone/>
            </a:pPr>
            <a:r>
              <a:rPr lang="en-US" altLang="en-US" sz="2000" u="sng">
                <a:sym typeface="Symbol" pitchFamily="18" charset="2"/>
              </a:rPr>
              <a:t>New Solution:</a:t>
            </a:r>
            <a:r>
              <a:rPr lang="en-US" altLang="en-US" sz="2000">
                <a:sym typeface="Symbol" pitchFamily="18" charset="2"/>
              </a:rPr>
              <a:t> Don’t try to eliminate false positives … control them</a:t>
            </a:r>
          </a:p>
        </p:txBody>
      </p:sp>
      <p:sp>
        <p:nvSpPr>
          <p:cNvPr id="20486"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2D7BF78A-F048-4572-BD63-A4B037A8EC0F}" type="slidenum">
              <a:rPr lang="en-US" altLang="en-US" sz="1400" smtClean="0"/>
              <a:pPr>
                <a:spcBef>
                  <a:spcPct val="0"/>
                </a:spcBef>
                <a:buFontTx/>
                <a:buNone/>
              </a:pPr>
              <a:t>285</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307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3076" name="Text Box 1028"/>
          <p:cNvSpPr txBox="1">
            <a:spLocks noChangeArrowheads="1"/>
          </p:cNvSpPr>
          <p:nvPr/>
        </p:nvSpPr>
        <p:spPr bwMode="auto">
          <a:xfrm>
            <a:off x="1143000" y="533400"/>
            <a:ext cx="4343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400" b="1" u="sng"/>
              <a:t>Exact and Permutation Tests</a:t>
            </a:r>
          </a:p>
        </p:txBody>
      </p:sp>
      <p:sp>
        <p:nvSpPr>
          <p:cNvPr id="3077" name="Text Box 1030"/>
          <p:cNvSpPr txBox="1">
            <a:spLocks noChangeArrowheads="1"/>
          </p:cNvSpPr>
          <p:nvPr/>
        </p:nvSpPr>
        <p:spPr bwMode="auto">
          <a:xfrm>
            <a:off x="381000" y="1447800"/>
            <a:ext cx="6172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5425" indent="-225425">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pPr>
            <a:r>
              <a:rPr lang="en-US" altLang="en-US" sz="2400" dirty="0"/>
              <a:t>Computer-intensive methods for hypothesis testing</a:t>
            </a:r>
          </a:p>
          <a:p>
            <a:pPr>
              <a:spcBef>
                <a:spcPct val="50000"/>
              </a:spcBef>
            </a:pPr>
            <a:r>
              <a:rPr lang="en-US" altLang="en-US" sz="2400" dirty="0"/>
              <a:t>Permutation Test (randomization test): </a:t>
            </a:r>
            <a:br>
              <a:rPr lang="en-US" altLang="en-US" sz="2400" dirty="0"/>
            </a:br>
            <a:r>
              <a:rPr lang="en-US" altLang="en-US" sz="2400" dirty="0"/>
              <a:t>Used when distribution of the test statistic (under the null hypothesis) is unknown</a:t>
            </a:r>
          </a:p>
          <a:p>
            <a:pPr>
              <a:spcBef>
                <a:spcPct val="50000"/>
              </a:spcBef>
            </a:pPr>
            <a:r>
              <a:rPr lang="en-US" altLang="en-US" sz="2400" dirty="0"/>
              <a:t>Exact Test: </a:t>
            </a:r>
            <a:br>
              <a:rPr lang="en-US" altLang="en-US" sz="2400" dirty="0"/>
            </a:br>
            <a:r>
              <a:rPr lang="en-US" altLang="en-US" sz="2400" dirty="0"/>
              <a:t>Used when sample sizes are small, so standard asymptotic (large sample) procedures do not work well</a:t>
            </a:r>
          </a:p>
          <a:p>
            <a:pPr marL="228600" indent="0">
              <a:spcBef>
                <a:spcPct val="50000"/>
              </a:spcBef>
              <a:buNone/>
              <a:tabLst>
                <a:tab pos="228600" algn="l"/>
              </a:tabLst>
            </a:pPr>
            <a:r>
              <a:rPr lang="en-US" altLang="en-US" sz="2400" dirty="0"/>
              <a:t>Exact test maintains the Type I error level without any large sample approximations/assumptions</a:t>
            </a:r>
          </a:p>
          <a:p>
            <a:pPr>
              <a:spcBef>
                <a:spcPct val="50000"/>
              </a:spcBef>
            </a:pPr>
            <a:endParaRPr lang="en-US" altLang="en-US" sz="2400" dirty="0"/>
          </a:p>
        </p:txBody>
      </p:sp>
      <p:sp>
        <p:nvSpPr>
          <p:cNvPr id="3078"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223A7296-9406-4E59-B412-73A41BEDBF7A}" type="slidenum">
              <a:rPr lang="en-US" altLang="en-US" sz="1400" smtClean="0"/>
              <a:pPr>
                <a:spcBef>
                  <a:spcPct val="0"/>
                </a:spcBef>
                <a:buFontTx/>
                <a:buNone/>
              </a:pPr>
              <a:t>268</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21507"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21508" name="Text Box 2"/>
          <p:cNvSpPr txBox="1">
            <a:spLocks noChangeArrowheads="1"/>
          </p:cNvSpPr>
          <p:nvPr/>
        </p:nvSpPr>
        <p:spPr bwMode="auto">
          <a:xfrm>
            <a:off x="1447800" y="703263"/>
            <a:ext cx="3505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400" b="1" u="sng"/>
              <a:t>False Discovery Rate</a:t>
            </a:r>
          </a:p>
        </p:txBody>
      </p:sp>
      <p:sp>
        <p:nvSpPr>
          <p:cNvPr id="21509" name="Text Box 3"/>
          <p:cNvSpPr txBox="1">
            <a:spLocks noChangeArrowheads="1"/>
          </p:cNvSpPr>
          <p:nvPr/>
        </p:nvSpPr>
        <p:spPr bwMode="auto">
          <a:xfrm>
            <a:off x="762000" y="19050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endParaRPr lang="en-US" altLang="en-US" sz="2400"/>
          </a:p>
        </p:txBody>
      </p:sp>
      <p:graphicFrame>
        <p:nvGraphicFramePr>
          <p:cNvPr id="20521" name="Group 41"/>
          <p:cNvGraphicFramePr>
            <a:graphicFrameLocks noGrp="1"/>
          </p:cNvGraphicFramePr>
          <p:nvPr/>
        </p:nvGraphicFramePr>
        <p:xfrm>
          <a:off x="1066800" y="1752600"/>
          <a:ext cx="4572000" cy="3048000"/>
        </p:xfrm>
        <a:graphic>
          <a:graphicData uri="http://schemas.openxmlformats.org/drawingml/2006/table">
            <a:tbl>
              <a:tblPr/>
              <a:tblGrid>
                <a:gridCol w="1371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762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Reject 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Fail to reject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Null 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m</a:t>
                      </a:r>
                      <a:r>
                        <a:rPr kumimoji="0" lang="en-US" sz="2800" b="0" i="0" u="none" strike="noStrike" cap="none" normalizeH="0" baseline="-25000">
                          <a:ln>
                            <a:noFill/>
                          </a:ln>
                          <a:solidFill>
                            <a:schemeClr val="tx1"/>
                          </a:solidFill>
                          <a:effectLst/>
                          <a:latin typeface="Times New Roman" pitchFamily="18" charset="0"/>
                        </a:rPr>
                        <a:t>0</a:t>
                      </a:r>
                      <a:r>
                        <a:rPr kumimoji="0" lang="en-US" sz="2800" b="0" i="0" u="none" strike="noStrike" cap="none" normalizeH="0" baseline="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m</a:t>
                      </a:r>
                      <a:r>
                        <a:rPr kumimoji="0" lang="en-US" sz="2800" b="0" i="0" u="none" strike="noStrike" cap="none" normalizeH="0" baseline="-25000">
                          <a:ln>
                            <a:noFill/>
                          </a:ln>
                          <a:solidFill>
                            <a:schemeClr val="tx1"/>
                          </a:solidFill>
                          <a:effectLst/>
                          <a:latin typeface="Times New Roman" pitchFamily="18" charset="0"/>
                        </a:rPr>
                        <a:t>0</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Alternative 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m</a:t>
                      </a:r>
                      <a:r>
                        <a:rPr kumimoji="0" lang="en-US" sz="2800" b="0" i="0" u="none" strike="noStrike" cap="none" normalizeH="0" baseline="-25000">
                          <a:ln>
                            <a:noFill/>
                          </a:ln>
                          <a:solidFill>
                            <a:schemeClr val="tx1"/>
                          </a:solidFill>
                          <a:effectLst/>
                          <a:latin typeface="Times New Roman" pitchFamily="18" charset="0"/>
                        </a:rPr>
                        <a:t>1</a:t>
                      </a:r>
                      <a:r>
                        <a:rPr kumimoji="0" lang="en-US" sz="2800" b="0" i="0" u="none" strike="noStrike" cap="none" normalizeH="0" baseline="0">
                          <a:ln>
                            <a:noFill/>
                          </a:ln>
                          <a:solidFill>
                            <a:schemeClr val="tx1"/>
                          </a:solidFill>
                          <a:effectLst/>
                          <a:latin typeface="Times New Roman"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m</a:t>
                      </a:r>
                      <a:r>
                        <a:rPr kumimoji="0" lang="en-US" sz="2800" b="0" i="0" u="none" strike="noStrike" cap="none" normalizeH="0" baseline="-25000">
                          <a:ln>
                            <a:noFill/>
                          </a:ln>
                          <a:solidFill>
                            <a:schemeClr val="tx1"/>
                          </a:solidFill>
                          <a:effectLst/>
                          <a:latin typeface="Times New Roman" pitchFamily="18" charset="0"/>
                        </a:rPr>
                        <a:t>1</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537" name="Text Box 42"/>
          <p:cNvSpPr txBox="1">
            <a:spLocks noChangeArrowheads="1"/>
          </p:cNvSpPr>
          <p:nvPr/>
        </p:nvSpPr>
        <p:spPr bwMode="auto">
          <a:xfrm>
            <a:off x="1219200" y="5334000"/>
            <a:ext cx="4267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363" indent="-233363">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pPr>
            <a:r>
              <a:rPr lang="en-US" altLang="en-US" sz="2000" dirty="0"/>
              <a:t>false positive rate = F/ m</a:t>
            </a:r>
            <a:r>
              <a:rPr lang="en-US" altLang="en-US" sz="2000" baseline="-25000" dirty="0"/>
              <a:t>0 </a:t>
            </a:r>
            <a:r>
              <a:rPr lang="en-US" altLang="en-US" sz="2000" dirty="0"/>
              <a:t> </a:t>
            </a:r>
          </a:p>
          <a:p>
            <a:pPr>
              <a:spcBef>
                <a:spcPct val="50000"/>
              </a:spcBef>
            </a:pPr>
            <a:r>
              <a:rPr lang="en-US" altLang="en-US" sz="2000" dirty="0"/>
              <a:t>false discovery rate = F/S</a:t>
            </a:r>
          </a:p>
        </p:txBody>
      </p:sp>
      <p:sp>
        <p:nvSpPr>
          <p:cNvPr id="21538" name="Text Box 43"/>
          <p:cNvSpPr txBox="1">
            <a:spLocks noChangeArrowheads="1"/>
          </p:cNvSpPr>
          <p:nvPr/>
        </p:nvSpPr>
        <p:spPr bwMode="auto">
          <a:xfrm>
            <a:off x="914400" y="6705600"/>
            <a:ext cx="5029200"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a:t>Idea: Control the false discovery rate  (q-value) instead of the false positive rate (p-value)</a:t>
            </a:r>
            <a:endParaRPr lang="en-US" altLang="en-US" sz="2400"/>
          </a:p>
        </p:txBody>
      </p:sp>
      <p:sp>
        <p:nvSpPr>
          <p:cNvPr id="21539"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96E10592-06F6-480E-9FF5-383348DD2CFB}" type="slidenum">
              <a:rPr lang="en-US" altLang="en-US" sz="1400" smtClean="0"/>
              <a:pPr>
                <a:spcBef>
                  <a:spcPct val="0"/>
                </a:spcBef>
                <a:buFontTx/>
                <a:buNone/>
              </a:pPr>
              <a:t>286</a:t>
            </a:fld>
            <a:endParaRPr lang="en-US"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22531"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22532" name="Rectangle 2"/>
          <p:cNvSpPr>
            <a:spLocks noChangeArrowheads="1"/>
          </p:cNvSpPr>
          <p:nvPr/>
        </p:nvSpPr>
        <p:spPr bwMode="auto">
          <a:xfrm>
            <a:off x="1828800" y="609600"/>
            <a:ext cx="3429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2400" b="1" u="sng"/>
              <a:t>False Discovery Rate</a:t>
            </a:r>
          </a:p>
        </p:txBody>
      </p:sp>
      <p:sp>
        <p:nvSpPr>
          <p:cNvPr id="22533" name="Text Box 3"/>
          <p:cNvSpPr txBox="1">
            <a:spLocks noChangeArrowheads="1"/>
          </p:cNvSpPr>
          <p:nvPr/>
        </p:nvSpPr>
        <p:spPr bwMode="auto">
          <a:xfrm>
            <a:off x="685800" y="1600200"/>
            <a:ext cx="5791200"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5425" indent="-225425">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dirty="0"/>
              <a:t>E.g. </a:t>
            </a:r>
            <a:r>
              <a:rPr lang="en-US" altLang="en-US" sz="2000" dirty="0" err="1"/>
              <a:t>Hedenfalk</a:t>
            </a:r>
            <a:r>
              <a:rPr lang="en-US" altLang="en-US" sz="2000" dirty="0"/>
              <a:t> data</a:t>
            </a:r>
          </a:p>
          <a:p>
            <a:pPr>
              <a:spcBef>
                <a:spcPct val="50000"/>
              </a:spcBef>
            </a:pPr>
            <a:r>
              <a:rPr lang="en-US" altLang="en-US" sz="2000" dirty="0"/>
              <a:t>Order the 3170 p-values (56 genes were excluded from this analysis): p</a:t>
            </a:r>
            <a:r>
              <a:rPr lang="en-US" altLang="en-US" sz="2000" baseline="-25000" dirty="0"/>
              <a:t>i</a:t>
            </a:r>
            <a:r>
              <a:rPr lang="en-US" altLang="en-US" sz="2000" dirty="0"/>
              <a:t> , i = 1 … 3170</a:t>
            </a:r>
          </a:p>
          <a:p>
            <a:pPr>
              <a:spcBef>
                <a:spcPct val="50000"/>
              </a:spcBef>
            </a:pPr>
            <a:r>
              <a:rPr lang="en-US" altLang="en-US" sz="2000" dirty="0"/>
              <a:t>Pick a p-value cutoff, say </a:t>
            </a:r>
            <a:r>
              <a:rPr lang="en-US" altLang="en-US" sz="2000" dirty="0">
                <a:sym typeface="Symbol" pitchFamily="18" charset="2"/>
              </a:rPr>
              <a:t></a:t>
            </a:r>
            <a:r>
              <a:rPr lang="en-US" altLang="en-US" sz="2000" dirty="0"/>
              <a:t>; reject H</a:t>
            </a:r>
            <a:r>
              <a:rPr lang="en-US" altLang="en-US" sz="2000" baseline="-25000" dirty="0"/>
              <a:t>o</a:t>
            </a:r>
            <a:r>
              <a:rPr lang="en-US" altLang="en-US" sz="2000" dirty="0"/>
              <a:t> for all p</a:t>
            </a:r>
            <a:r>
              <a:rPr lang="en-US" altLang="en-US" sz="2000" baseline="-25000" dirty="0"/>
              <a:t>i</a:t>
            </a:r>
            <a:r>
              <a:rPr lang="en-US" altLang="en-US" sz="2000" dirty="0"/>
              <a:t> &lt; </a:t>
            </a:r>
            <a:r>
              <a:rPr lang="en-US" altLang="en-US" sz="2400" dirty="0">
                <a:sym typeface="Symbol" pitchFamily="18" charset="2"/>
              </a:rPr>
              <a:t></a:t>
            </a:r>
            <a:r>
              <a:rPr lang="en-US" altLang="en-US" sz="2000" dirty="0"/>
              <a:t>.</a:t>
            </a:r>
          </a:p>
          <a:p>
            <a:pPr lvl="1">
              <a:spcBef>
                <a:spcPct val="50000"/>
              </a:spcBef>
            </a:pPr>
            <a:r>
              <a:rPr lang="en-US" altLang="en-US" sz="1800" dirty="0"/>
              <a:t>F will be equal to </a:t>
            </a:r>
            <a:r>
              <a:rPr lang="en-US" altLang="en-US" sz="1800" dirty="0">
                <a:sym typeface="Symbol" panose="05050102010706020507" pitchFamily="18" charset="2"/>
              </a:rPr>
              <a:t>*m</a:t>
            </a:r>
            <a:r>
              <a:rPr lang="en-US" altLang="en-US" sz="1800" baseline="-25000" dirty="0">
                <a:sym typeface="Symbol" panose="05050102010706020507" pitchFamily="18" charset="2"/>
              </a:rPr>
              <a:t>0</a:t>
            </a:r>
            <a:endParaRPr lang="en-US" altLang="en-US" sz="1800" dirty="0"/>
          </a:p>
          <a:p>
            <a:pPr marL="0" indent="0">
              <a:spcBef>
                <a:spcPct val="50000"/>
              </a:spcBef>
              <a:buNone/>
            </a:pPr>
            <a:r>
              <a:rPr lang="en-US" altLang="en-US" sz="2000" dirty="0"/>
              <a:t>Q: What is the FDR associated with this choice of </a:t>
            </a:r>
            <a:r>
              <a:rPr lang="en-US" altLang="en-US" sz="2000" dirty="0">
                <a:sym typeface="Symbol" pitchFamily="18" charset="2"/>
              </a:rPr>
              <a:t>?</a:t>
            </a:r>
            <a:endParaRPr lang="en-US" altLang="en-US" sz="2000" dirty="0"/>
          </a:p>
          <a:p>
            <a:pPr lvl="1">
              <a:spcBef>
                <a:spcPct val="50000"/>
              </a:spcBef>
            </a:pPr>
            <a:r>
              <a:rPr lang="en-US" altLang="en-US" sz="2000" dirty="0"/>
              <a:t>FDR = F/S</a:t>
            </a:r>
          </a:p>
          <a:p>
            <a:pPr lvl="1">
              <a:spcBef>
                <a:spcPct val="50000"/>
              </a:spcBef>
            </a:pPr>
            <a:r>
              <a:rPr lang="en-US" altLang="en-US" sz="2000" dirty="0"/>
              <a:t>S </a:t>
            </a:r>
            <a:r>
              <a:rPr lang="en-US" altLang="en-US" sz="2000" dirty="0">
                <a:sym typeface="Symbol" pitchFamily="18" charset="2"/>
              </a:rPr>
              <a:t>= #{p</a:t>
            </a:r>
            <a:r>
              <a:rPr lang="en-US" altLang="en-US" sz="2000" baseline="-25000" dirty="0">
                <a:sym typeface="Symbol" pitchFamily="18" charset="2"/>
              </a:rPr>
              <a:t>i</a:t>
            </a:r>
            <a:r>
              <a:rPr lang="en-US" altLang="en-US" sz="2000" dirty="0">
                <a:sym typeface="Symbol" pitchFamily="18" charset="2"/>
              </a:rPr>
              <a:t> &lt; }</a:t>
            </a:r>
            <a:endParaRPr lang="en-US" altLang="en-US" sz="2000" dirty="0"/>
          </a:p>
          <a:p>
            <a:pPr lvl="1">
              <a:spcBef>
                <a:spcPct val="50000"/>
              </a:spcBef>
            </a:pPr>
            <a:r>
              <a:rPr lang="en-US" altLang="en-US" sz="2000" dirty="0"/>
              <a:t>F = </a:t>
            </a:r>
            <a:r>
              <a:rPr lang="en-US" altLang="en-US" sz="2000" dirty="0">
                <a:sym typeface="Symbol" pitchFamily="18" charset="2"/>
              </a:rPr>
              <a:t></a:t>
            </a:r>
            <a:r>
              <a:rPr lang="en-US" altLang="en-US" sz="2000" dirty="0"/>
              <a:t> * m</a:t>
            </a:r>
            <a:r>
              <a:rPr lang="en-US" altLang="en-US" sz="2000" baseline="-25000" dirty="0"/>
              <a:t>0</a:t>
            </a:r>
            <a:endParaRPr lang="en-US" altLang="en-US" sz="2000" dirty="0"/>
          </a:p>
          <a:p>
            <a:pPr lvl="1">
              <a:spcBef>
                <a:spcPct val="50000"/>
              </a:spcBef>
            </a:pPr>
            <a:r>
              <a:rPr lang="en-US" altLang="en-US" sz="2000" dirty="0"/>
              <a:t>FDR = q-value = </a:t>
            </a:r>
            <a:r>
              <a:rPr lang="en-US" altLang="en-US" sz="2000" dirty="0">
                <a:sym typeface="Symbol" pitchFamily="18" charset="2"/>
              </a:rPr>
              <a:t></a:t>
            </a:r>
            <a:r>
              <a:rPr lang="en-US" altLang="en-US" sz="2000" dirty="0"/>
              <a:t> * m</a:t>
            </a:r>
            <a:r>
              <a:rPr lang="en-US" altLang="en-US" sz="2000" baseline="-25000" dirty="0"/>
              <a:t>0</a:t>
            </a:r>
            <a:r>
              <a:rPr lang="en-US" altLang="en-US" sz="2000" dirty="0"/>
              <a:t> / </a:t>
            </a:r>
            <a:r>
              <a:rPr lang="en-US" altLang="en-US" sz="2000" dirty="0">
                <a:sym typeface="Symbol" pitchFamily="18" charset="2"/>
              </a:rPr>
              <a:t>#{p</a:t>
            </a:r>
            <a:r>
              <a:rPr lang="en-US" altLang="en-US" sz="2000" baseline="-25000" dirty="0">
                <a:sym typeface="Symbol" pitchFamily="18" charset="2"/>
              </a:rPr>
              <a:t>i</a:t>
            </a:r>
            <a:r>
              <a:rPr lang="en-US" altLang="en-US" sz="2000" dirty="0">
                <a:sym typeface="Symbol" pitchFamily="18" charset="2"/>
              </a:rPr>
              <a:t> &lt; }</a:t>
            </a:r>
            <a:endParaRPr lang="en-US" altLang="en-US" sz="2000" dirty="0"/>
          </a:p>
          <a:p>
            <a:pPr lvl="1">
              <a:spcBef>
                <a:spcPct val="50000"/>
              </a:spcBef>
            </a:pPr>
            <a:r>
              <a:rPr lang="en-US" altLang="en-US" sz="2000" dirty="0"/>
              <a:t>I know S, I know </a:t>
            </a:r>
            <a:r>
              <a:rPr lang="en-US" altLang="en-US" sz="2000" dirty="0">
                <a:sym typeface="Symbol" pitchFamily="18" charset="2"/>
              </a:rPr>
              <a:t></a:t>
            </a:r>
            <a:r>
              <a:rPr lang="en-US" altLang="en-US" sz="2000" dirty="0"/>
              <a:t>, what is m</a:t>
            </a:r>
            <a:r>
              <a:rPr lang="en-US" altLang="en-US" sz="2000" baseline="-25000" dirty="0"/>
              <a:t>0</a:t>
            </a:r>
            <a:r>
              <a:rPr lang="en-US" altLang="en-US" sz="2000" dirty="0"/>
              <a:t>?</a:t>
            </a:r>
          </a:p>
        </p:txBody>
      </p:sp>
      <p:sp>
        <p:nvSpPr>
          <p:cNvPr id="22534"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12D6C3A3-D849-4FA3-B563-262B83C3036F}" type="slidenum">
              <a:rPr lang="en-US" altLang="en-US" sz="1400" smtClean="0"/>
              <a:pPr>
                <a:spcBef>
                  <a:spcPct val="0"/>
                </a:spcBef>
                <a:buFontTx/>
                <a:buNone/>
              </a:pPr>
              <a:t>287</a:t>
            </a:fld>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2355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pic>
        <p:nvPicPr>
          <p:cNvPr id="2355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143000"/>
            <a:ext cx="36576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5"/>
          <p:cNvSpPr>
            <a:spLocks noChangeArrowheads="1"/>
          </p:cNvSpPr>
          <p:nvPr/>
        </p:nvSpPr>
        <p:spPr bwMode="auto">
          <a:xfrm>
            <a:off x="1828800" y="3048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2000" b="1" u="sng"/>
              <a:t>False Discovery Rate</a:t>
            </a:r>
          </a:p>
        </p:txBody>
      </p:sp>
      <p:sp>
        <p:nvSpPr>
          <p:cNvPr id="23558" name="Text Box 6"/>
          <p:cNvSpPr txBox="1">
            <a:spLocks noChangeArrowheads="1"/>
          </p:cNvSpPr>
          <p:nvPr/>
        </p:nvSpPr>
        <p:spPr bwMode="auto">
          <a:xfrm>
            <a:off x="609600" y="762000"/>
            <a:ext cx="594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1600"/>
              <a:t>Distribution of 3170 p-values when all null hypotheses are true</a:t>
            </a:r>
          </a:p>
        </p:txBody>
      </p:sp>
      <p:sp>
        <p:nvSpPr>
          <p:cNvPr id="23559" name="Text Box 7"/>
          <p:cNvSpPr txBox="1">
            <a:spLocks noChangeArrowheads="1"/>
          </p:cNvSpPr>
          <p:nvPr/>
        </p:nvSpPr>
        <p:spPr bwMode="auto">
          <a:xfrm>
            <a:off x="685800" y="3962400"/>
            <a:ext cx="5943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1600"/>
              <a:t>Distribution of 3170 p-values from Hedenfalk et al. Height of the line gives estimated proportion of true null hyptheses.</a:t>
            </a:r>
          </a:p>
        </p:txBody>
      </p:sp>
      <p:pic>
        <p:nvPicPr>
          <p:cNvPr id="2356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572000"/>
            <a:ext cx="36576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2" name="Text Box 12"/>
          <p:cNvSpPr txBox="1">
            <a:spLocks noChangeArrowheads="1"/>
          </p:cNvSpPr>
          <p:nvPr/>
        </p:nvSpPr>
        <p:spPr bwMode="auto">
          <a:xfrm>
            <a:off x="381000" y="67818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1600"/>
              <a:t>.676</a:t>
            </a:r>
          </a:p>
        </p:txBody>
      </p:sp>
      <p:sp>
        <p:nvSpPr>
          <p:cNvPr id="23563" name="Line 13"/>
          <p:cNvSpPr>
            <a:spLocks noChangeShapeType="1"/>
          </p:cNvSpPr>
          <p:nvPr/>
        </p:nvSpPr>
        <p:spPr bwMode="auto">
          <a:xfrm flipV="1">
            <a:off x="838200" y="6629400"/>
            <a:ext cx="838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4"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37C8B15B-9BD9-4D22-B6B7-9C6995F760BC}" type="slidenum">
              <a:rPr lang="en-US" altLang="en-US" sz="1400" smtClean="0"/>
              <a:pPr>
                <a:spcBef>
                  <a:spcPct val="0"/>
                </a:spcBef>
                <a:buFontTx/>
                <a:buNone/>
              </a:pPr>
              <a:t>288</a:t>
            </a:fld>
            <a:endParaRPr lang="en-US" altLang="en-US" sz="1400"/>
          </a:p>
        </p:txBody>
      </p:sp>
      <p:sp>
        <p:nvSpPr>
          <p:cNvPr id="2" name="Rectangle 1">
            <a:extLst>
              <a:ext uri="{FF2B5EF4-FFF2-40B4-BE49-F238E27FC236}">
                <a16:creationId xmlns:a16="http://schemas.microsoft.com/office/drawing/2014/main" id="{D04CB0C3-010D-48FC-ADAB-751F71C1FF7D}"/>
              </a:ext>
            </a:extLst>
          </p:cNvPr>
          <p:cNvSpPr/>
          <p:nvPr/>
        </p:nvSpPr>
        <p:spPr>
          <a:xfrm>
            <a:off x="1574800" y="7478067"/>
            <a:ext cx="3429000" cy="461665"/>
          </a:xfrm>
          <a:prstGeom prst="rect">
            <a:avLst/>
          </a:prstGeom>
        </p:spPr>
        <p:txBody>
          <a:bodyPr>
            <a:spAutoFit/>
          </a:bodyPr>
          <a:lstStyle/>
          <a:p>
            <a:r>
              <a:rPr lang="en-US" altLang="en-US" dirty="0"/>
              <a:t>m</a:t>
            </a:r>
            <a:r>
              <a:rPr lang="en-US" altLang="en-US" baseline="-25000" dirty="0"/>
              <a:t>0</a:t>
            </a:r>
            <a:r>
              <a:rPr lang="en-US" altLang="en-US" dirty="0"/>
              <a:t> = 3170*.676  = 2142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24579"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24580" name="Rectangle 2"/>
          <p:cNvSpPr>
            <a:spLocks noChangeArrowheads="1"/>
          </p:cNvSpPr>
          <p:nvPr/>
        </p:nvSpPr>
        <p:spPr bwMode="auto">
          <a:xfrm>
            <a:off x="1828800" y="6096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2000" b="1" u="sng"/>
              <a:t>False Discovery Rate</a:t>
            </a:r>
          </a:p>
        </p:txBody>
      </p:sp>
      <mc:AlternateContent xmlns:mc="http://schemas.openxmlformats.org/markup-compatibility/2006">
        <mc:Choice xmlns:a14="http://schemas.microsoft.com/office/drawing/2010/main" Requires="a14">
          <p:sp>
            <p:nvSpPr>
              <p:cNvPr id="24581" name="Text Box 3"/>
              <p:cNvSpPr txBox="1">
                <a:spLocks noChangeArrowheads="1"/>
              </p:cNvSpPr>
              <p:nvPr/>
            </p:nvSpPr>
            <p:spPr bwMode="auto">
              <a:xfrm>
                <a:off x="558800" y="1445536"/>
                <a:ext cx="5943600" cy="52638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marL="225425" indent="-225425">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pPr>
                <a14:m>
                  <m:oMath xmlns:m="http://schemas.openxmlformats.org/officeDocument/2006/math">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𝑚</m:t>
                        </m:r>
                      </m:e>
                      <m:sub>
                        <m:r>
                          <a:rPr lang="en-US" altLang="en-US" sz="2000" b="0" i="1" smtClean="0">
                            <a:latin typeface="Cambria Math" panose="02040503050406030204" pitchFamily="18" charset="0"/>
                          </a:rPr>
                          <m:t>0</m:t>
                        </m:r>
                      </m:sub>
                    </m:sSub>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ea typeface="Cambria Math" panose="02040503050406030204" pitchFamily="18" charset="0"/>
                          </a:rPr>
                          <m:t>𝜆</m:t>
                        </m:r>
                      </m:e>
                    </m:d>
                    <m:r>
                      <a:rPr lang="en-US" altLang="en-US" sz="2000" b="0" i="1" smtClean="0">
                        <a:latin typeface="Cambria Math" panose="02040503050406030204" pitchFamily="18" charset="0"/>
                        <a:ea typeface="Cambria Math" panose="02040503050406030204" pitchFamily="18" charset="0"/>
                      </a:rPr>
                      <m:t>=</m:t>
                    </m:r>
                    <m:f>
                      <m:fPr>
                        <m:ctrlPr>
                          <a:rPr lang="en-US" altLang="en-US" sz="2000" b="0" i="1" smtClean="0">
                            <a:latin typeface="Cambria Math" panose="02040503050406030204" pitchFamily="18" charset="0"/>
                            <a:ea typeface="Cambria Math" panose="02040503050406030204" pitchFamily="18" charset="0"/>
                          </a:rPr>
                        </m:ctrlPr>
                      </m:fPr>
                      <m:num>
                        <m:r>
                          <a:rPr lang="en-US" altLang="en-US" sz="2000" b="0" i="1" smtClean="0">
                            <a:latin typeface="Cambria Math" panose="02040503050406030204" pitchFamily="18" charset="0"/>
                            <a:ea typeface="Cambria Math" panose="02040503050406030204" pitchFamily="18" charset="0"/>
                          </a:rPr>
                          <m:t>#(</m:t>
                        </m:r>
                        <m:sSub>
                          <m:sSubPr>
                            <m:ctrlPr>
                              <a:rPr lang="en-US" altLang="en-US" sz="2000" b="0" i="1" smtClean="0">
                                <a:latin typeface="Cambria Math" panose="02040503050406030204" pitchFamily="18" charset="0"/>
                                <a:ea typeface="Cambria Math" panose="02040503050406030204" pitchFamily="18" charset="0"/>
                              </a:rPr>
                            </m:ctrlPr>
                          </m:sSubPr>
                          <m:e>
                            <m:r>
                              <a:rPr lang="en-US" altLang="en-US" sz="2000" b="0" i="1" smtClean="0">
                                <a:latin typeface="Cambria Math" panose="02040503050406030204" pitchFamily="18" charset="0"/>
                                <a:ea typeface="Cambria Math" panose="02040503050406030204" pitchFamily="18" charset="0"/>
                              </a:rPr>
                              <m:t>𝑝</m:t>
                            </m:r>
                          </m:e>
                          <m:sub>
                            <m:r>
                              <a:rPr lang="en-US" altLang="en-US" sz="2000" b="0" i="1" smtClean="0">
                                <a:latin typeface="Cambria Math" panose="02040503050406030204" pitchFamily="18" charset="0"/>
                                <a:ea typeface="Cambria Math" panose="02040503050406030204" pitchFamily="18" charset="0"/>
                              </a:rPr>
                              <m:t>𝑖</m:t>
                            </m:r>
                          </m:sub>
                        </m:sSub>
                        <m:r>
                          <a:rPr lang="en-US" altLang="en-US" sz="2000" b="0" i="1" smtClean="0">
                            <a:latin typeface="Cambria Math" panose="02040503050406030204" pitchFamily="18" charset="0"/>
                            <a:ea typeface="Cambria Math" panose="02040503050406030204" pitchFamily="18" charset="0"/>
                          </a:rPr>
                          <m:t>&gt;</m:t>
                        </m:r>
                        <m:r>
                          <a:rPr lang="en-US" altLang="en-US" sz="2000" b="0" i="1" smtClean="0">
                            <a:latin typeface="Cambria Math" panose="02040503050406030204" pitchFamily="18" charset="0"/>
                            <a:ea typeface="Cambria Math" panose="02040503050406030204" pitchFamily="18" charset="0"/>
                          </a:rPr>
                          <m:t>𝜆</m:t>
                        </m:r>
                        <m:r>
                          <a:rPr lang="en-US" altLang="en-US" sz="2000" b="0" i="1" smtClean="0">
                            <a:latin typeface="Cambria Math" panose="02040503050406030204" pitchFamily="18" charset="0"/>
                            <a:ea typeface="Cambria Math" panose="02040503050406030204" pitchFamily="18" charset="0"/>
                          </a:rPr>
                          <m:t>)</m:t>
                        </m:r>
                      </m:num>
                      <m:den>
                        <m:r>
                          <a:rPr lang="en-US" altLang="en-US" sz="2000" b="0" i="1" smtClean="0">
                            <a:latin typeface="Cambria Math" panose="02040503050406030204" pitchFamily="18" charset="0"/>
                            <a:ea typeface="Cambria Math" panose="02040503050406030204" pitchFamily="18" charset="0"/>
                          </a:rPr>
                          <m:t>1−</m:t>
                        </m:r>
                        <m:r>
                          <a:rPr lang="en-US" altLang="en-US" sz="2000" b="0" i="1" smtClean="0">
                            <a:latin typeface="Cambria Math" panose="02040503050406030204" pitchFamily="18" charset="0"/>
                            <a:ea typeface="Cambria Math" panose="02040503050406030204" pitchFamily="18" charset="0"/>
                          </a:rPr>
                          <m:t>𝜆</m:t>
                        </m:r>
                      </m:den>
                    </m:f>
                    <m:r>
                      <a:rPr lang="en-US" altLang="en-US" sz="2000" b="0" i="0" smtClean="0">
                        <a:latin typeface="Cambria Math" panose="02040503050406030204" pitchFamily="18" charset="0"/>
                        <a:ea typeface="Cambria Math" panose="02040503050406030204" pitchFamily="18" charset="0"/>
                      </a:rPr>
                      <m:t>     </m:t>
                    </m:r>
                    <m:r>
                      <m:rPr>
                        <m:sty m:val="p"/>
                      </m:rPr>
                      <a:rPr lang="en-US" altLang="en-US" sz="2000" b="0" i="0" smtClean="0">
                        <a:latin typeface="Cambria Math" panose="02040503050406030204" pitchFamily="18" charset="0"/>
                        <a:ea typeface="Cambria Math" panose="02040503050406030204" pitchFamily="18" charset="0"/>
                      </a:rPr>
                      <m:t>e</m:t>
                    </m:r>
                    <m:r>
                      <a:rPr lang="en-US" altLang="en-US" sz="2000" b="0" i="0" smtClean="0">
                        <a:latin typeface="Cambria Math" panose="02040503050406030204" pitchFamily="18" charset="0"/>
                        <a:ea typeface="Cambria Math" panose="02040503050406030204" pitchFamily="18" charset="0"/>
                      </a:rPr>
                      <m:t>.</m:t>
                    </m:r>
                    <m:r>
                      <m:rPr>
                        <m:sty m:val="p"/>
                      </m:rPr>
                      <a:rPr lang="en-US" altLang="en-US" sz="2000" b="0" i="0" smtClean="0">
                        <a:latin typeface="Cambria Math" panose="02040503050406030204" pitchFamily="18" charset="0"/>
                        <a:ea typeface="Cambria Math" panose="02040503050406030204" pitchFamily="18" charset="0"/>
                      </a:rPr>
                      <m:t>g</m:t>
                    </m:r>
                    <m:r>
                      <a:rPr lang="en-US" altLang="en-US" sz="2000" b="0" i="0" smtClean="0">
                        <a:latin typeface="Cambria Math" panose="02040503050406030204" pitchFamily="18" charset="0"/>
                        <a:ea typeface="Cambria Math" panose="02040503050406030204" pitchFamily="18" charset="0"/>
                      </a:rPr>
                      <m:t>.   </m:t>
                    </m:r>
                    <m:sSub>
                      <m:sSubPr>
                        <m:ctrlPr>
                          <a:rPr lang="en-US" altLang="en-US" sz="2000" b="0" i="1" smtClean="0">
                            <a:latin typeface="Cambria Math" panose="02040503050406030204" pitchFamily="18" charset="0"/>
                            <a:ea typeface="Cambria Math" panose="02040503050406030204" pitchFamily="18" charset="0"/>
                          </a:rPr>
                        </m:ctrlPr>
                      </m:sSubPr>
                      <m:e>
                        <m:r>
                          <a:rPr lang="en-US" altLang="en-US" sz="2000" b="0" i="1" smtClean="0">
                            <a:latin typeface="Cambria Math" panose="02040503050406030204" pitchFamily="18" charset="0"/>
                            <a:ea typeface="Cambria Math" panose="02040503050406030204" pitchFamily="18" charset="0"/>
                          </a:rPr>
                          <m:t>𝑚</m:t>
                        </m:r>
                      </m:e>
                      <m:sub>
                        <m:r>
                          <a:rPr lang="en-US" altLang="en-US" sz="2000" b="0" i="1" smtClean="0">
                            <a:latin typeface="Cambria Math" panose="02040503050406030204" pitchFamily="18" charset="0"/>
                            <a:ea typeface="Cambria Math" panose="02040503050406030204" pitchFamily="18" charset="0"/>
                          </a:rPr>
                          <m:t>0</m:t>
                        </m:r>
                      </m:sub>
                    </m:sSub>
                    <m:d>
                      <m:dPr>
                        <m:ctrlPr>
                          <a:rPr lang="en-US" altLang="en-US" sz="2000" b="0" i="1" smtClean="0">
                            <a:latin typeface="Cambria Math" panose="02040503050406030204" pitchFamily="18" charset="0"/>
                            <a:ea typeface="Cambria Math" panose="02040503050406030204" pitchFamily="18" charset="0"/>
                          </a:rPr>
                        </m:ctrlPr>
                      </m:dPr>
                      <m:e>
                        <m:r>
                          <a:rPr lang="en-US" altLang="en-US" sz="2000" b="0" i="1" smtClean="0">
                            <a:latin typeface="Cambria Math" panose="02040503050406030204" pitchFamily="18" charset="0"/>
                            <a:ea typeface="Cambria Math" panose="02040503050406030204" pitchFamily="18" charset="0"/>
                          </a:rPr>
                          <m:t>.5</m:t>
                        </m:r>
                      </m:e>
                    </m:d>
                    <m:r>
                      <a:rPr lang="en-US" altLang="en-US" sz="2000" b="0" i="1" smtClean="0">
                        <a:latin typeface="Cambria Math" panose="02040503050406030204" pitchFamily="18" charset="0"/>
                        <a:ea typeface="Cambria Math" panose="02040503050406030204" pitchFamily="18" charset="0"/>
                      </a:rPr>
                      <m:t>= </m:t>
                    </m:r>
                    <m:f>
                      <m:fPr>
                        <m:ctrlPr>
                          <a:rPr lang="en-US" altLang="en-US" sz="2000" b="0" i="1" smtClean="0">
                            <a:latin typeface="Cambria Math" panose="02040503050406030204" pitchFamily="18" charset="0"/>
                            <a:ea typeface="Cambria Math" panose="02040503050406030204" pitchFamily="18" charset="0"/>
                          </a:rPr>
                        </m:ctrlPr>
                      </m:fPr>
                      <m:num>
                        <m:r>
                          <a:rPr lang="en-US" altLang="en-US" sz="2000" b="0" i="1" smtClean="0">
                            <a:latin typeface="Cambria Math" panose="02040503050406030204" pitchFamily="18" charset="0"/>
                            <a:ea typeface="Cambria Math" panose="02040503050406030204" pitchFamily="18" charset="0"/>
                          </a:rPr>
                          <m:t>1071</m:t>
                        </m:r>
                      </m:num>
                      <m:den>
                        <m:r>
                          <a:rPr lang="en-US" altLang="en-US" sz="2000" b="0" i="1" smtClean="0">
                            <a:latin typeface="Cambria Math" panose="02040503050406030204" pitchFamily="18" charset="0"/>
                            <a:ea typeface="Cambria Math" panose="02040503050406030204" pitchFamily="18" charset="0"/>
                          </a:rPr>
                          <m:t>.5</m:t>
                        </m:r>
                      </m:den>
                    </m:f>
                    <m:r>
                      <a:rPr lang="en-US" altLang="en-US" sz="2000" b="0" i="1" smtClean="0">
                        <a:latin typeface="Cambria Math" panose="02040503050406030204" pitchFamily="18" charset="0"/>
                        <a:ea typeface="Cambria Math" panose="02040503050406030204" pitchFamily="18" charset="0"/>
                      </a:rPr>
                      <m:t>=2142</m:t>
                    </m:r>
                  </m:oMath>
                </a14:m>
                <a:endParaRPr lang="en-US" altLang="en-US" sz="2000" dirty="0"/>
              </a:p>
              <a:p>
                <a:pPr>
                  <a:spcBef>
                    <a:spcPct val="50000"/>
                  </a:spcBef>
                </a:pPr>
                <a:r>
                  <a:rPr lang="en-US" altLang="en-US" sz="2000" dirty="0"/>
                  <a:t>FDR = q(</a:t>
                </a:r>
                <a:r>
                  <a:rPr lang="en-US" altLang="en-US" sz="2400" dirty="0">
                    <a:sym typeface="Symbol" pitchFamily="18" charset="2"/>
                  </a:rPr>
                  <a:t></a:t>
                </a:r>
                <a:r>
                  <a:rPr lang="en-US" altLang="en-US" sz="2000" dirty="0"/>
                  <a:t>) = </a:t>
                </a:r>
                <a:r>
                  <a:rPr lang="en-US" altLang="en-US" sz="2000" dirty="0">
                    <a:sym typeface="Symbol" pitchFamily="18" charset="2"/>
                  </a:rPr>
                  <a:t> </a:t>
                </a:r>
                <a:r>
                  <a:rPr lang="en-US" altLang="en-US" sz="2400" dirty="0">
                    <a:sym typeface="Symbol" pitchFamily="18" charset="2"/>
                  </a:rPr>
                  <a:t></a:t>
                </a:r>
                <a:r>
                  <a:rPr lang="en-US" altLang="en-US" sz="2000" dirty="0">
                    <a:sym typeface="Symbol" pitchFamily="18" charset="2"/>
                  </a:rPr>
                  <a:t>*</a:t>
                </a:r>
                <a:r>
                  <a:rPr lang="en-US" altLang="en-US" sz="2000" dirty="0"/>
                  <a:t>m</a:t>
                </a:r>
                <a:r>
                  <a:rPr lang="en-US" altLang="en-US" sz="2000" baseline="-25000" dirty="0"/>
                  <a:t>0</a:t>
                </a:r>
                <a:r>
                  <a:rPr lang="en-US" altLang="en-US" sz="2000" dirty="0"/>
                  <a:t>(</a:t>
                </a:r>
                <a:r>
                  <a:rPr lang="en-US" altLang="en-US" sz="2000" dirty="0">
                    <a:sym typeface="Symbol" pitchFamily="18" charset="2"/>
                  </a:rPr>
                  <a:t>) / #{p</a:t>
                </a:r>
                <a:r>
                  <a:rPr lang="en-US" altLang="en-US" sz="2000" baseline="-25000" dirty="0">
                    <a:sym typeface="Symbol" pitchFamily="18" charset="2"/>
                  </a:rPr>
                  <a:t>i</a:t>
                </a:r>
                <a:r>
                  <a:rPr lang="en-US" altLang="en-US" sz="2000" dirty="0">
                    <a:sym typeface="Symbol" pitchFamily="18" charset="2"/>
                  </a:rPr>
                  <a:t> &lt; </a:t>
                </a:r>
                <a:r>
                  <a:rPr lang="en-US" altLang="en-US" sz="2400" dirty="0">
                    <a:sym typeface="Symbol" pitchFamily="18" charset="2"/>
                  </a:rPr>
                  <a:t></a:t>
                </a:r>
                <a:r>
                  <a:rPr lang="en-US" altLang="en-US" sz="2000" dirty="0">
                    <a:sym typeface="Symbol" pitchFamily="18" charset="2"/>
                  </a:rPr>
                  <a:t>}</a:t>
                </a:r>
              </a:p>
              <a:p>
                <a:pPr>
                  <a:spcBef>
                    <a:spcPct val="50000"/>
                  </a:spcBef>
                  <a:buFontTx/>
                  <a:buNone/>
                </a:pPr>
                <a:r>
                  <a:rPr lang="en-US" altLang="en-US" sz="2000" dirty="0">
                    <a:sym typeface="Symbol" pitchFamily="18" charset="2"/>
                  </a:rPr>
                  <a:t>	Program QVALUE (http://genomine.org/qvalue/) or  </a:t>
                </a:r>
                <a:r>
                  <a:rPr lang="en-US" altLang="en-US" sz="2000" dirty="0" err="1">
                    <a:sym typeface="Symbol" pitchFamily="18" charset="2"/>
                  </a:rPr>
                  <a:t>p.adjust</a:t>
                </a:r>
                <a:r>
                  <a:rPr lang="en-US" altLang="en-US" sz="2000" dirty="0">
                    <a:sym typeface="Symbol" pitchFamily="18" charset="2"/>
                  </a:rPr>
                  <a:t>() in R</a:t>
                </a:r>
              </a:p>
              <a:p>
                <a:pPr>
                  <a:spcBef>
                    <a:spcPct val="50000"/>
                  </a:spcBef>
                </a:pPr>
                <a:r>
                  <a:rPr lang="en-US" altLang="en-US" sz="2000" dirty="0" err="1">
                    <a:sym typeface="Symbol" pitchFamily="18" charset="2"/>
                  </a:rPr>
                  <a:t>Eg</a:t>
                </a:r>
                <a:r>
                  <a:rPr lang="en-US" altLang="en-US" sz="2000" dirty="0">
                    <a:sym typeface="Symbol" pitchFamily="18" charset="2"/>
                  </a:rPr>
                  <a:t>. </a:t>
                </a:r>
                <a:r>
                  <a:rPr lang="en-US" altLang="en-US" sz="2000" dirty="0" err="1">
                    <a:sym typeface="Symbol" pitchFamily="18" charset="2"/>
                  </a:rPr>
                  <a:t>Hedenfalk</a:t>
                </a:r>
                <a:r>
                  <a:rPr lang="en-US" altLang="en-US" sz="2000" dirty="0">
                    <a:sym typeface="Symbol" pitchFamily="18" charset="2"/>
                  </a:rPr>
                  <a:t> et al.  (m</a:t>
                </a:r>
                <a:r>
                  <a:rPr lang="en-US" altLang="en-US" sz="2000" baseline="-25000" dirty="0">
                    <a:sym typeface="Symbol" pitchFamily="18" charset="2"/>
                  </a:rPr>
                  <a:t>0</a:t>
                </a:r>
                <a:r>
                  <a:rPr lang="en-US" altLang="en-US" sz="2000" dirty="0">
                    <a:sym typeface="Symbol" pitchFamily="18" charset="2"/>
                  </a:rPr>
                  <a:t>(.5) =  2142)</a:t>
                </a:r>
              </a:p>
              <a:p>
                <a:pPr>
                  <a:spcBef>
                    <a:spcPct val="50000"/>
                  </a:spcBef>
                  <a:buFontTx/>
                  <a:buNone/>
                </a:pPr>
                <a:r>
                  <a:rPr lang="en-US" altLang="en-US" sz="2000" dirty="0">
                    <a:sym typeface="Symbol" pitchFamily="18" charset="2"/>
                  </a:rPr>
                  <a:t>	</a:t>
                </a:r>
              </a:p>
              <a:p>
                <a:pPr>
                  <a:spcBef>
                    <a:spcPct val="0"/>
                  </a:spcBef>
                  <a:buFontTx/>
                  <a:buNone/>
                </a:pPr>
                <a:r>
                  <a:rPr lang="en-US" altLang="en-US" sz="2000" dirty="0">
                    <a:sym typeface="Symbol" pitchFamily="18" charset="2"/>
                  </a:rPr>
                  <a:t>			 	 	expected</a:t>
                </a:r>
              </a:p>
              <a:p>
                <a:pPr>
                  <a:spcBef>
                    <a:spcPct val="0"/>
                  </a:spcBef>
                  <a:buFontTx/>
                  <a:buNone/>
                </a:pPr>
                <a:r>
                  <a:rPr lang="en-US" altLang="en-US" sz="2000" dirty="0">
                    <a:sym typeface="Symbol" pitchFamily="18" charset="2"/>
                  </a:rPr>
                  <a:t>	</a:t>
                </a:r>
                <a:r>
                  <a:rPr lang="en-US" altLang="en-US" sz="2000" u="sng" dirty="0">
                    <a:sym typeface="Symbol" pitchFamily="18" charset="2"/>
                  </a:rPr>
                  <a:t>q     	                  #{p</a:t>
                </a:r>
                <a:r>
                  <a:rPr lang="en-US" altLang="en-US" sz="2000" u="sng" baseline="-25000" dirty="0">
                    <a:sym typeface="Symbol" pitchFamily="18" charset="2"/>
                  </a:rPr>
                  <a:t>i</a:t>
                </a:r>
                <a:r>
                  <a:rPr lang="en-US" altLang="en-US" sz="2000" u="sng" dirty="0">
                    <a:sym typeface="Symbol" pitchFamily="18" charset="2"/>
                  </a:rPr>
                  <a:t> &lt; } 	false </a:t>
                </a:r>
                <a:r>
                  <a:rPr lang="en-US" altLang="en-US" sz="2000" u="sng" dirty="0" err="1">
                    <a:sym typeface="Symbol" pitchFamily="18" charset="2"/>
                  </a:rPr>
                  <a:t>pos</a:t>
                </a:r>
                <a:endParaRPr lang="en-US" altLang="en-US" sz="2000" u="sng" dirty="0">
                  <a:sym typeface="Symbol" pitchFamily="18" charset="2"/>
                </a:endParaRPr>
              </a:p>
              <a:p>
                <a:pPr>
                  <a:spcBef>
                    <a:spcPct val="50000"/>
                  </a:spcBef>
                  <a:buFontTx/>
                  <a:buNone/>
                </a:pPr>
                <a:r>
                  <a:rPr lang="en-US" altLang="en-US" sz="2000" dirty="0">
                    <a:sym typeface="Symbol" pitchFamily="18" charset="2"/>
                  </a:rPr>
                  <a:t>	.01 	.0000126             5      	     0</a:t>
                </a:r>
              </a:p>
              <a:p>
                <a:pPr>
                  <a:spcBef>
                    <a:spcPct val="50000"/>
                  </a:spcBef>
                  <a:buFontTx/>
                  <a:buNone/>
                </a:pPr>
                <a:r>
                  <a:rPr lang="en-US" altLang="en-US" sz="2000" dirty="0">
                    <a:sym typeface="Symbol" pitchFamily="18" charset="2"/>
                  </a:rPr>
                  <a:t>	.05 	.00373 	         160	     8</a:t>
                </a:r>
              </a:p>
              <a:p>
                <a:pPr>
                  <a:spcBef>
                    <a:spcPct val="50000"/>
                  </a:spcBef>
                  <a:buFontTx/>
                  <a:buNone/>
                </a:pPr>
                <a:r>
                  <a:rPr lang="en-US" altLang="en-US" sz="2000" dirty="0">
                    <a:sym typeface="Symbol" pitchFamily="18" charset="2"/>
                  </a:rPr>
                  <a:t>	.10	.0148 	         317  	   32</a:t>
                </a:r>
              </a:p>
              <a:p>
                <a:pPr>
                  <a:spcBef>
                    <a:spcPct val="50000"/>
                  </a:spcBef>
                  <a:buFontTx/>
                  <a:buNone/>
                </a:pPr>
                <a:endParaRPr lang="en-US" altLang="en-US" sz="2000" dirty="0"/>
              </a:p>
            </p:txBody>
          </p:sp>
        </mc:Choice>
        <mc:Fallback>
          <p:sp>
            <p:nvSpPr>
              <p:cNvPr id="24581" name="Text Box 3"/>
              <p:cNvSpPr txBox="1">
                <a:spLocks noRot="1" noChangeAspect="1" noMove="1" noResize="1" noEditPoints="1" noAdjustHandles="1" noChangeArrowheads="1" noChangeShapeType="1" noTextEdit="1"/>
              </p:cNvSpPr>
              <p:nvPr/>
            </p:nvSpPr>
            <p:spPr bwMode="auto">
              <a:xfrm>
                <a:off x="558800" y="1445536"/>
                <a:ext cx="5943600" cy="5263813"/>
              </a:xfrm>
              <a:prstGeom prst="rect">
                <a:avLst/>
              </a:prstGeom>
              <a:blipFill>
                <a:blip r:embed="rId3"/>
                <a:stretch>
                  <a:fillRect l="-92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4583" name="Text Box 7"/>
          <p:cNvSpPr txBox="1">
            <a:spLocks noChangeArrowheads="1"/>
          </p:cNvSpPr>
          <p:nvPr/>
        </p:nvSpPr>
        <p:spPr bwMode="auto">
          <a:xfrm>
            <a:off x="1066800" y="6477000"/>
            <a:ext cx="525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363" indent="-233363">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pPr>
            <a:r>
              <a:rPr lang="en-US" altLang="en-US" sz="2000"/>
              <a:t>Using traditional methods Hedenfalk et al. concluded 9-11 genes were differentially expressed.</a:t>
            </a:r>
          </a:p>
        </p:txBody>
      </p:sp>
      <p:sp>
        <p:nvSpPr>
          <p:cNvPr id="24584" name="Text Box 8"/>
          <p:cNvSpPr txBox="1">
            <a:spLocks noChangeArrowheads="1"/>
          </p:cNvSpPr>
          <p:nvPr/>
        </p:nvSpPr>
        <p:spPr bwMode="auto">
          <a:xfrm>
            <a:off x="1228725" y="3872656"/>
            <a:ext cx="1676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600" dirty="0"/>
              <a:t>No. differentially expressed</a:t>
            </a:r>
          </a:p>
        </p:txBody>
      </p:sp>
      <p:sp>
        <p:nvSpPr>
          <p:cNvPr id="24585" name="Line 9"/>
          <p:cNvSpPr>
            <a:spLocks noChangeShapeType="1"/>
          </p:cNvSpPr>
          <p:nvPr/>
        </p:nvSpPr>
        <p:spPr bwMode="auto">
          <a:xfrm>
            <a:off x="2897094" y="4077443"/>
            <a:ext cx="379506" cy="376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6"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9BE82770-7FE1-4308-97CF-CC5CA481D429}" type="slidenum">
              <a:rPr lang="en-US" altLang="en-US" sz="1400" smtClean="0"/>
              <a:pPr>
                <a:spcBef>
                  <a:spcPct val="0"/>
                </a:spcBef>
                <a:buFontTx/>
                <a:buNone/>
              </a:pPr>
              <a:t>289</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4099"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4100" name="Rectangle 4"/>
          <p:cNvSpPr>
            <a:spLocks noChangeArrowheads="1"/>
          </p:cNvSpPr>
          <p:nvPr/>
        </p:nvSpPr>
        <p:spPr bwMode="auto">
          <a:xfrm>
            <a:off x="762000" y="1600200"/>
            <a:ext cx="5543550" cy="391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5425" indent="-225425">
              <a:spcBef>
                <a:spcPct val="20000"/>
              </a:spcBef>
              <a:buChar char="•"/>
              <a:defRPr sz="3200">
                <a:solidFill>
                  <a:schemeClr val="tx1"/>
                </a:solidFill>
                <a:latin typeface="Times New Roman" charset="0"/>
              </a:defRPr>
            </a:lvl1pPr>
            <a:lvl2pPr marL="563563" indent="-223838">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spcAft>
                <a:spcPts val="600"/>
              </a:spcAft>
            </a:pPr>
            <a:r>
              <a:rPr lang="en-US" altLang="en-US" sz="2400"/>
              <a:t>200 uninfected women are randomly assigned 1:1 to HPV vaccine or placebo (i.e., 100 to each group)</a:t>
            </a:r>
          </a:p>
          <a:p>
            <a:pPr>
              <a:spcBef>
                <a:spcPct val="0"/>
              </a:spcBef>
              <a:spcAft>
                <a:spcPts val="600"/>
              </a:spcAft>
            </a:pPr>
            <a:r>
              <a:rPr lang="en-US" altLang="en-US" sz="2400"/>
              <a:t>After 1 year subjects are tested for HPV infection (yes/no)</a:t>
            </a:r>
          </a:p>
          <a:p>
            <a:pPr>
              <a:spcBef>
                <a:spcPct val="0"/>
              </a:spcBef>
              <a:spcAft>
                <a:spcPts val="600"/>
              </a:spcAft>
            </a:pPr>
            <a:r>
              <a:rPr lang="en-US" altLang="en-US" sz="2400"/>
              <a:t>Does the probability of infection differ between the two groups?</a:t>
            </a:r>
          </a:p>
          <a:p>
            <a:pPr lvl="1">
              <a:spcBef>
                <a:spcPts val="900"/>
              </a:spcBef>
              <a:spcAft>
                <a:spcPts val="300"/>
              </a:spcAft>
              <a:buFont typeface="Symbol" pitchFamily="18" charset="2"/>
              <a:buNone/>
            </a:pPr>
            <a:endParaRPr lang="en-US" altLang="en-US" sz="2400"/>
          </a:p>
          <a:p>
            <a:pPr lvl="1">
              <a:spcBef>
                <a:spcPts val="900"/>
              </a:spcBef>
              <a:spcAft>
                <a:spcPts val="300"/>
              </a:spcAft>
              <a:buFont typeface="Symbol" pitchFamily="18" charset="2"/>
              <a:buNone/>
            </a:pPr>
            <a:r>
              <a:rPr lang="en-US" altLang="en-US" sz="2400"/>
              <a:t>What is a useful model for these data?</a:t>
            </a:r>
          </a:p>
        </p:txBody>
      </p:sp>
      <p:sp>
        <p:nvSpPr>
          <p:cNvPr id="4101" name="Line 5"/>
          <p:cNvSpPr>
            <a:spLocks noChangeShapeType="1"/>
          </p:cNvSpPr>
          <p:nvPr/>
        </p:nvSpPr>
        <p:spPr bwMode="auto">
          <a:xfrm>
            <a:off x="685800" y="1422400"/>
            <a:ext cx="56007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Text Box 7"/>
          <p:cNvSpPr txBox="1">
            <a:spLocks noChangeArrowheads="1"/>
          </p:cNvSpPr>
          <p:nvPr/>
        </p:nvSpPr>
        <p:spPr bwMode="auto">
          <a:xfrm>
            <a:off x="1295400" y="6858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400" b="1"/>
              <a:t>Example - HPV vaccine trial</a:t>
            </a:r>
          </a:p>
        </p:txBody>
      </p:sp>
      <p:sp>
        <p:nvSpPr>
          <p:cNvPr id="4103"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D67BB016-38DB-4454-A01A-8CE63C49D2C4}" type="slidenum">
              <a:rPr lang="en-US" altLang="en-US" sz="1400" smtClean="0"/>
              <a:pPr>
                <a:spcBef>
                  <a:spcPct val="0"/>
                </a:spcBef>
                <a:buFontTx/>
                <a:buNone/>
              </a:pPr>
              <a:t>269</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5123"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5124" name="Rectangle 2"/>
          <p:cNvSpPr>
            <a:spLocks noChangeArrowheads="1"/>
          </p:cNvSpPr>
          <p:nvPr/>
        </p:nvSpPr>
        <p:spPr bwMode="auto">
          <a:xfrm>
            <a:off x="228600" y="1828800"/>
            <a:ext cx="5943600"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charset="0"/>
              </a:defRPr>
            </a:lvl1pPr>
            <a:lvl2pPr>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lvl="1">
              <a:spcBef>
                <a:spcPts val="900"/>
              </a:spcBef>
              <a:spcAft>
                <a:spcPts val="300"/>
              </a:spcAft>
              <a:buFontTx/>
              <a:buNone/>
            </a:pPr>
            <a:r>
              <a:rPr lang="en-US" altLang="en-US" sz="2400" b="1"/>
              <a:t>Vaccine group: Binomial(100, p</a:t>
            </a:r>
            <a:r>
              <a:rPr lang="en-US" altLang="en-US" sz="2400" b="1" baseline="-25000"/>
              <a:t>V</a:t>
            </a:r>
            <a:r>
              <a:rPr lang="en-US" altLang="en-US" sz="2400" b="1"/>
              <a:t>)</a:t>
            </a:r>
          </a:p>
          <a:p>
            <a:pPr lvl="1">
              <a:spcBef>
                <a:spcPts val="900"/>
              </a:spcBef>
              <a:spcAft>
                <a:spcPts val="300"/>
              </a:spcAft>
              <a:buFontTx/>
              <a:buNone/>
            </a:pPr>
            <a:r>
              <a:rPr lang="en-US" altLang="en-US" sz="2400" b="1"/>
              <a:t>Placebo group: Binomial(100, p</a:t>
            </a:r>
            <a:r>
              <a:rPr lang="en-US" altLang="en-US" sz="2400" b="1" baseline="-25000"/>
              <a:t>P</a:t>
            </a:r>
            <a:r>
              <a:rPr lang="en-US" altLang="en-US" sz="2400" b="1"/>
              <a:t>)</a:t>
            </a:r>
            <a:endParaRPr lang="en-US" altLang="en-US" sz="2400"/>
          </a:p>
          <a:p>
            <a:pPr lvl="1">
              <a:spcBef>
                <a:spcPts val="900"/>
              </a:spcBef>
              <a:spcAft>
                <a:spcPts val="300"/>
              </a:spcAft>
              <a:buFontTx/>
              <a:buNone/>
            </a:pPr>
            <a:r>
              <a:rPr lang="en-US" altLang="en-US" sz="2400"/>
              <a:t>	</a:t>
            </a:r>
          </a:p>
          <a:p>
            <a:pPr lvl="1">
              <a:spcBef>
                <a:spcPts val="900"/>
              </a:spcBef>
              <a:spcAft>
                <a:spcPts val="300"/>
              </a:spcAft>
              <a:buFontTx/>
              <a:buNone/>
            </a:pPr>
            <a:r>
              <a:rPr lang="en-US" altLang="en-US" sz="2400"/>
              <a:t>Scientific Question: </a:t>
            </a:r>
          </a:p>
          <a:p>
            <a:pPr lvl="1">
              <a:spcBef>
                <a:spcPts val="900"/>
              </a:spcBef>
              <a:spcAft>
                <a:spcPts val="300"/>
              </a:spcAft>
              <a:buFontTx/>
              <a:buNone/>
            </a:pPr>
            <a:r>
              <a:rPr lang="en-US" altLang="en-US" sz="2400" i="1"/>
              <a:t>Is the risk of infection the same or different in the two groups?</a:t>
            </a:r>
          </a:p>
          <a:p>
            <a:pPr lvl="1">
              <a:spcBef>
                <a:spcPts val="900"/>
              </a:spcBef>
              <a:spcAft>
                <a:spcPts val="300"/>
              </a:spcAft>
              <a:buFontTx/>
              <a:buNone/>
            </a:pPr>
            <a:endParaRPr lang="en-US" altLang="en-US" sz="2400"/>
          </a:p>
          <a:p>
            <a:pPr lvl="1">
              <a:spcBef>
                <a:spcPts val="900"/>
              </a:spcBef>
              <a:spcAft>
                <a:spcPts val="300"/>
              </a:spcAft>
              <a:buFontTx/>
              <a:buNone/>
            </a:pPr>
            <a:r>
              <a:rPr lang="en-US" altLang="en-US" sz="2400"/>
              <a:t>Restate in terms of the model:</a:t>
            </a:r>
          </a:p>
          <a:p>
            <a:pPr lvl="1">
              <a:spcBef>
                <a:spcPts val="900"/>
              </a:spcBef>
              <a:spcAft>
                <a:spcPts val="300"/>
              </a:spcAft>
              <a:buFontTx/>
              <a:buNone/>
            </a:pPr>
            <a:r>
              <a:rPr lang="en-US" altLang="en-US" sz="2400"/>
              <a:t>	H</a:t>
            </a:r>
            <a:r>
              <a:rPr lang="en-US" altLang="en-US" sz="2400" baseline="-25000"/>
              <a:t>0</a:t>
            </a:r>
            <a:r>
              <a:rPr lang="en-US" altLang="en-US" sz="2400"/>
              <a:t>: p</a:t>
            </a:r>
            <a:r>
              <a:rPr lang="en-US" altLang="en-US" sz="2400" baseline="-25000"/>
              <a:t>v</a:t>
            </a:r>
            <a:r>
              <a:rPr lang="en-US" altLang="en-US" sz="2400"/>
              <a:t> = p</a:t>
            </a:r>
            <a:r>
              <a:rPr lang="en-US" altLang="en-US" sz="2400" baseline="-25000"/>
              <a:t>p</a:t>
            </a:r>
            <a:r>
              <a:rPr lang="en-US" altLang="en-US" sz="2400"/>
              <a:t> 	("null hypothesis")</a:t>
            </a:r>
          </a:p>
          <a:p>
            <a:pPr lvl="1">
              <a:spcBef>
                <a:spcPts val="900"/>
              </a:spcBef>
              <a:spcAft>
                <a:spcPts val="300"/>
              </a:spcAft>
              <a:buFontTx/>
              <a:buNone/>
            </a:pPr>
            <a:r>
              <a:rPr lang="en-US" altLang="en-US" sz="2400"/>
              <a:t>vs.	H</a:t>
            </a:r>
            <a:r>
              <a:rPr lang="en-US" altLang="en-US" sz="2400" baseline="-25000"/>
              <a:t>a</a:t>
            </a:r>
            <a:r>
              <a:rPr lang="en-US" altLang="en-US" sz="2400"/>
              <a:t>: p</a:t>
            </a:r>
            <a:r>
              <a:rPr lang="en-US" altLang="en-US" sz="2400" baseline="-25000"/>
              <a:t>v</a:t>
            </a:r>
            <a:r>
              <a:rPr lang="en-US" altLang="en-US" sz="2400"/>
              <a:t> &lt; p</a:t>
            </a:r>
            <a:r>
              <a:rPr lang="en-US" altLang="en-US" sz="2400" baseline="-25000"/>
              <a:t>p</a:t>
            </a:r>
          </a:p>
        </p:txBody>
      </p:sp>
      <p:sp>
        <p:nvSpPr>
          <p:cNvPr id="5125" name="Line 3"/>
          <p:cNvSpPr>
            <a:spLocks noChangeShapeType="1"/>
          </p:cNvSpPr>
          <p:nvPr/>
        </p:nvSpPr>
        <p:spPr bwMode="auto">
          <a:xfrm>
            <a:off x="685800" y="1422400"/>
            <a:ext cx="56007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 name="Text Box 4"/>
          <p:cNvSpPr txBox="1">
            <a:spLocks noChangeArrowheads="1"/>
          </p:cNvSpPr>
          <p:nvPr/>
        </p:nvSpPr>
        <p:spPr bwMode="auto">
          <a:xfrm>
            <a:off x="1295400" y="6858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400" b="1"/>
              <a:t>Example - HPV vaccine trial</a:t>
            </a:r>
          </a:p>
        </p:txBody>
      </p:sp>
      <p:sp>
        <p:nvSpPr>
          <p:cNvPr id="5127"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AB6FCDC5-1629-4C36-9261-F5600633F9B5}" type="slidenum">
              <a:rPr lang="en-US" altLang="en-US" sz="1400" smtClean="0"/>
              <a:pPr>
                <a:spcBef>
                  <a:spcPct val="0"/>
                </a:spcBef>
                <a:buFontTx/>
                <a:buNone/>
              </a:pPr>
              <a:t>270</a:t>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6147"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6148" name="Rectangle 2"/>
          <p:cNvSpPr>
            <a:spLocks noChangeArrowheads="1"/>
          </p:cNvSpPr>
          <p:nvPr/>
        </p:nvSpPr>
        <p:spPr bwMode="auto">
          <a:xfrm>
            <a:off x="457200" y="914400"/>
            <a:ext cx="611505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1027113" algn="l"/>
                <a:tab pos="1603375" algn="l"/>
                <a:tab pos="2292350" algn="l"/>
                <a:tab pos="2743200" algn="l"/>
                <a:tab pos="3482975" algn="l"/>
              </a:tabLst>
              <a:defRPr sz="3200">
                <a:solidFill>
                  <a:schemeClr val="tx1"/>
                </a:solidFill>
                <a:latin typeface="Times New Roman" charset="0"/>
              </a:defRPr>
            </a:lvl1pPr>
            <a:lvl2pPr>
              <a:spcBef>
                <a:spcPct val="20000"/>
              </a:spcBef>
              <a:buChar char="–"/>
              <a:tabLst>
                <a:tab pos="1027113" algn="l"/>
                <a:tab pos="1603375" algn="l"/>
                <a:tab pos="2292350" algn="l"/>
                <a:tab pos="2743200" algn="l"/>
                <a:tab pos="3482975" algn="l"/>
              </a:tabLst>
              <a:defRPr sz="2800">
                <a:solidFill>
                  <a:schemeClr val="tx1"/>
                </a:solidFill>
                <a:latin typeface="Times New Roman" charset="0"/>
              </a:defRPr>
            </a:lvl2pPr>
            <a:lvl3pPr marL="1143000" indent="-228600">
              <a:spcBef>
                <a:spcPct val="20000"/>
              </a:spcBef>
              <a:buChar char="•"/>
              <a:tabLst>
                <a:tab pos="1027113" algn="l"/>
                <a:tab pos="1603375" algn="l"/>
                <a:tab pos="2292350" algn="l"/>
                <a:tab pos="2743200" algn="l"/>
                <a:tab pos="3482975" algn="l"/>
              </a:tabLst>
              <a:defRPr sz="2400">
                <a:solidFill>
                  <a:schemeClr val="tx1"/>
                </a:solidFill>
                <a:latin typeface="Times New Roman" charset="0"/>
              </a:defRPr>
            </a:lvl3pPr>
            <a:lvl4pPr marL="1600200" indent="-228600">
              <a:spcBef>
                <a:spcPct val="20000"/>
              </a:spcBef>
              <a:buChar char="–"/>
              <a:tabLst>
                <a:tab pos="1027113" algn="l"/>
                <a:tab pos="1603375" algn="l"/>
                <a:tab pos="2292350" algn="l"/>
                <a:tab pos="2743200" algn="l"/>
                <a:tab pos="3482975" algn="l"/>
              </a:tabLst>
              <a:defRPr sz="2000">
                <a:solidFill>
                  <a:schemeClr val="tx1"/>
                </a:solidFill>
                <a:latin typeface="Times New Roman" charset="0"/>
              </a:defRPr>
            </a:lvl4pPr>
            <a:lvl5pPr marL="2057400" indent="-228600">
              <a:spcBef>
                <a:spcPct val="20000"/>
              </a:spcBef>
              <a:buChar char="»"/>
              <a:tabLst>
                <a:tab pos="1027113" algn="l"/>
                <a:tab pos="1603375" algn="l"/>
                <a:tab pos="2292350" algn="l"/>
                <a:tab pos="2743200" algn="l"/>
                <a:tab pos="3482975"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1027113" algn="l"/>
                <a:tab pos="1603375" algn="l"/>
                <a:tab pos="2292350" algn="l"/>
                <a:tab pos="2743200" algn="l"/>
                <a:tab pos="3482975"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1027113" algn="l"/>
                <a:tab pos="1603375" algn="l"/>
                <a:tab pos="2292350" algn="l"/>
                <a:tab pos="2743200" algn="l"/>
                <a:tab pos="3482975"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1027113" algn="l"/>
                <a:tab pos="1603375" algn="l"/>
                <a:tab pos="2292350" algn="l"/>
                <a:tab pos="2743200" algn="l"/>
                <a:tab pos="3482975"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1027113" algn="l"/>
                <a:tab pos="1603375" algn="l"/>
                <a:tab pos="2292350" algn="l"/>
                <a:tab pos="2743200" algn="l"/>
                <a:tab pos="3482975" algn="l"/>
              </a:tabLst>
              <a:defRPr sz="2000">
                <a:solidFill>
                  <a:schemeClr val="tx1"/>
                </a:solidFill>
                <a:latin typeface="Times New Roman" charset="0"/>
              </a:defRPr>
            </a:lvl9pPr>
          </a:lstStyle>
          <a:p>
            <a:pPr lvl="1">
              <a:spcBef>
                <a:spcPts val="900"/>
              </a:spcBef>
              <a:spcAft>
                <a:spcPts val="300"/>
              </a:spcAft>
              <a:buFontTx/>
              <a:buNone/>
            </a:pPr>
            <a:r>
              <a:rPr lang="en-US" altLang="en-US" sz="2400"/>
              <a:t>Results:</a:t>
            </a:r>
          </a:p>
          <a:p>
            <a:pPr lvl="1">
              <a:spcBef>
                <a:spcPts val="900"/>
              </a:spcBef>
              <a:spcAft>
                <a:spcPts val="300"/>
              </a:spcAft>
              <a:buFontTx/>
              <a:buNone/>
            </a:pPr>
            <a:endParaRPr lang="en-US" altLang="en-US" sz="2400"/>
          </a:p>
          <a:p>
            <a:pPr>
              <a:spcBef>
                <a:spcPct val="0"/>
              </a:spcBef>
              <a:buFontTx/>
              <a:buNone/>
            </a:pPr>
            <a:r>
              <a:rPr lang="en-US" altLang="en-US" sz="2400"/>
              <a:t>	</a:t>
            </a:r>
            <a:r>
              <a:rPr lang="en-US" altLang="en-US" sz="2400" u="sng"/>
              <a:t>Vaccine	Placebo	  Total</a:t>
            </a:r>
            <a:r>
              <a:rPr lang="en-US" altLang="en-US" sz="2400"/>
              <a:t>	</a:t>
            </a:r>
          </a:p>
          <a:p>
            <a:pPr>
              <a:spcBef>
                <a:spcPct val="0"/>
              </a:spcBef>
              <a:buFontTx/>
              <a:buNone/>
            </a:pPr>
            <a:r>
              <a:rPr lang="en-US" altLang="en-US" sz="2400"/>
              <a:t>HPV+		  20		  40		    60	</a:t>
            </a:r>
          </a:p>
          <a:p>
            <a:pPr>
              <a:spcBef>
                <a:spcPct val="0"/>
              </a:spcBef>
              <a:buFontTx/>
              <a:buNone/>
            </a:pPr>
            <a:r>
              <a:rPr lang="en-US" altLang="en-US" sz="2400"/>
              <a:t>HPV-	</a:t>
            </a:r>
            <a:r>
              <a:rPr lang="en-US" altLang="en-US" sz="2400" u="sng"/>
              <a:t>	  80		  60		  140</a:t>
            </a:r>
            <a:r>
              <a:rPr lang="en-US" altLang="en-US" sz="2400"/>
              <a:t>	</a:t>
            </a:r>
          </a:p>
          <a:p>
            <a:pPr>
              <a:spcBef>
                <a:spcPct val="0"/>
              </a:spcBef>
              <a:buFontTx/>
              <a:buNone/>
            </a:pPr>
            <a:r>
              <a:rPr lang="en-US" altLang="en-US" sz="2400"/>
              <a:t>		100		100		  200	</a:t>
            </a:r>
          </a:p>
          <a:p>
            <a:pPr lvl="1">
              <a:spcBef>
                <a:spcPts val="900"/>
              </a:spcBef>
              <a:spcAft>
                <a:spcPts val="300"/>
              </a:spcAft>
              <a:buFontTx/>
              <a:buNone/>
            </a:pPr>
            <a:endParaRPr lang="en-US" altLang="en-US" sz="2400"/>
          </a:p>
          <a:p>
            <a:pPr>
              <a:spcBef>
                <a:spcPts val="900"/>
              </a:spcBef>
              <a:spcAft>
                <a:spcPts val="300"/>
              </a:spcAft>
              <a:buFontTx/>
              <a:buNone/>
            </a:pPr>
            <a:r>
              <a:rPr lang="en-US" altLang="en-US" sz="2400"/>
              <a:t>The overall infection rate is 30%, but we observe 20% and 40% for vaccine and placebo, respectively. What if we repeated the experiment … would we see similar results? We know that sample results are variable. Could the difference go the other way? Could a difference this large be due to chance alone?</a:t>
            </a:r>
          </a:p>
          <a:p>
            <a:pPr>
              <a:spcBef>
                <a:spcPts val="900"/>
              </a:spcBef>
              <a:spcAft>
                <a:spcPts val="300"/>
              </a:spcAft>
              <a:buFontTx/>
              <a:buNone/>
            </a:pPr>
            <a:endParaRPr lang="en-US" altLang="en-US" sz="2400" b="1"/>
          </a:p>
        </p:txBody>
      </p:sp>
      <p:sp>
        <p:nvSpPr>
          <p:cNvPr id="6149" name="Line 3"/>
          <p:cNvSpPr>
            <a:spLocks noChangeShapeType="1"/>
          </p:cNvSpPr>
          <p:nvPr/>
        </p:nvSpPr>
        <p:spPr bwMode="auto">
          <a:xfrm flipV="1">
            <a:off x="1219200" y="685800"/>
            <a:ext cx="4267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Text Box 4"/>
          <p:cNvSpPr txBox="1">
            <a:spLocks noChangeArrowheads="1"/>
          </p:cNvSpPr>
          <p:nvPr/>
        </p:nvSpPr>
        <p:spPr bwMode="auto">
          <a:xfrm>
            <a:off x="1371600" y="2286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400" b="1"/>
              <a:t>Example - HPV vaccine trial</a:t>
            </a:r>
          </a:p>
        </p:txBody>
      </p:sp>
      <p:sp>
        <p:nvSpPr>
          <p:cNvPr id="6151"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E6469B0B-7FFF-46C5-B30C-2BE7E2E18E40}" type="slidenum">
              <a:rPr lang="en-US" altLang="en-US" sz="1400" smtClean="0"/>
              <a:pPr>
                <a:spcBef>
                  <a:spcPct val="0"/>
                </a:spcBef>
                <a:buFontTx/>
                <a:buNone/>
              </a:pPr>
              <a:t>271</a:t>
            </a:fld>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7171"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7172" name="Rectangle 3"/>
          <p:cNvSpPr>
            <a:spLocks noChangeArrowheads="1"/>
          </p:cNvSpPr>
          <p:nvPr/>
        </p:nvSpPr>
        <p:spPr bwMode="auto">
          <a:xfrm>
            <a:off x="152400" y="2743200"/>
            <a:ext cx="645795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charset="0"/>
              </a:defRPr>
            </a:lvl1pPr>
            <a:lvl2pPr marL="688975" indent="-231775">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lvl="1">
              <a:spcBef>
                <a:spcPts val="900"/>
              </a:spcBef>
              <a:spcAft>
                <a:spcPts val="300"/>
              </a:spcAft>
              <a:buFont typeface="Symbol" pitchFamily="18" charset="2"/>
              <a:buChar char="·"/>
            </a:pPr>
            <a:r>
              <a:rPr lang="en-US" altLang="en-US" sz="2400"/>
              <a:t>Summarize the differences between the groups in a single number.</a:t>
            </a:r>
          </a:p>
          <a:p>
            <a:pPr lvl="1">
              <a:spcBef>
                <a:spcPts val="900"/>
              </a:spcBef>
              <a:spcAft>
                <a:spcPts val="300"/>
              </a:spcAft>
              <a:buFont typeface="Symbol" pitchFamily="18" charset="2"/>
              <a:buNone/>
            </a:pPr>
            <a:r>
              <a:rPr lang="en-US" altLang="en-US" sz="2400"/>
              <a:t>Example </a:t>
            </a:r>
            <a:r>
              <a:rPr lang="en-US" altLang="en-US" sz="2400">
                <a:sym typeface="Symbol" pitchFamily="18" charset="2"/>
              </a:rPr>
              <a:t>   p</a:t>
            </a:r>
            <a:r>
              <a:rPr lang="en-US" altLang="en-US" sz="2400" baseline="-25000">
                <a:sym typeface="Symbol" pitchFamily="18" charset="2"/>
              </a:rPr>
              <a:t>v</a:t>
            </a:r>
            <a:r>
              <a:rPr lang="en-US" altLang="en-US" sz="2400">
                <a:sym typeface="Symbol" pitchFamily="18" charset="2"/>
              </a:rPr>
              <a:t> - p</a:t>
            </a:r>
            <a:r>
              <a:rPr lang="en-US" altLang="en-US" sz="2400" baseline="-25000">
                <a:sym typeface="Symbol" pitchFamily="18" charset="2"/>
              </a:rPr>
              <a:t>p</a:t>
            </a:r>
            <a:endParaRPr lang="en-US" altLang="en-US" sz="2400">
              <a:sym typeface="Symbol" pitchFamily="18" charset="2"/>
            </a:endParaRPr>
          </a:p>
          <a:p>
            <a:pPr lvl="1">
              <a:spcBef>
                <a:spcPts val="900"/>
              </a:spcBef>
              <a:spcAft>
                <a:spcPts val="300"/>
              </a:spcAft>
              <a:buFont typeface="Symbol" pitchFamily="18" charset="2"/>
              <a:buChar char="·"/>
            </a:pPr>
            <a:r>
              <a:rPr lang="en-US" altLang="en-US" sz="2400"/>
              <a:t>One particular value (say, 0) of the summary corresponds to the null hypothesis being exactly true. </a:t>
            </a:r>
          </a:p>
          <a:p>
            <a:pPr lvl="1">
              <a:spcBef>
                <a:spcPts val="900"/>
              </a:spcBef>
              <a:spcAft>
                <a:spcPts val="300"/>
              </a:spcAft>
              <a:buFont typeface="Symbol" pitchFamily="18" charset="2"/>
              <a:buNone/>
            </a:pPr>
            <a:r>
              <a:rPr lang="en-US" altLang="en-US" sz="2400"/>
              <a:t>Example </a:t>
            </a:r>
            <a:r>
              <a:rPr lang="en-US" altLang="en-US" sz="2400">
                <a:sym typeface="Symbol" pitchFamily="18" charset="2"/>
              </a:rPr>
              <a:t>   p</a:t>
            </a:r>
            <a:r>
              <a:rPr lang="en-US" altLang="en-US" sz="2400" baseline="-25000">
                <a:sym typeface="Symbol" pitchFamily="18" charset="2"/>
              </a:rPr>
              <a:t>v</a:t>
            </a:r>
            <a:r>
              <a:rPr lang="en-US" altLang="en-US" sz="2400">
                <a:sym typeface="Symbol" pitchFamily="18" charset="2"/>
              </a:rPr>
              <a:t> – p</a:t>
            </a:r>
            <a:r>
              <a:rPr lang="en-US" altLang="en-US" sz="2400" baseline="-25000">
                <a:sym typeface="Symbol" pitchFamily="18" charset="2"/>
              </a:rPr>
              <a:t>p </a:t>
            </a:r>
            <a:r>
              <a:rPr lang="en-US" altLang="en-US" sz="2400">
                <a:sym typeface="Symbol" pitchFamily="18" charset="2"/>
              </a:rPr>
              <a:t>= 0</a:t>
            </a:r>
            <a:endParaRPr lang="en-US" altLang="en-US" sz="2400" baseline="-25000">
              <a:sym typeface="Symbol" pitchFamily="18" charset="2"/>
            </a:endParaRPr>
          </a:p>
          <a:p>
            <a:pPr lvl="1">
              <a:spcBef>
                <a:spcPts val="900"/>
              </a:spcBef>
              <a:spcAft>
                <a:spcPts val="300"/>
              </a:spcAft>
              <a:buFont typeface="Symbol" pitchFamily="18" charset="2"/>
              <a:buChar char="·"/>
            </a:pPr>
            <a:r>
              <a:rPr lang="en-US" altLang="en-US" sz="2400"/>
              <a:t>We expect values near 0 if the null hypothesis is true; we expect values far from 0 if the null hypothesis is false.</a:t>
            </a:r>
          </a:p>
          <a:p>
            <a:pPr lvl="1">
              <a:spcBef>
                <a:spcPts val="900"/>
              </a:spcBef>
              <a:spcAft>
                <a:spcPts val="300"/>
              </a:spcAft>
              <a:buFont typeface="Symbol" pitchFamily="18" charset="2"/>
              <a:buChar char="·"/>
            </a:pPr>
            <a:r>
              <a:rPr lang="en-US" altLang="en-US" sz="2400"/>
              <a:t>But how near is near? How far is far?</a:t>
            </a:r>
          </a:p>
        </p:txBody>
      </p:sp>
      <p:sp>
        <p:nvSpPr>
          <p:cNvPr id="7173" name="Line 5"/>
          <p:cNvSpPr>
            <a:spLocks noChangeShapeType="1"/>
          </p:cNvSpPr>
          <p:nvPr/>
        </p:nvSpPr>
        <p:spPr bwMode="auto">
          <a:xfrm>
            <a:off x="685800" y="838200"/>
            <a:ext cx="56007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 name="Text Box 6"/>
          <p:cNvSpPr txBox="1">
            <a:spLocks noChangeArrowheads="1"/>
          </p:cNvSpPr>
          <p:nvPr/>
        </p:nvSpPr>
        <p:spPr bwMode="auto">
          <a:xfrm>
            <a:off x="228600" y="1143000"/>
            <a:ext cx="6248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har char="•"/>
              <a:defRPr sz="3200">
                <a:solidFill>
                  <a:schemeClr val="tx1"/>
                </a:solidFill>
                <a:latin typeface="Times New Roman" charset="0"/>
              </a:defRPr>
            </a:lvl1pPr>
            <a:lvl2pPr>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lvl="1">
              <a:spcBef>
                <a:spcPts val="900"/>
              </a:spcBef>
              <a:spcAft>
                <a:spcPts val="300"/>
              </a:spcAft>
              <a:buFontTx/>
              <a:buNone/>
            </a:pPr>
            <a:r>
              <a:rPr lang="en-US" altLang="en-US" sz="2400" dirty="0"/>
              <a:t>We first need a way of summarizing the difference in the infection probabilities between vaccine and placebo groups. A useful summary has these features:</a:t>
            </a:r>
          </a:p>
        </p:txBody>
      </p:sp>
      <p:sp>
        <p:nvSpPr>
          <p:cNvPr id="7175" name="Text Box 7"/>
          <p:cNvSpPr txBox="1">
            <a:spLocks noChangeArrowheads="1"/>
          </p:cNvSpPr>
          <p:nvPr/>
        </p:nvSpPr>
        <p:spPr bwMode="auto">
          <a:xfrm>
            <a:off x="1371600" y="2286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400" b="1"/>
              <a:t>Example - HPV vaccine trial</a:t>
            </a:r>
          </a:p>
        </p:txBody>
      </p:sp>
      <p:sp>
        <p:nvSpPr>
          <p:cNvPr id="7176"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668DDEE9-413D-4534-98B8-0C4029B2A686}" type="slidenum">
              <a:rPr lang="en-US" altLang="en-US" sz="1400" smtClean="0"/>
              <a:pPr>
                <a:spcBef>
                  <a:spcPct val="0"/>
                </a:spcBef>
                <a:buFontTx/>
                <a:buNone/>
              </a:pPr>
              <a:t>272</a:t>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819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6147" name="Rectangle 3"/>
          <p:cNvSpPr>
            <a:spLocks noChangeArrowheads="1"/>
          </p:cNvSpPr>
          <p:nvPr/>
        </p:nvSpPr>
        <p:spPr bwMode="auto">
          <a:xfrm>
            <a:off x="0" y="2743200"/>
            <a:ext cx="651510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charset="0"/>
              </a:defRPr>
            </a:lvl1pPr>
            <a:lvl2pPr>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lvl="1">
              <a:spcBef>
                <a:spcPts val="900"/>
              </a:spcBef>
              <a:spcAft>
                <a:spcPts val="300"/>
              </a:spcAft>
              <a:buFontTx/>
              <a:buNone/>
            </a:pPr>
            <a:r>
              <a:rPr lang="en-US" altLang="en-US" sz="2400"/>
              <a:t>Imagine the following experiment:</a:t>
            </a:r>
          </a:p>
          <a:p>
            <a:pPr lvl="1">
              <a:spcBef>
                <a:spcPts val="900"/>
              </a:spcBef>
              <a:spcAft>
                <a:spcPts val="300"/>
              </a:spcAft>
              <a:buFontTx/>
              <a:buNone/>
            </a:pPr>
            <a:r>
              <a:rPr lang="en-US" altLang="en-US" sz="2400" b="1">
                <a:sym typeface="Symbol" pitchFamily="18" charset="2"/>
              </a:rPr>
              <a:t></a:t>
            </a:r>
            <a:r>
              <a:rPr lang="en-US" altLang="en-US" sz="2400"/>
              <a:t>	make up a deck of 200 cards</a:t>
            </a:r>
          </a:p>
          <a:p>
            <a:pPr lvl="1">
              <a:spcBef>
                <a:spcPts val="900"/>
              </a:spcBef>
              <a:spcAft>
                <a:spcPts val="300"/>
              </a:spcAft>
              <a:buFontTx/>
              <a:buNone/>
            </a:pPr>
            <a:r>
              <a:rPr lang="en-US" altLang="en-US" sz="2400" b="1">
                <a:sym typeface="Symbol" pitchFamily="18" charset="2"/>
              </a:rPr>
              <a:t></a:t>
            </a:r>
            <a:r>
              <a:rPr lang="en-US" altLang="en-US" sz="2400"/>
              <a:t>	mark the word “HPV+" on 60 of them</a:t>
            </a:r>
          </a:p>
          <a:p>
            <a:pPr lvl="1">
              <a:spcBef>
                <a:spcPts val="900"/>
              </a:spcBef>
              <a:spcAft>
                <a:spcPts val="300"/>
              </a:spcAft>
              <a:buFontTx/>
              <a:buNone/>
            </a:pPr>
            <a:r>
              <a:rPr lang="en-US" altLang="en-US" sz="2400" b="1">
                <a:sym typeface="Symbol" pitchFamily="18" charset="2"/>
              </a:rPr>
              <a:t></a:t>
            </a:r>
            <a:r>
              <a:rPr lang="en-US" altLang="en-US" sz="2400"/>
              <a:t>	shuffle and deal two groups of 100</a:t>
            </a:r>
          </a:p>
          <a:p>
            <a:pPr lvl="1">
              <a:spcBef>
                <a:spcPts val="900"/>
              </a:spcBef>
              <a:spcAft>
                <a:spcPts val="300"/>
              </a:spcAft>
              <a:buFontTx/>
              <a:buNone/>
            </a:pPr>
            <a:r>
              <a:rPr lang="en-US" altLang="en-US" sz="2400" b="1">
                <a:sym typeface="Symbol" pitchFamily="18" charset="2"/>
              </a:rPr>
              <a:t></a:t>
            </a:r>
            <a:r>
              <a:rPr lang="en-US" altLang="en-US" sz="2400"/>
              <a:t>	form a 2 x 2 table from the results</a:t>
            </a:r>
          </a:p>
          <a:p>
            <a:pPr lvl="1">
              <a:spcBef>
                <a:spcPts val="900"/>
              </a:spcBef>
              <a:spcAft>
                <a:spcPts val="300"/>
              </a:spcAft>
              <a:buFontTx/>
              <a:buNone/>
            </a:pPr>
            <a:r>
              <a:rPr lang="en-US" altLang="en-US" sz="2400" b="1">
                <a:sym typeface="Symbol" pitchFamily="18" charset="2"/>
              </a:rPr>
              <a:t></a:t>
            </a:r>
            <a:r>
              <a:rPr lang="en-US" altLang="en-US" sz="2400"/>
              <a:t>	calculate your summary statistic</a:t>
            </a:r>
          </a:p>
          <a:p>
            <a:pPr lvl="1">
              <a:spcBef>
                <a:spcPts val="900"/>
              </a:spcBef>
              <a:spcAft>
                <a:spcPts val="300"/>
              </a:spcAft>
              <a:buFontTx/>
              <a:buNone/>
            </a:pPr>
            <a:r>
              <a:rPr lang="en-US" altLang="en-US" sz="2400" b="1">
                <a:sym typeface="Symbol" pitchFamily="18" charset="2"/>
              </a:rPr>
              <a:t></a:t>
            </a:r>
            <a:r>
              <a:rPr lang="en-US" altLang="en-US" sz="2400"/>
              <a:t>	repeat many times</a:t>
            </a:r>
          </a:p>
          <a:p>
            <a:pPr lvl="1">
              <a:spcBef>
                <a:spcPts val="900"/>
              </a:spcBef>
              <a:spcAft>
                <a:spcPts val="300"/>
              </a:spcAft>
              <a:buFont typeface="Symbol" pitchFamily="18" charset="2"/>
              <a:buNone/>
            </a:pPr>
            <a:r>
              <a:rPr lang="en-US" altLang="en-US" sz="2400" b="1">
                <a:sym typeface="Symbol" pitchFamily="18" charset="2"/>
              </a:rPr>
              <a:t></a:t>
            </a:r>
            <a:r>
              <a:rPr lang="en-US" altLang="en-US" sz="2400"/>
              <a:t> 	plot the results</a:t>
            </a:r>
          </a:p>
          <a:p>
            <a:pPr lvl="1">
              <a:spcBef>
                <a:spcPts val="900"/>
              </a:spcBef>
              <a:spcAft>
                <a:spcPts val="300"/>
              </a:spcAft>
              <a:buFontTx/>
              <a:buNone/>
            </a:pPr>
            <a:r>
              <a:rPr lang="en-US" altLang="en-US" sz="2400"/>
              <a:t>This experiment should give us an idea of what we expect to see </a:t>
            </a:r>
            <a:r>
              <a:rPr lang="en-US" altLang="en-US" sz="2400" b="1"/>
              <a:t>if the null hypothesis is true</a:t>
            </a:r>
            <a:r>
              <a:rPr lang="en-US" altLang="en-US" sz="2400"/>
              <a:t>.</a:t>
            </a:r>
          </a:p>
        </p:txBody>
      </p:sp>
      <p:sp>
        <p:nvSpPr>
          <p:cNvPr id="8197" name="Text Box 4"/>
          <p:cNvSpPr txBox="1">
            <a:spLocks noChangeArrowheads="1"/>
          </p:cNvSpPr>
          <p:nvPr/>
        </p:nvSpPr>
        <p:spPr bwMode="auto">
          <a:xfrm>
            <a:off x="533400" y="1066800"/>
            <a:ext cx="5867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400"/>
              <a:t>We need to figure out what sort of </a:t>
            </a:r>
            <a:r>
              <a:rPr lang="en-US" altLang="en-US" sz="2400" u="sng"/>
              <a:t>distribution</a:t>
            </a:r>
            <a:r>
              <a:rPr lang="en-US" altLang="en-US" sz="2400"/>
              <a:t> of values we would see for our summary statistic if the experiment were repeated many times and the null hypothesis were true.</a:t>
            </a:r>
          </a:p>
        </p:txBody>
      </p:sp>
      <p:sp>
        <p:nvSpPr>
          <p:cNvPr id="8198" name="Line 5"/>
          <p:cNvSpPr>
            <a:spLocks noChangeShapeType="1"/>
          </p:cNvSpPr>
          <p:nvPr/>
        </p:nvSpPr>
        <p:spPr bwMode="auto">
          <a:xfrm>
            <a:off x="685800" y="838200"/>
            <a:ext cx="56007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Text Box 6"/>
          <p:cNvSpPr txBox="1">
            <a:spLocks noChangeArrowheads="1"/>
          </p:cNvSpPr>
          <p:nvPr/>
        </p:nvSpPr>
        <p:spPr bwMode="auto">
          <a:xfrm>
            <a:off x="1371600" y="2286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400" b="1"/>
              <a:t>Example - HPV vaccine trial</a:t>
            </a:r>
          </a:p>
        </p:txBody>
      </p:sp>
      <p:sp>
        <p:nvSpPr>
          <p:cNvPr id="8200"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064EC30A-0889-4DB1-9541-4FF3E8957302}" type="slidenum">
              <a:rPr lang="en-US" altLang="en-US" sz="1400" smtClean="0"/>
              <a:pPr>
                <a:spcBef>
                  <a:spcPct val="0"/>
                </a:spcBef>
                <a:buFontTx/>
                <a:buNone/>
              </a:pPr>
              <a:t>273</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anim calcmode="lin" valueType="num">
                                      <p:cBhvr additive="base">
                                        <p:cTn id="11"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14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 calcmode="lin" valueType="num">
                                      <p:cBhvr additive="base">
                                        <p:cTn id="15" dur="500" fill="hold"/>
                                        <p:tgtEl>
                                          <p:spTgt spid="614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14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additive="base">
                                        <p:cTn id="19" dur="500" fill="hold"/>
                                        <p:tgtEl>
                                          <p:spTgt spid="614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anim calcmode="lin" valueType="num">
                                      <p:cBhvr additive="base">
                                        <p:cTn id="23" dur="500" fill="hold"/>
                                        <p:tgtEl>
                                          <p:spTgt spid="614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14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anim calcmode="lin" valueType="num">
                                      <p:cBhvr additive="base">
                                        <p:cTn id="27" dur="500" fill="hold"/>
                                        <p:tgtEl>
                                          <p:spTgt spid="614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14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anim calcmode="lin" valueType="num">
                                      <p:cBhvr additive="base">
                                        <p:cTn id="31" dur="500" fill="hold"/>
                                        <p:tgtEl>
                                          <p:spTgt spid="614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4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par>
                                <p:cTn id="33" presetID="2" presetClass="entr" presetSubtype="8" fill="hold" grpId="0" nodeType="withEffect">
                                  <p:stCondLst>
                                    <p:cond delay="0"/>
                                  </p:stCondLst>
                                  <p:childTnLst>
                                    <p:set>
                                      <p:cBhvr>
                                        <p:cTn id="34" dur="1" fill="hold">
                                          <p:stCondLst>
                                            <p:cond delay="0"/>
                                          </p:stCondLst>
                                        </p:cTn>
                                        <p:tgtEl>
                                          <p:spTgt spid="6147">
                                            <p:txEl>
                                              <p:pRg st="7" end="7"/>
                                            </p:txEl>
                                          </p:spTgt>
                                        </p:tgtEl>
                                        <p:attrNameLst>
                                          <p:attrName>style.visibility</p:attrName>
                                        </p:attrNameLst>
                                      </p:cBhvr>
                                      <p:to>
                                        <p:strVal val="visible"/>
                                      </p:to>
                                    </p:set>
                                    <p:anim calcmode="lin" valueType="num">
                                      <p:cBhvr additive="base">
                                        <p:cTn id="35" dur="500" fill="hold"/>
                                        <p:tgtEl>
                                          <p:spTgt spid="6147">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147">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par>
                                <p:cTn id="37" presetID="2" presetClass="entr" presetSubtype="8" fill="hold" grpId="0" nodeType="withEffect">
                                  <p:stCondLst>
                                    <p:cond delay="0"/>
                                  </p:stCondLst>
                                  <p:childTnLst>
                                    <p:set>
                                      <p:cBhvr>
                                        <p:cTn id="38" dur="1" fill="hold">
                                          <p:stCondLst>
                                            <p:cond delay="0"/>
                                          </p:stCondLst>
                                        </p:cTn>
                                        <p:tgtEl>
                                          <p:spTgt spid="6147">
                                            <p:txEl>
                                              <p:pRg st="8" end="8"/>
                                            </p:txEl>
                                          </p:spTgt>
                                        </p:tgtEl>
                                        <p:attrNameLst>
                                          <p:attrName>style.visibility</p:attrName>
                                        </p:attrNameLst>
                                      </p:cBhvr>
                                      <p:to>
                                        <p:strVal val="visible"/>
                                      </p:to>
                                    </p:set>
                                    <p:anim calcmode="lin" valueType="num">
                                      <p:cBhvr additive="base">
                                        <p:cTn id="39" dur="500" fill="hold"/>
                                        <p:tgtEl>
                                          <p:spTgt spid="6147">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6147">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9219"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9220" name="Rectangle 3"/>
          <p:cNvSpPr>
            <a:spLocks noChangeArrowheads="1"/>
          </p:cNvSpPr>
          <p:nvPr/>
        </p:nvSpPr>
        <p:spPr bwMode="auto">
          <a:xfrm>
            <a:off x="304800" y="1066800"/>
            <a:ext cx="6343650" cy="712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charset="0"/>
              </a:defRPr>
            </a:lvl1pPr>
            <a:lvl2pPr marL="463550" indent="-63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lvl="1">
              <a:spcBef>
                <a:spcPts val="900"/>
              </a:spcBef>
              <a:spcAft>
                <a:spcPts val="300"/>
              </a:spcAft>
              <a:buFontTx/>
              <a:buNone/>
            </a:pPr>
            <a:r>
              <a:rPr lang="en-US" altLang="en-US" sz="2000"/>
              <a:t>Here is the distribution of differences p</a:t>
            </a:r>
            <a:r>
              <a:rPr lang="en-US" altLang="en-US" sz="2000" baseline="-25000"/>
              <a:t>v</a:t>
            </a:r>
            <a:r>
              <a:rPr lang="en-US" altLang="en-US" sz="2000"/>
              <a:t> – p</a:t>
            </a:r>
            <a:r>
              <a:rPr lang="en-US" altLang="en-US" sz="2000" baseline="-25000"/>
              <a:t>p</a:t>
            </a:r>
            <a:r>
              <a:rPr lang="en-US" altLang="en-US" sz="2000"/>
              <a:t> that we might expect to see if the null hypothesis is true:</a:t>
            </a:r>
          </a:p>
          <a:p>
            <a:pPr lvl="1">
              <a:spcBef>
                <a:spcPts val="900"/>
              </a:spcBef>
              <a:spcAft>
                <a:spcPts val="300"/>
              </a:spcAft>
              <a:buFontTx/>
              <a:buNone/>
            </a:pPr>
            <a:endParaRPr lang="en-US" altLang="en-US" sz="2400"/>
          </a:p>
          <a:p>
            <a:pPr lvl="1">
              <a:spcBef>
                <a:spcPts val="900"/>
              </a:spcBef>
              <a:spcAft>
                <a:spcPts val="300"/>
              </a:spcAft>
              <a:buFontTx/>
              <a:buNone/>
            </a:pPr>
            <a:endParaRPr lang="en-US" altLang="en-US" sz="2400"/>
          </a:p>
          <a:p>
            <a:pPr lvl="1">
              <a:spcBef>
                <a:spcPts val="900"/>
              </a:spcBef>
              <a:spcAft>
                <a:spcPts val="300"/>
              </a:spcAft>
              <a:buFontTx/>
              <a:buNone/>
            </a:pPr>
            <a:endParaRPr lang="en-US" altLang="en-US" sz="2400"/>
          </a:p>
          <a:p>
            <a:pPr lvl="1">
              <a:spcBef>
                <a:spcPts val="900"/>
              </a:spcBef>
              <a:spcAft>
                <a:spcPts val="300"/>
              </a:spcAft>
              <a:buFontTx/>
              <a:buNone/>
            </a:pPr>
            <a:endParaRPr lang="en-US" altLang="en-US" sz="2400"/>
          </a:p>
          <a:p>
            <a:pPr lvl="1">
              <a:spcBef>
                <a:spcPts val="900"/>
              </a:spcBef>
              <a:spcAft>
                <a:spcPts val="300"/>
              </a:spcAft>
              <a:buFontTx/>
              <a:buNone/>
            </a:pPr>
            <a:endParaRPr lang="en-US" altLang="en-US" sz="2400"/>
          </a:p>
          <a:p>
            <a:pPr lvl="1">
              <a:spcBef>
                <a:spcPts val="900"/>
              </a:spcBef>
              <a:spcAft>
                <a:spcPts val="300"/>
              </a:spcAft>
              <a:buFontTx/>
              <a:buNone/>
            </a:pPr>
            <a:endParaRPr lang="en-US" altLang="en-US" sz="2400"/>
          </a:p>
          <a:p>
            <a:pPr lvl="1">
              <a:spcBef>
                <a:spcPts val="900"/>
              </a:spcBef>
              <a:spcAft>
                <a:spcPts val="300"/>
              </a:spcAft>
              <a:buFontTx/>
              <a:buNone/>
            </a:pPr>
            <a:endParaRPr lang="en-US" altLang="en-US" sz="2400"/>
          </a:p>
          <a:p>
            <a:pPr lvl="1">
              <a:spcBef>
                <a:spcPts val="900"/>
              </a:spcBef>
              <a:spcAft>
                <a:spcPts val="300"/>
              </a:spcAft>
              <a:buFontTx/>
              <a:buNone/>
            </a:pPr>
            <a:endParaRPr lang="en-US" altLang="en-US" sz="2400"/>
          </a:p>
          <a:p>
            <a:pPr lvl="1">
              <a:spcBef>
                <a:spcPts val="900"/>
              </a:spcBef>
              <a:spcAft>
                <a:spcPts val="300"/>
              </a:spcAft>
              <a:buFontTx/>
              <a:buNone/>
            </a:pPr>
            <a:r>
              <a:rPr lang="en-US" altLang="en-US" sz="2000"/>
              <a:t>Summarize the results by reporting what proportion of the simulated results are as “extreme” or more so than the observed result (p value).</a:t>
            </a:r>
          </a:p>
          <a:p>
            <a:pPr lvl="1">
              <a:spcBef>
                <a:spcPts val="900"/>
              </a:spcBef>
              <a:spcAft>
                <a:spcPts val="300"/>
              </a:spcAft>
              <a:buFont typeface="Symbol" pitchFamily="18" charset="2"/>
              <a:buChar char="Þ"/>
            </a:pPr>
            <a:r>
              <a:rPr lang="en-US" altLang="en-US" sz="2000" b="1"/>
              <a:t> only 3/2000 simulated differences were more extreme than the observed difference of -0.2</a:t>
            </a:r>
            <a:r>
              <a:rPr lang="en-US" altLang="en-US" sz="2000"/>
              <a:t> </a:t>
            </a:r>
          </a:p>
          <a:p>
            <a:pPr lvl="1">
              <a:spcBef>
                <a:spcPts val="900"/>
              </a:spcBef>
              <a:spcAft>
                <a:spcPts val="300"/>
              </a:spcAft>
              <a:buFont typeface="Symbol" pitchFamily="18" charset="2"/>
              <a:buChar char="Þ"/>
            </a:pPr>
            <a:r>
              <a:rPr lang="en-US" altLang="en-US" sz="2000"/>
              <a:t> </a:t>
            </a:r>
            <a:r>
              <a:rPr lang="en-US" altLang="en-US" sz="2000" b="1"/>
              <a:t>p = .0015</a:t>
            </a:r>
          </a:p>
        </p:txBody>
      </p:sp>
      <p:sp>
        <p:nvSpPr>
          <p:cNvPr id="9221" name="Line 4"/>
          <p:cNvSpPr>
            <a:spLocks noChangeShapeType="1"/>
          </p:cNvSpPr>
          <p:nvPr/>
        </p:nvSpPr>
        <p:spPr bwMode="auto">
          <a:xfrm>
            <a:off x="685800" y="812800"/>
            <a:ext cx="56007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Text Box 5"/>
          <p:cNvSpPr txBox="1">
            <a:spLocks noChangeArrowheads="1"/>
          </p:cNvSpPr>
          <p:nvPr/>
        </p:nvSpPr>
        <p:spPr bwMode="auto">
          <a:xfrm>
            <a:off x="1371600" y="2286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400" b="1"/>
              <a:t>Example - HPV vaccine trial</a:t>
            </a:r>
          </a:p>
        </p:txBody>
      </p:sp>
      <p:pic>
        <p:nvPicPr>
          <p:cNvPr id="922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5402263" cy="359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FCD72CE7-B20F-4F43-8DD4-3C6D3E0BA257}" type="slidenum">
              <a:rPr lang="en-US" altLang="en-US" sz="1400" smtClean="0"/>
              <a:pPr>
                <a:spcBef>
                  <a:spcPct val="0"/>
                </a:spcBef>
                <a:buFontTx/>
                <a:buNone/>
              </a:pPr>
              <a:t>274</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0243"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Institutes</a:t>
            </a:r>
          </a:p>
        </p:txBody>
      </p:sp>
      <p:sp>
        <p:nvSpPr>
          <p:cNvPr id="10244" name="Rectangle 2"/>
          <p:cNvSpPr>
            <a:spLocks noChangeArrowheads="1"/>
          </p:cNvSpPr>
          <p:nvPr/>
        </p:nvSpPr>
        <p:spPr bwMode="auto">
          <a:xfrm>
            <a:off x="0" y="3213100"/>
            <a:ext cx="6457950" cy="498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lvl="1">
              <a:spcBef>
                <a:spcPts val="900"/>
              </a:spcBef>
              <a:spcAft>
                <a:spcPts val="300"/>
              </a:spcAft>
              <a:buFontTx/>
              <a:buNone/>
            </a:pPr>
            <a:r>
              <a:rPr lang="en-US" altLang="en-US" sz="2400"/>
              <a:t>1. Pick a model for the data and restate the scientific question in terms of the model (null hypothesis)</a:t>
            </a:r>
          </a:p>
          <a:p>
            <a:pPr lvl="1">
              <a:spcBef>
                <a:spcPts val="900"/>
              </a:spcBef>
              <a:spcAft>
                <a:spcPts val="300"/>
              </a:spcAft>
              <a:buFontTx/>
              <a:buNone/>
            </a:pPr>
            <a:r>
              <a:rPr lang="en-US" altLang="en-US" sz="2400"/>
              <a:t>2. Choose (any) reasonable summary statistic that quantifies deviations from the null hypothesis</a:t>
            </a:r>
          </a:p>
          <a:p>
            <a:pPr lvl="1">
              <a:spcBef>
                <a:spcPts val="900"/>
              </a:spcBef>
              <a:spcAft>
                <a:spcPts val="300"/>
              </a:spcAft>
              <a:buFontTx/>
              <a:buNone/>
            </a:pPr>
            <a:r>
              <a:rPr lang="en-US" altLang="en-US" sz="2400"/>
              <a:t>3. Resample data </a:t>
            </a:r>
            <a:r>
              <a:rPr lang="en-US" altLang="en-US" sz="2400" u="sng"/>
              <a:t>assuming the null hypothesis is true</a:t>
            </a:r>
            <a:r>
              <a:rPr lang="en-US" altLang="en-US" sz="2400"/>
              <a:t> and compute the summary statistic for each resampled data set.</a:t>
            </a:r>
          </a:p>
          <a:p>
            <a:pPr lvl="1">
              <a:spcBef>
                <a:spcPts val="900"/>
              </a:spcBef>
              <a:spcAft>
                <a:spcPts val="300"/>
              </a:spcAft>
              <a:buFontTx/>
              <a:buNone/>
            </a:pPr>
            <a:r>
              <a:rPr lang="en-US" altLang="en-US" sz="2400"/>
              <a:t>4. Compare the observed value of the summary statistic to the null distribution generated in Step 3.</a:t>
            </a:r>
          </a:p>
        </p:txBody>
      </p:sp>
      <p:sp>
        <p:nvSpPr>
          <p:cNvPr id="10245" name="Text Box 3"/>
          <p:cNvSpPr txBox="1">
            <a:spLocks noChangeArrowheads="1"/>
          </p:cNvSpPr>
          <p:nvPr/>
        </p:nvSpPr>
        <p:spPr bwMode="auto">
          <a:xfrm>
            <a:off x="228600" y="1143000"/>
            <a:ext cx="6400800" cy="207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charset="0"/>
              </a:defRPr>
            </a:lvl1pPr>
            <a:lvl2pPr>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lvl="1">
              <a:spcBef>
                <a:spcPts val="900"/>
              </a:spcBef>
              <a:spcAft>
                <a:spcPts val="300"/>
              </a:spcAft>
              <a:buFontTx/>
              <a:buNone/>
            </a:pPr>
            <a:r>
              <a:rPr lang="en-US" altLang="en-US" sz="2400" u="sng"/>
              <a:t>Summary</a:t>
            </a:r>
            <a:r>
              <a:rPr lang="en-US" altLang="en-US" sz="2400"/>
              <a:t>:</a:t>
            </a:r>
          </a:p>
          <a:p>
            <a:pPr lvl="1">
              <a:spcBef>
                <a:spcPts val="900"/>
              </a:spcBef>
              <a:spcAft>
                <a:spcPts val="300"/>
              </a:spcAft>
              <a:buFont typeface="Symbol" pitchFamily="18" charset="2"/>
              <a:buNone/>
            </a:pPr>
            <a:r>
              <a:rPr lang="en-US" altLang="en-US" sz="2400"/>
              <a:t>We have constructed a valid test of the hypothesis, H</a:t>
            </a:r>
            <a:r>
              <a:rPr lang="en-US" altLang="en-US" sz="2400" baseline="-25000"/>
              <a:t>0</a:t>
            </a:r>
            <a:r>
              <a:rPr lang="en-US" altLang="en-US" sz="2400"/>
              <a:t>: p</a:t>
            </a:r>
            <a:r>
              <a:rPr lang="en-US" altLang="en-US" sz="2400" baseline="-25000"/>
              <a:t>V</a:t>
            </a:r>
            <a:r>
              <a:rPr lang="en-US" altLang="en-US" sz="2400"/>
              <a:t> = p</a:t>
            </a:r>
            <a:r>
              <a:rPr lang="en-US" altLang="en-US" sz="2400" baseline="-25000"/>
              <a:t>P</a:t>
            </a:r>
            <a:r>
              <a:rPr lang="en-US" altLang="en-US" sz="2400"/>
              <a:t>, using a </a:t>
            </a:r>
            <a:r>
              <a:rPr lang="en-US" altLang="en-US" sz="2400" b="1"/>
              <a:t>randomization test</a:t>
            </a:r>
            <a:r>
              <a:rPr lang="en-US" altLang="en-US" sz="2400"/>
              <a:t>. There are four steps involved:</a:t>
            </a:r>
          </a:p>
        </p:txBody>
      </p:sp>
      <p:sp>
        <p:nvSpPr>
          <p:cNvPr id="10246" name="Line 4"/>
          <p:cNvSpPr>
            <a:spLocks noChangeShapeType="1"/>
          </p:cNvSpPr>
          <p:nvPr/>
        </p:nvSpPr>
        <p:spPr bwMode="auto">
          <a:xfrm>
            <a:off x="609600" y="990600"/>
            <a:ext cx="56007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7" name="Text Box 5"/>
          <p:cNvSpPr txBox="1">
            <a:spLocks noChangeArrowheads="1"/>
          </p:cNvSpPr>
          <p:nvPr/>
        </p:nvSpPr>
        <p:spPr bwMode="auto">
          <a:xfrm>
            <a:off x="1371600" y="3048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400" b="1"/>
              <a:t>Example - HPV vaccine trial</a:t>
            </a:r>
          </a:p>
        </p:txBody>
      </p:sp>
      <p:sp>
        <p:nvSpPr>
          <p:cNvPr id="10248"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fld id="{48C7DBE3-969D-412D-8FBD-BFD150AE1356}" type="slidenum">
              <a:rPr lang="en-US" altLang="en-US" sz="1400" smtClean="0"/>
              <a:pPr>
                <a:spcBef>
                  <a:spcPct val="0"/>
                </a:spcBef>
                <a:buFontTx/>
                <a:buNone/>
              </a:pPr>
              <a:t>275</a:t>
            </a:fld>
            <a:endParaRPr lang="en-US" altLang="en-US" sz="14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TotalTime>
  <Words>1539</Words>
  <Application>Microsoft Office PowerPoint</Application>
  <PresentationFormat>Overhead</PresentationFormat>
  <Paragraphs>284</Paragraphs>
  <Slides>23</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0" baseType="lpstr">
      <vt:lpstr>Cambria Math</vt:lpstr>
      <vt:lpstr>Courier</vt:lpstr>
      <vt:lpstr>Symbol</vt:lpstr>
      <vt:lpstr>Times New Roman</vt:lpstr>
      <vt:lpstr>Default Design</vt:lpstr>
      <vt:lpstr>Document</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hughes</dc:creator>
  <cp:lastModifiedBy>James P. Hughes</cp:lastModifiedBy>
  <cp:revision>80</cp:revision>
  <cp:lastPrinted>2011-06-04T00:36:28Z</cp:lastPrinted>
  <dcterms:created xsi:type="dcterms:W3CDTF">2000-10-20T13:38:43Z</dcterms:created>
  <dcterms:modified xsi:type="dcterms:W3CDTF">2018-07-11T16:40:17Z</dcterms:modified>
</cp:coreProperties>
</file>