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5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2821" autoAdjust="0"/>
  </p:normalViewPr>
  <p:slideViewPr>
    <p:cSldViewPr snapToGrid="0">
      <p:cViewPr>
        <p:scale>
          <a:sx n="95" d="100"/>
          <a:sy n="95" d="100"/>
        </p:scale>
        <p:origin x="2008" y="-5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824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BD1F3C14-A945-466E-8DF1-4E84DE15B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4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5075" y="550863"/>
            <a:ext cx="2054225" cy="274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28" tIns="48665" rIns="97328" bIns="48665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D42AA0A7-2BD1-4778-BBC9-ACC05BEA8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4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6329-A2EB-440B-97CD-6511A32B5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7C29-2B03-41F0-9713-D073A688E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17EBA-90A3-4163-AC06-F82876F1D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D1F3-128C-4557-89B8-A887A884E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A6D91-34D9-462B-97DD-FA4E06098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D8E62-7049-4DBC-B619-A6671C049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B5AB-777D-450B-8F92-2C2CF56B0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9D48-5945-4B0E-8735-C52330803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2B52-DDB5-4566-A5DB-C7316E346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E218-EA07-4D59-A527-C2EE21C18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09FB8-E258-4CC0-A603-441CAF030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BD4ACC-2A0E-467D-95E4-5E91BE68F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6DC1ABB-E527-42C1-B19F-1DDAAFD34851}" type="slidenum">
              <a:rPr lang="en-US" sz="1400" smtClean="0"/>
              <a:pPr/>
              <a:t>165</a:t>
            </a:fld>
            <a:endParaRPr lang="en-US" sz="1400" smtClean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871663" y="3024188"/>
            <a:ext cx="3078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2800" b="1"/>
              <a:t>Hypothesis Testing</a:t>
            </a:r>
            <a:endParaRPr lang="en-US" sz="2800"/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1143000" y="3886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11430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1143000" y="2743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1143000" y="2895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834B8C8-75E6-418D-BB33-51216BE04438}" type="slidenum">
              <a:rPr lang="en-US" sz="1400" smtClean="0"/>
              <a:pPr/>
              <a:t>174</a:t>
            </a:fld>
            <a:endParaRPr lang="en-US" sz="1400" smtClean="0"/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562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/>
              <a:t>Cholesterol Example:</a:t>
            </a: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TEST: </a:t>
            </a:r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</a:t>
            </a:r>
          </a:p>
          <a:p>
            <a:pPr algn="just">
              <a:spcBef>
                <a:spcPct val="50000"/>
              </a:spcBef>
            </a:pPr>
            <a:r>
              <a:rPr lang="en-US"/>
              <a:t> 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In terms of Z ...</a:t>
            </a:r>
          </a:p>
          <a:p>
            <a:pPr algn="just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2209800" y="3200400"/>
          <a:ext cx="2336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3" imgW="2336800" imgH="1320800" progId="Equation.3">
                  <p:embed/>
                </p:oleObj>
              </mc:Choice>
              <mc:Fallback>
                <p:oleObj name="Equation" r:id="rId3" imgW="2336800" imgH="132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2336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/>
          <p:cNvGraphicFramePr>
            <a:graphicFrameLocks noChangeAspect="1"/>
          </p:cNvGraphicFramePr>
          <p:nvPr/>
        </p:nvGraphicFramePr>
        <p:xfrm>
          <a:off x="2590800" y="4876800"/>
          <a:ext cx="1536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5" imgW="1536700" imgH="711200" progId="Equation.3">
                  <p:embed/>
                </p:oleObj>
              </mc:Choice>
              <mc:Fallback>
                <p:oleObj name="Equation" r:id="rId5" imgW="1536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1536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/>
          <p:cNvGraphicFramePr>
            <a:graphicFrameLocks noChangeAspect="1"/>
          </p:cNvGraphicFramePr>
          <p:nvPr/>
        </p:nvGraphicFramePr>
        <p:xfrm>
          <a:off x="2514600" y="6400800"/>
          <a:ext cx="120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7" imgW="1206500" imgH="647700" progId="Equation.3">
                  <p:embed/>
                </p:oleObj>
              </mc:Choice>
              <mc:Fallback>
                <p:oleObj name="Equation" r:id="rId7" imgW="12065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400800"/>
                        <a:ext cx="120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762000" y="7315200"/>
            <a:ext cx="533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 Z&lt;-1.96 or Z&gt; 1.96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850370-E792-46B9-BF80-DEDB7F66638A}" type="slidenum">
              <a:rPr lang="en-US" sz="1400" smtClean="0"/>
              <a:pPr/>
              <a:t>175</a:t>
            </a:fld>
            <a:endParaRPr lang="en-US" sz="140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54006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03E4BB8-DB6D-40D5-9434-525AB59D67D7}" type="slidenum">
              <a:rPr lang="en-US" sz="1400" smtClean="0"/>
              <a:pPr/>
              <a:t>176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181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 dirty="0"/>
              <a:t>p-value</a:t>
            </a:r>
            <a:r>
              <a:rPr lang="en-US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smallest possible </a:t>
            </a:r>
            <a:r>
              <a:rPr lang="en-US" dirty="0">
                <a:sym typeface="Symbol" pitchFamily="18" charset="2"/>
              </a:rPr>
              <a:t> for which the observed 		sample would still reject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ym typeface="Symbol" pitchFamily="18" charset="2"/>
              </a:rPr>
              <a:t> 	probability of obtaining a result as extreme or 	more extreme than the actual sample (give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	true)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8015910-F391-4B38-8C5E-FA5746290BB1}" type="slidenum">
              <a:rPr lang="en-US" sz="1400" smtClean="0"/>
              <a:pPr/>
              <a:t>177</a:t>
            </a:fld>
            <a:endParaRPr lang="en-US" sz="1400" smtClean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371600" y="914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4618038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p-value</a:t>
            </a:r>
            <a:r>
              <a:rPr lang="en-US"/>
              <a:t>:  Cholesterol Example</a:t>
            </a:r>
          </a:p>
          <a:p>
            <a:pPr algn="just"/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 = 220 mg/ml	n = 25	</a:t>
            </a:r>
            <a:r>
              <a:rPr lang="en-US">
                <a:sym typeface="Symbol" pitchFamily="18" charset="2"/>
              </a:rPr>
              <a:t></a:t>
            </a:r>
            <a:r>
              <a:rPr lang="en-US"/>
              <a:t> = 46 mg/ml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: </a:t>
            </a:r>
            <a:r>
              <a:rPr lang="en-US">
                <a:sym typeface="Symbol" pitchFamily="18" charset="2"/>
              </a:rPr>
              <a:t> = 211 mg/ml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:   211 mg/ml</a:t>
            </a:r>
          </a:p>
          <a:p>
            <a:pPr algn="ctr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p-value is given by: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 * P[     &gt; 220] = .33</a:t>
            </a:r>
          </a:p>
        </p:txBody>
      </p:sp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990600" y="1981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2971800" y="46736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36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4267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2937474-D2A0-47B8-BB34-196BAEBD6F52}" type="slidenum">
              <a:rPr lang="en-US" sz="1400" smtClean="0"/>
              <a:pPr/>
              <a:t>178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486400" cy="69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 dirty="0"/>
              <a:t>Determination of Statistical Significance for Results from Hypothesis Tests</a:t>
            </a: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Either of the following methods can be used to establish whether results from hypothesis tests are statistically significant:</a:t>
            </a:r>
          </a:p>
          <a:p>
            <a:pPr algn="just">
              <a:spcBef>
                <a:spcPct val="50000"/>
              </a:spcBef>
            </a:pPr>
            <a:r>
              <a:rPr lang="en-US" dirty="0"/>
              <a:t>(1)	</a:t>
            </a:r>
            <a:r>
              <a:rPr lang="en-US" strike="sngStrike" dirty="0"/>
              <a:t>The test statistic Z can be computed and 	compared with the critical value       at an </a:t>
            </a:r>
            <a:r>
              <a:rPr lang="en-US" strike="sngStrike" dirty="0">
                <a:sym typeface="Symbol" pitchFamily="18" charset="2"/>
              </a:rPr>
              <a:t> 	</a:t>
            </a:r>
            <a:r>
              <a:rPr lang="en-US" strike="sngStrike" dirty="0"/>
              <a:t>level of .05.  Specifically, if H</a:t>
            </a:r>
            <a:r>
              <a:rPr lang="en-US" strike="sngStrike" baseline="-25000" dirty="0"/>
              <a:t>0</a:t>
            </a:r>
            <a:r>
              <a:rPr lang="en-US" strike="sngStrike" dirty="0"/>
              <a:t>: </a:t>
            </a:r>
            <a:r>
              <a:rPr lang="en-US" strike="sngStrike" dirty="0">
                <a:sym typeface="Symbol" pitchFamily="18" charset="2"/>
              </a:rPr>
              <a:t> = </a:t>
            </a:r>
            <a:r>
              <a:rPr lang="en-US" strike="sngStrike" baseline="-25000" dirty="0"/>
              <a:t>0</a:t>
            </a:r>
            <a:r>
              <a:rPr lang="en-US" strike="sngStrike" dirty="0">
                <a:sym typeface="Symbol" pitchFamily="18" charset="2"/>
              </a:rPr>
              <a:t> versus 	H</a:t>
            </a:r>
            <a:r>
              <a:rPr lang="en-US" strike="sngStrike" baseline="-25000" dirty="0">
                <a:sym typeface="Symbol" pitchFamily="18" charset="2"/>
              </a:rPr>
              <a:t>1</a:t>
            </a:r>
            <a:r>
              <a:rPr lang="en-US" strike="sngStrike" dirty="0">
                <a:sym typeface="Symbol" pitchFamily="18" charset="2"/>
              </a:rPr>
              <a:t>:   </a:t>
            </a:r>
            <a:r>
              <a:rPr lang="en-US" strike="sngStrike" baseline="-25000" dirty="0"/>
              <a:t>0</a:t>
            </a:r>
            <a:r>
              <a:rPr lang="en-US" strike="sngStrike" dirty="0">
                <a:sym typeface="Symbol" pitchFamily="18" charset="2"/>
              </a:rPr>
              <a:t> are being tested and |Z| &gt; 1.96, 	then </a:t>
            </a:r>
            <a:r>
              <a:rPr lang="en-US" strike="sngStrike" dirty="0"/>
              <a:t>H</a:t>
            </a:r>
            <a:r>
              <a:rPr lang="en-US" strike="sngStrike" baseline="-25000" dirty="0"/>
              <a:t>0</a:t>
            </a:r>
            <a:r>
              <a:rPr lang="en-US" strike="sngStrike" dirty="0">
                <a:sym typeface="Symbol" pitchFamily="18" charset="2"/>
              </a:rPr>
              <a:t> is rejected and the results are declared 	</a:t>
            </a:r>
            <a:r>
              <a:rPr lang="en-US" i="1" strike="sngStrike" dirty="0">
                <a:sym typeface="Symbol" pitchFamily="18" charset="2"/>
              </a:rPr>
              <a:t>statistically significant</a:t>
            </a:r>
            <a:r>
              <a:rPr lang="en-US" strike="sngStrike" dirty="0">
                <a:sym typeface="Symbol" pitchFamily="18" charset="2"/>
              </a:rPr>
              <a:t> (i.e., p &lt; .05).  		Otherwise, </a:t>
            </a:r>
            <a:r>
              <a:rPr lang="en-US" strike="sngStrike" dirty="0"/>
              <a:t>H</a:t>
            </a:r>
            <a:r>
              <a:rPr lang="en-US" strike="sngStrike" baseline="-25000" dirty="0"/>
              <a:t>0</a:t>
            </a:r>
            <a:r>
              <a:rPr lang="en-US" strike="sngStrike" dirty="0">
                <a:sym typeface="Symbol" pitchFamily="18" charset="2"/>
              </a:rPr>
              <a:t> is accepted and the results are 	declared </a:t>
            </a:r>
            <a:r>
              <a:rPr lang="en-US" i="1" strike="sngStrike" dirty="0">
                <a:sym typeface="Symbol" pitchFamily="18" charset="2"/>
              </a:rPr>
              <a:t>not</a:t>
            </a:r>
            <a:r>
              <a:rPr lang="en-US" strike="sngStrike" dirty="0">
                <a:sym typeface="Symbol" pitchFamily="18" charset="2"/>
              </a:rPr>
              <a:t> </a:t>
            </a:r>
            <a:r>
              <a:rPr lang="en-US" i="1" strike="sngStrike" dirty="0">
                <a:sym typeface="Symbol" pitchFamily="18" charset="2"/>
              </a:rPr>
              <a:t>statistically significant</a:t>
            </a:r>
            <a:r>
              <a:rPr lang="en-US" strike="sngStrike" dirty="0">
                <a:sym typeface="Symbol" pitchFamily="18" charset="2"/>
              </a:rPr>
              <a:t> (i.e., p  	.05).  We refer to this approach as the 		</a:t>
            </a:r>
            <a:r>
              <a:rPr lang="en-US" b="1" strike="sngStrike" dirty="0">
                <a:sym typeface="Symbol" pitchFamily="18" charset="2"/>
              </a:rPr>
              <a:t>critical-value method</a:t>
            </a:r>
            <a:r>
              <a:rPr lang="en-US" strike="sngStrike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(2)	The exact p-value can be computed, and if p &lt; 	.05, then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>
                <a:sym typeface="Symbol" pitchFamily="18" charset="2"/>
              </a:rPr>
              <a:t> is rejected and the results are 	declared </a:t>
            </a:r>
            <a:r>
              <a:rPr lang="en-US" i="1" dirty="0">
                <a:sym typeface="Symbol" pitchFamily="18" charset="2"/>
              </a:rPr>
              <a:t>statistically significant</a:t>
            </a:r>
            <a:r>
              <a:rPr lang="en-US" dirty="0">
                <a:sym typeface="Symbol" pitchFamily="18" charset="2"/>
              </a:rPr>
              <a:t> . Otherwise, if 	p  	.05 then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>
                <a:sym typeface="Symbol" pitchFamily="18" charset="2"/>
              </a:rPr>
              <a:t> is accepted and the results are 	declared </a:t>
            </a:r>
            <a:r>
              <a:rPr lang="en-US" i="1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statistically significant</a:t>
            </a:r>
            <a:r>
              <a:rPr lang="en-US" dirty="0">
                <a:sym typeface="Symbol" pitchFamily="18" charset="2"/>
              </a:rPr>
              <a:t> .  We will 	refer to this approach as the </a:t>
            </a:r>
            <a:r>
              <a:rPr lang="en-US" b="1" dirty="0">
                <a:sym typeface="Symbol" pitchFamily="18" charset="2"/>
              </a:rPr>
              <a:t>p-value method</a:t>
            </a:r>
            <a:r>
              <a:rPr lang="en-US" dirty="0">
                <a:sym typeface="Symbol" pitchFamily="18" charset="2"/>
              </a:rPr>
              <a:t> .</a:t>
            </a:r>
          </a:p>
        </p:txBody>
      </p:sp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724400" y="2667000"/>
          <a:ext cx="6334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634449" imgH="317225" progId="Equation.3">
                  <p:embed/>
                </p:oleObj>
              </mc:Choice>
              <mc:Fallback>
                <p:oleObj name="Equation" r:id="rId3" imgW="634449" imgH="3172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67000"/>
                        <a:ext cx="6334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B656E4C-E978-48F8-A302-3DE3990715BF}" type="slidenum">
              <a:rPr lang="en-US" sz="1400" smtClean="0"/>
              <a:pPr/>
              <a:t>179</a:t>
            </a:fld>
            <a:endParaRPr lang="en-US" sz="1400" smtClean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57150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Guidelines for Judging the Significance of p-</a:t>
            </a:r>
            <a:r>
              <a:rPr lang="en-US" b="1" dirty="0" smtClean="0"/>
              <a:t>value</a:t>
            </a: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f </a:t>
            </a:r>
            <a:r>
              <a:rPr lang="en-US" dirty="0">
                <a:sym typeface="Symbol" pitchFamily="18" charset="2"/>
              </a:rPr>
              <a:t>.05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.10, than the results are </a:t>
            </a:r>
            <a:r>
              <a:rPr lang="en-US" i="1" dirty="0" smtClean="0">
                <a:sym typeface="Symbol" pitchFamily="18" charset="2"/>
              </a:rPr>
              <a:t>marginally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 </a:t>
            </a: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 smtClean="0"/>
              <a:t>If </a:t>
            </a:r>
            <a:r>
              <a:rPr lang="en-US" dirty="0"/>
              <a:t>.01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.05, then the results are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If .001 </a:t>
            </a:r>
            <a:r>
              <a:rPr lang="en-US" u="sng" dirty="0"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p &lt; .01, then the results are </a:t>
            </a:r>
            <a:r>
              <a:rPr lang="en-US" i="1" dirty="0">
                <a:sym typeface="Symbol" pitchFamily="18" charset="2"/>
              </a:rPr>
              <a:t>highly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If p &lt; .001, then the results are </a:t>
            </a:r>
            <a:r>
              <a:rPr lang="en-US" i="1" dirty="0">
                <a:sym typeface="Symbol" pitchFamily="18" charset="2"/>
              </a:rPr>
              <a:t>very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highly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significant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p &gt; </a:t>
            </a:r>
            <a:r>
              <a:rPr lang="en-US" dirty="0" smtClean="0">
                <a:sym typeface="Symbol" pitchFamily="18" charset="2"/>
              </a:rPr>
              <a:t>.1, </a:t>
            </a:r>
            <a:r>
              <a:rPr lang="en-US" dirty="0">
                <a:sym typeface="Symbol" pitchFamily="18" charset="2"/>
              </a:rPr>
              <a:t>then the results are considered </a:t>
            </a:r>
            <a:r>
              <a:rPr lang="en-US" i="1" dirty="0">
                <a:sym typeface="Symbol" pitchFamily="18" charset="2"/>
              </a:rPr>
              <a:t>not statistically significant </a:t>
            </a:r>
            <a:r>
              <a:rPr lang="en-US" dirty="0">
                <a:sym typeface="Symbol" pitchFamily="18" charset="2"/>
              </a:rPr>
              <a:t>(sometimes denoted by NS)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2865" y="6926544"/>
            <a:ext cx="333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 is not </a:t>
            </a:r>
            <a:r>
              <a:rPr lang="en-US" dirty="0" smtClean="0"/>
              <a:t>everything!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4C1867C-334F-403B-8E02-6EBE385F9824}" type="slidenum">
              <a:rPr lang="en-US" sz="1400" smtClean="0"/>
              <a:pPr/>
              <a:t>180</a:t>
            </a:fld>
            <a:endParaRPr lang="en-US" sz="1400" smtClean="0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 and Confidence Intervals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54102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371600" algn="l"/>
                <a:tab pos="3886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Hypothesis Test</a:t>
            </a:r>
            <a:r>
              <a:rPr lang="en-US"/>
              <a:t>:  </a:t>
            </a:r>
            <a:r>
              <a:rPr lang="en-US" u="sng"/>
              <a:t>Fail to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if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/>
          </a:p>
          <a:p>
            <a:pPr algn="just">
              <a:spcBef>
                <a:spcPct val="50000"/>
              </a:spcBef>
            </a:pPr>
            <a:r>
              <a:rPr lang="en-US" b="1"/>
              <a:t>Confidence Interval</a:t>
            </a:r>
            <a:r>
              <a:rPr lang="en-US"/>
              <a:t>:  Plausible values for </a:t>
            </a:r>
            <a:r>
              <a:rPr lang="en-US">
                <a:sym typeface="Symbol" pitchFamily="18" charset="2"/>
              </a:rPr>
              <a:t> are given by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/>
              <a:t>  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1860550" y="1905000"/>
          <a:ext cx="2578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3" imgW="2578100" imgH="1422400" progId="Equation.3">
                  <p:embed/>
                </p:oleObj>
              </mc:Choice>
              <mc:Fallback>
                <p:oleObj name="Equation" r:id="rId3" imgW="2578100" imgH="142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905000"/>
                        <a:ext cx="25781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/>
          <p:cNvGraphicFramePr>
            <a:graphicFrameLocks noChangeAspect="1"/>
          </p:cNvGraphicFramePr>
          <p:nvPr/>
        </p:nvGraphicFramePr>
        <p:xfrm>
          <a:off x="1981200" y="5029200"/>
          <a:ext cx="2413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5" imgW="2413000" imgH="1422400" progId="Equation.3">
                  <p:embed/>
                </p:oleObj>
              </mc:Choice>
              <mc:Fallback>
                <p:oleObj name="Equation" r:id="rId5" imgW="24130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2413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46DD0B8-2750-4B5B-B2F4-5B6B09F20BC4}" type="slidenum">
              <a:rPr lang="en-US" sz="1400" smtClean="0"/>
              <a:pPr/>
              <a:t>181</a:t>
            </a:fld>
            <a:endParaRPr lang="en-US" sz="1400" smtClean="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</a:t>
            </a:r>
          </a:p>
          <a:p>
            <a:pPr algn="ctr"/>
            <a:r>
              <a:rPr lang="en-US" b="1"/>
              <a:t>“how many sides?”</a:t>
            </a: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1371600" y="12192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10540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Depending on the alternative hypothesis a test may have a </a:t>
            </a:r>
            <a:r>
              <a:rPr lang="en-US" b="1">
                <a:sym typeface="Symbol" pitchFamily="18" charset="2"/>
              </a:rPr>
              <a:t>one-sided alternative</a:t>
            </a:r>
            <a:r>
              <a:rPr lang="en-US">
                <a:sym typeface="Symbol" pitchFamily="18" charset="2"/>
              </a:rPr>
              <a:t> or a </a:t>
            </a:r>
            <a:r>
              <a:rPr lang="en-US" b="1">
                <a:sym typeface="Symbol" pitchFamily="18" charset="2"/>
              </a:rPr>
              <a:t>two-sided alternative</a:t>
            </a:r>
            <a:r>
              <a:rPr lang="en-US">
                <a:sym typeface="Symbol" pitchFamily="18" charset="2"/>
              </a:rPr>
              <a:t>.  Consider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 :   = </a:t>
            </a:r>
            <a:r>
              <a:rPr lang="en-US" baseline="-25000">
                <a:sym typeface="Symbol" pitchFamily="18" charset="2"/>
              </a:rPr>
              <a:t>0</a:t>
            </a: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We can envision (at least) three possible alternatives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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(1)</a:t>
            </a:r>
            <a:endParaRPr lang="en-US" baseline="-2500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&lt;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(2)</a:t>
            </a:r>
            <a:endParaRPr lang="en-US" baseline="-25000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 :   &gt; </a:t>
            </a:r>
            <a:r>
              <a:rPr lang="en-US" baseline="-25000">
                <a:sym typeface="Symbol" pitchFamily="18" charset="2"/>
              </a:rPr>
              <a:t>0	</a:t>
            </a:r>
            <a:r>
              <a:rPr lang="en-US">
                <a:sym typeface="Symbol" pitchFamily="18" charset="2"/>
              </a:rPr>
              <a:t>(3)</a:t>
            </a: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(1)	is an example of a “two-sided alternative”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(2) and (3) are examples of  “one-sided alternatives”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 distinction impacts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  Rejection regions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  p-value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84CFFAE-ED74-4862-A5A9-7036E9C2ED67}" type="slidenum">
              <a:rPr lang="en-US" sz="1400" smtClean="0"/>
              <a:pPr/>
              <a:t>182</a:t>
            </a:fld>
            <a:endParaRPr lang="en-US" sz="1400" smtClean="0"/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“how many sides?” 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63880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 dirty="0"/>
              <a:t>Cholesterol Example</a:t>
            </a:r>
            <a:r>
              <a:rPr lang="en-US" dirty="0"/>
              <a:t>:  Instead of the two-sided alternative considered earlier we may have only been interested in the alternative that hypertensives had a higher serum cholesterol.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 :  </a:t>
            </a:r>
            <a:r>
              <a:rPr lang="en-US" dirty="0">
                <a:sym typeface="Symbol" pitchFamily="18" charset="2"/>
              </a:rPr>
              <a:t> = 211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 :  &gt; 211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  <a:p>
            <a:pPr algn="just">
              <a:spcBef>
                <a:spcPct val="50000"/>
              </a:spcBef>
            </a:pPr>
            <a:r>
              <a:rPr lang="en-US" dirty="0"/>
              <a:t>Given this, an </a:t>
            </a:r>
            <a:r>
              <a:rPr lang="en-US" dirty="0">
                <a:sym typeface="Symbol" pitchFamily="18" charset="2"/>
              </a:rPr>
              <a:t> = 0.05 test would reject when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We put all the probability on “one-side”.</a:t>
            </a:r>
          </a:p>
          <a:p>
            <a:pPr algn="just"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u="sng" dirty="0">
                <a:sym typeface="Symbol" pitchFamily="18" charset="2"/>
              </a:rPr>
              <a:t>p-value</a:t>
            </a:r>
            <a:r>
              <a:rPr lang="en-US" dirty="0">
                <a:sym typeface="Symbol" pitchFamily="18" charset="2"/>
              </a:rPr>
              <a:t> would be half of the previous,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p-value = P[      &gt; 220]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= .163</a:t>
            </a:r>
            <a:endParaRPr lang="en-US" dirty="0"/>
          </a:p>
        </p:txBody>
      </p:sp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1981200" y="4876800"/>
          <a:ext cx="2857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3" imgW="2857500" imgH="647700" progId="Equation.3">
                  <p:embed/>
                </p:oleObj>
              </mc:Choice>
              <mc:Fallback>
                <p:oleObj name="Equation" r:id="rId3" imgW="28575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2857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/>
        </p:nvGraphicFramePr>
        <p:xfrm>
          <a:off x="3657600" y="71628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71628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20695" y="2664922"/>
            <a:ext cx="25314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When do one vs two sided? If a small or large value would change the direction of your research?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3800B7-F8A7-4A74-9988-62A7BE48FE3E}" type="slidenum">
              <a:rPr lang="en-US" sz="1400" smtClean="0"/>
              <a:pPr/>
              <a:t>183</a:t>
            </a:fld>
            <a:endParaRPr lang="en-US" sz="140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54006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A4391C6-2924-4CF7-B32A-18EAEC1B662E}" type="slidenum">
              <a:rPr lang="en-US" sz="1400" smtClean="0"/>
              <a:pPr/>
              <a:t>166</a:t>
            </a:fld>
            <a:endParaRPr lang="en-US" sz="1400" smtClean="0"/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Motivation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1219200" y="1447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3352800" y="4419600"/>
          <a:ext cx="150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52268" imgH="304536" progId="Equation.COEE2">
                  <p:embed/>
                </p:oleObj>
              </mc:Choice>
              <mc:Fallback>
                <p:oleObj name="Equation" r:id="rId3" imgW="152268" imgH="304536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150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5257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1.	Is the chance of getting a cold different when subjects take vitamin C than when they take placebo? (Pauling 1971 data).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2.	Suppose that 6 out of 15 students in a grade-school class develop </a:t>
            </a:r>
            <a:r>
              <a:rPr lang="en-US" dirty="0" smtClean="0"/>
              <a:t>influenza, </a:t>
            </a:r>
            <a:r>
              <a:rPr lang="en-US" dirty="0"/>
              <a:t>whereas 20% of grade-school children nationwide develop influenza.  Is there evidence of an excessive number of cases in the class?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E82855-B43A-4A27-9201-87FB71D915C9}" type="slidenum">
              <a:rPr lang="en-US" sz="1400" smtClean="0"/>
              <a:pPr/>
              <a:t>184</a:t>
            </a:fld>
            <a:endParaRPr lang="en-US" sz="1400" smtClean="0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b="1"/>
              <a:t>Hypothesis Testing</a:t>
            </a:r>
          </a:p>
        </p:txBody>
      </p:sp>
      <p:sp>
        <p:nvSpPr>
          <p:cNvPr id="23558" name="Line 3"/>
          <p:cNvSpPr>
            <a:spLocks noChangeShapeType="1"/>
          </p:cNvSpPr>
          <p:nvPr/>
        </p:nvSpPr>
        <p:spPr bwMode="auto">
          <a:xfrm>
            <a:off x="1371600" y="10668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54102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Through this worked example we have seen the basic components to the statistical test of a scientific hypothesis.</a:t>
            </a:r>
          </a:p>
          <a:p>
            <a:pPr algn="just">
              <a:spcBef>
                <a:spcPct val="50000"/>
              </a:spcBef>
            </a:pPr>
            <a:endParaRPr lang="en-US"/>
          </a:p>
          <a:p>
            <a:pPr algn="ctr">
              <a:spcBef>
                <a:spcPct val="50000"/>
              </a:spcBef>
            </a:pPr>
            <a:r>
              <a:rPr lang="en-US" b="1"/>
              <a:t>Summary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1.	Identify H</a:t>
            </a:r>
            <a:r>
              <a:rPr lang="en-US" baseline="-25000"/>
              <a:t>0</a:t>
            </a:r>
            <a:r>
              <a:rPr lang="en-US"/>
              <a:t> and H</a:t>
            </a:r>
            <a:r>
              <a:rPr lang="en-US" baseline="-25000"/>
              <a:t>A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2.	Identify a test statistic</a:t>
            </a:r>
          </a:p>
          <a:p>
            <a:pPr>
              <a:spcBef>
                <a:spcPct val="50000"/>
              </a:spcBef>
            </a:pPr>
            <a:r>
              <a:rPr lang="en-US"/>
              <a:t>3.	Determine a significance level, </a:t>
            </a:r>
            <a:r>
              <a:rPr lang="en-US">
                <a:sym typeface="Symbol" pitchFamily="18" charset="2"/>
              </a:rPr>
              <a:t> = 0.05,  = 	0.01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4.	Critical value determines rejection / 		acceptance region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5.	p-value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6.	Interpret the result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083" y="6721475"/>
            <a:ext cx="486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Other things to </a:t>
            </a:r>
            <a:r>
              <a:rPr lang="en-US" sz="1400" dirty="0" smtClean="0">
                <a:solidFill>
                  <a:srgbClr val="7030A0"/>
                </a:solidFill>
              </a:rPr>
              <a:t>note</a:t>
            </a:r>
          </a:p>
          <a:p>
            <a:pPr marL="342900" indent="-342900">
              <a:buFontTx/>
              <a:buChar char="-"/>
            </a:pPr>
            <a:r>
              <a:rPr lang="en-US" sz="1400" dirty="0" smtClean="0">
                <a:solidFill>
                  <a:srgbClr val="7030A0"/>
                </a:solidFill>
              </a:rPr>
              <a:t>General </a:t>
            </a:r>
            <a:r>
              <a:rPr lang="en-US" sz="1400" dirty="0">
                <a:solidFill>
                  <a:srgbClr val="7030A0"/>
                </a:solidFill>
              </a:rPr>
              <a:t>idea (compare p-value of test statistic to cutoff) is same for all hypothesis </a:t>
            </a:r>
            <a:r>
              <a:rPr lang="en-US" sz="1400" dirty="0" smtClean="0">
                <a:solidFill>
                  <a:srgbClr val="7030A0"/>
                </a:solidFill>
              </a:rPr>
              <a:t>tests</a:t>
            </a:r>
          </a:p>
          <a:p>
            <a:pPr marL="342900" indent="-342900">
              <a:buFontTx/>
              <a:buChar char="-"/>
            </a:pPr>
            <a:r>
              <a:rPr lang="en-US" sz="1400" dirty="0" smtClean="0">
                <a:solidFill>
                  <a:srgbClr val="7030A0"/>
                </a:solidFill>
              </a:rPr>
              <a:t>- </a:t>
            </a:r>
            <a:r>
              <a:rPr lang="en-US" sz="1400" dirty="0">
                <a:solidFill>
                  <a:srgbClr val="7030A0"/>
                </a:solidFill>
              </a:rPr>
              <a:t>The test stat and distribution changes for different tests (regression parameters, proportions, etc</a:t>
            </a:r>
            <a:r>
              <a:rPr lang="en-US" sz="1400" dirty="0" smtClean="0">
                <a:solidFill>
                  <a:srgbClr val="7030A0"/>
                </a:solidFill>
              </a:rPr>
              <a:t>.)</a:t>
            </a:r>
          </a:p>
          <a:p>
            <a:pPr marL="342900" indent="-342900">
              <a:buFontTx/>
              <a:buChar char="-"/>
            </a:pPr>
            <a:r>
              <a:rPr lang="en-US" sz="1400" dirty="0" smtClean="0">
                <a:solidFill>
                  <a:srgbClr val="7030A0"/>
                </a:solidFill>
              </a:rPr>
              <a:t>- </a:t>
            </a:r>
            <a:r>
              <a:rPr lang="en-US" sz="1400" dirty="0">
                <a:solidFill>
                  <a:srgbClr val="7030A0"/>
                </a:solidFill>
              </a:rPr>
              <a:t>Bayesians take a different approach to 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0A03AC4-B439-4E7C-B857-AE1F27FA86D6}" type="slidenum">
              <a:rPr lang="en-US" sz="1400" smtClean="0"/>
              <a:pPr/>
              <a:t>167</a:t>
            </a:fld>
            <a:endParaRPr lang="en-US" sz="1400" smtClean="0"/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  <a:p>
            <a:pPr algn="ctr"/>
            <a:r>
              <a:rPr lang="en-US" b="1"/>
              <a:t>Motivation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13716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5888" indent="-115888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2813"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	</a:t>
            </a:r>
            <a:endParaRPr lang="en-US">
              <a:sym typeface="Symbol" pitchFamily="18" charset="2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5257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51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3.	In a study of 25 hypertensive </a:t>
            </a:r>
            <a:r>
              <a:rPr lang="en-US" dirty="0" smtClean="0"/>
              <a:t>people we </a:t>
            </a:r>
            <a:r>
              <a:rPr lang="en-US" dirty="0"/>
              <a:t>find a mean serum-cholesterol level of 220 mg/ml.  In the </a:t>
            </a:r>
            <a:r>
              <a:rPr lang="en-US" dirty="0" smtClean="0"/>
              <a:t>population </a:t>
            </a:r>
            <a:r>
              <a:rPr lang="en-US" dirty="0"/>
              <a:t>the mean serum cholesterol is 211 mg/ml with standard deviation of 46 mg/ml.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Is </a:t>
            </a:r>
            <a:r>
              <a:rPr lang="en-US" dirty="0"/>
              <a:t>the data consistent with that model?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	= 230 mg/ml?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 	= 250 mg/ml?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What if the sample was of </a:t>
            </a:r>
            <a:r>
              <a:rPr lang="en-US" dirty="0" smtClean="0"/>
              <a:t>n=100 </a:t>
            </a:r>
            <a:r>
              <a:rPr lang="en-US" dirty="0"/>
              <a:t>instead of 25?</a:t>
            </a:r>
          </a:p>
        </p:txBody>
      </p:sp>
      <p:graphicFrame>
        <p:nvGraphicFramePr>
          <p:cNvPr id="61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94311"/>
              </p:ext>
            </p:extLst>
          </p:nvPr>
        </p:nvGraphicFramePr>
        <p:xfrm>
          <a:off x="2118331" y="3460377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331" y="3460377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21262"/>
              </p:ext>
            </p:extLst>
          </p:nvPr>
        </p:nvGraphicFramePr>
        <p:xfrm>
          <a:off x="2131778" y="3908403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5" imgW="253890" imgH="279279" progId="Equation.3">
                  <p:embed/>
                </p:oleObj>
              </mc:Choice>
              <mc:Fallback>
                <p:oleObj name="Equation" r:id="rId5" imgW="253890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78" y="3908403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39B6A93-034E-4C55-99D8-87FAA5A53744}" type="slidenum">
              <a:rPr lang="en-US" sz="1400" smtClean="0"/>
              <a:pPr/>
              <a:t>168</a:t>
            </a:fld>
            <a:endParaRPr lang="en-US" sz="1400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5181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/>
              <a:t>Define: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 = 	</a:t>
            </a:r>
            <a:r>
              <a:rPr lang="en-US" u="sng">
                <a:sym typeface="Symbol" pitchFamily="18" charset="2"/>
              </a:rPr>
              <a:t>population </a:t>
            </a:r>
            <a:r>
              <a:rPr lang="en-US">
                <a:sym typeface="Symbol" pitchFamily="18" charset="2"/>
              </a:rPr>
              <a:t>mean serum cholesterol for 		male hypertensives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Hypothesis:</a:t>
            </a: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1.	</a:t>
            </a:r>
            <a:r>
              <a:rPr lang="en-US" u="sng">
                <a:sym typeface="Symbol" pitchFamily="18" charset="2"/>
              </a:rPr>
              <a:t>Null Hypothesis</a:t>
            </a:r>
            <a:r>
              <a:rPr lang="en-US">
                <a:sym typeface="Symbol" pitchFamily="18" charset="2"/>
              </a:rPr>
              <a:t>:  Generally, the hypothesis that the unknown parameter equals a fixed value.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   = 211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2.	</a:t>
            </a:r>
            <a:r>
              <a:rPr lang="en-US" u="sng">
                <a:sym typeface="Symbol" pitchFamily="18" charset="2"/>
              </a:rPr>
              <a:t>Alternative Hypothesis</a:t>
            </a:r>
            <a:r>
              <a:rPr lang="en-US">
                <a:sym typeface="Symbol" pitchFamily="18" charset="2"/>
              </a:rPr>
              <a:t>:  contradicts the null hypothesis.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   211 mg/ml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57CCB1C-4CCC-4DB0-BCB7-A8C46D93FC14}" type="slidenum">
              <a:rPr lang="en-US" sz="1400" smtClean="0"/>
              <a:pPr/>
              <a:t>169</a:t>
            </a:fld>
            <a:endParaRPr lang="en-US" sz="1400" smtClean="0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4876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/>
              <a:t>	</a:t>
            </a:r>
            <a:r>
              <a:rPr lang="en-US" b="1"/>
              <a:t>Decision / Action:</a:t>
            </a: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We assume that either H</a:t>
            </a:r>
            <a:r>
              <a:rPr lang="en-US" baseline="-25000"/>
              <a:t>0</a:t>
            </a:r>
            <a:r>
              <a:rPr lang="en-US"/>
              <a:t> or H</a:t>
            </a:r>
            <a:r>
              <a:rPr lang="en-US" baseline="-25000"/>
              <a:t>A</a:t>
            </a:r>
            <a:r>
              <a:rPr lang="en-US"/>
              <a:t> is true.  Based on the data we will choose one of these hypotheses.</a:t>
            </a: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-533400" y="742950"/>
          <a:ext cx="139065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3" imgW="1391412" imgH="2048256" progId="Word.Document.8">
                  <p:embed/>
                </p:oleObj>
              </mc:Choice>
              <mc:Fallback>
                <p:oleObj name="Document" r:id="rId3" imgW="1391412" imgH="20482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742950"/>
                        <a:ext cx="139065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1403350" y="3200400"/>
          <a:ext cx="54546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5" imgW="5449824" imgH="3086100" progId="Word.Document.8">
                  <p:embed/>
                </p:oleObj>
              </mc:Choice>
              <mc:Fallback>
                <p:oleObj name="Document" r:id="rId5" imgW="5449824" imgH="30861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00400"/>
                        <a:ext cx="545465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209800" y="6019800"/>
            <a:ext cx="1887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 	= </a:t>
            </a:r>
            <a:r>
              <a:rPr lang="en-US" b="1" dirty="0" smtClean="0">
                <a:sym typeface="Symbol" pitchFamily="18" charset="2"/>
              </a:rPr>
              <a:t>“size”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1 - 	= </a:t>
            </a:r>
            <a:r>
              <a:rPr lang="en-US" dirty="0" smtClean="0">
                <a:sym typeface="Symbol" pitchFamily="18" charset="2"/>
              </a:rPr>
              <a:t>“</a:t>
            </a:r>
            <a:r>
              <a:rPr lang="en-US" b="1" dirty="0" smtClean="0">
                <a:sym typeface="Symbol" pitchFamily="18" charset="2"/>
              </a:rPr>
              <a:t>power”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E677E36-EE33-4C0D-B631-C14D6C1DC469}" type="slidenum">
              <a:rPr lang="en-US" sz="1400" smtClean="0"/>
              <a:pPr/>
              <a:t>170</a:t>
            </a:fld>
            <a:endParaRPr lang="en-US" sz="1400" smtClean="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9222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029200" cy="66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  <a:tab pos="1257300" algn="l"/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Let’s fix </a:t>
            </a:r>
            <a:r>
              <a:rPr lang="en-US">
                <a:sym typeface="Symbol" pitchFamily="18" charset="2"/>
              </a:rPr>
              <a:t>, for example,  = 0.05.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	0.05	=		=	P[ choose 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|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true ]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		 		=	P[ reject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|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true ]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Q: How to construct a procedure that makes this error with only 0.05 probability?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A: Suppose we assume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is true and suppose that, using that assumption, the data should give us a standard normal, Z.</a:t>
            </a: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If  = 0 then |Z| is rarely “large”. A “large” |Z| would make me question whether  = 0 .</a:t>
            </a:r>
          </a:p>
        </p:txBody>
      </p:sp>
      <p:pic>
        <p:nvPicPr>
          <p:cNvPr id="9224" name="Picture 5" descr="a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4114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E364E3-6B9C-4740-9524-19530B5E0441}" type="slidenum">
              <a:rPr lang="en-US" sz="1400" smtClean="0"/>
              <a:pPr/>
              <a:t>171</a:t>
            </a:fld>
            <a:endParaRPr lang="en-US" sz="1400" smtClean="0"/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 </a:t>
            </a:r>
          </a:p>
        </p:txBody>
      </p:sp>
      <p:sp>
        <p:nvSpPr>
          <p:cNvPr id="10246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51054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1143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85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Therefore, </a:t>
            </a:r>
            <a:r>
              <a:rPr lang="en-US" b="1"/>
              <a:t>we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b="1"/>
              <a:t>if</a:t>
            </a:r>
            <a:r>
              <a:rPr lang="en-US"/>
              <a:t> |Z| &gt; 1.96.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 = P[reject </a:t>
            </a:r>
            <a:r>
              <a:rPr lang="en-US"/>
              <a:t>H</a:t>
            </a:r>
            <a:r>
              <a:rPr lang="en-US" baseline="-25000"/>
              <a:t>0 </a:t>
            </a:r>
            <a:r>
              <a:rPr lang="en-US"/>
              <a:t>| H</a:t>
            </a:r>
            <a:r>
              <a:rPr lang="en-US" baseline="-25000"/>
              <a:t>0</a:t>
            </a:r>
            <a:r>
              <a:rPr lang="en-US"/>
              <a:t> true] = 0.05</a:t>
            </a:r>
          </a:p>
          <a:p>
            <a:pPr>
              <a:spcBef>
                <a:spcPct val="50000"/>
              </a:spcBef>
            </a:pPr>
            <a:r>
              <a:rPr lang="en-US"/>
              <a:t>Then if we do find a large value of |Z| we can claim that: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Either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is true and something unusual 	happened (with probability </a:t>
            </a:r>
            <a:r>
              <a:rPr lang="en-US">
                <a:sym typeface="Symbol" pitchFamily="18" charset="2"/>
              </a:rPr>
              <a:t>)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or</a:t>
            </a:r>
            <a:r>
              <a:rPr lang="en-US">
                <a:sym typeface="Symbol" pitchFamily="18" charset="2"/>
              </a:rPr>
              <a:t>,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is not true.</a:t>
            </a:r>
          </a:p>
          <a:p>
            <a:pPr>
              <a:spcBef>
                <a:spcPct val="50000"/>
              </a:spcBef>
            </a:pPr>
            <a:r>
              <a:rPr lang="en-US"/>
              <a:t>Given </a:t>
            </a:r>
            <a:r>
              <a:rPr lang="en-US">
                <a:sym typeface="Symbol" pitchFamily="18" charset="2"/>
              </a:rPr>
              <a:t> and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we can construct a test of H</a:t>
            </a:r>
            <a:r>
              <a:rPr lang="en-US" baseline="-25000"/>
              <a:t>0</a:t>
            </a:r>
            <a:r>
              <a:rPr lang="en-US"/>
              <a:t> with a specified significance level. But remember, we start by assuming that H</a:t>
            </a:r>
            <a:r>
              <a:rPr lang="en-US" baseline="-25000"/>
              <a:t>0</a:t>
            </a:r>
            <a:r>
              <a:rPr lang="en-US"/>
              <a:t> is true - we haven’t proved it is true. Therefore, we usually say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/>
              <a:t> |Z| &gt; 1.96 then we </a:t>
            </a:r>
            <a:r>
              <a:rPr lang="en-US" b="1"/>
              <a:t>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/>
              <a:t> |Z| &lt; 1.96 then we </a:t>
            </a:r>
            <a:r>
              <a:rPr lang="en-US" b="1"/>
              <a:t>fail to reject</a:t>
            </a:r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 lvl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FB3879A-185D-4AC0-BB66-D7DFF71E04E8}" type="slidenum">
              <a:rPr lang="en-US" sz="1400" smtClean="0"/>
              <a:pPr/>
              <a:t>172</a:t>
            </a:fld>
            <a:endParaRPr lang="en-US" sz="1400" smtClean="0"/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5791200" cy="66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Cholesterol Example:</a:t>
            </a:r>
            <a:endParaRPr lang="en-US"/>
          </a:p>
          <a:p>
            <a:pPr algn="just"/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Let  be the mean serum cholesterol level for male hypertensives. We observe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=	220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Also, we are told that for the general population...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= mean serum cholesterol level for males = 211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	=	std. dev. of serum cholesterol for males = 46 mg/ml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NULL HYPOTHESIS:  mean for male hypertensives is the same as the general male population.</a:t>
            </a:r>
          </a:p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ALTERNATIVE HYPOTHESIS:  mean for male hypertensives is different than the mean for the general male population.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:  = 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= 211 mg/ml </a:t>
            </a:r>
          </a:p>
          <a:p>
            <a:pPr algn="ctr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:   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  (  211 mg/ml)</a:t>
            </a:r>
          </a:p>
        </p:txBody>
      </p:sp>
      <p:graphicFrame>
        <p:nvGraphicFramePr>
          <p:cNvPr id="11272" name="Object 5"/>
          <p:cNvGraphicFramePr>
            <a:graphicFrameLocks noChangeAspect="1"/>
          </p:cNvGraphicFramePr>
          <p:nvPr/>
        </p:nvGraphicFramePr>
        <p:xfrm>
          <a:off x="2514600" y="2616200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253890" imgH="279279" progId="Equation.3">
                  <p:embed/>
                </p:oleObj>
              </mc:Choice>
              <mc:Fallback>
                <p:oleObj name="Equation" r:id="rId3" imgW="253890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16200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6C24BB1-7347-46A1-81F3-33E51134FB23}" type="slidenum">
              <a:rPr lang="en-US" sz="1400" smtClean="0"/>
              <a:pPr/>
              <a:t>173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Hypothesis Testing</a:t>
            </a: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371600" y="9906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838200" y="1295400"/>
            <a:ext cx="54387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b="1"/>
              <a:t>Cholesterol Example:</a:t>
            </a:r>
            <a:endParaRPr lang="en-US"/>
          </a:p>
          <a:p>
            <a:pPr algn="just">
              <a:spcBef>
                <a:spcPct val="50000"/>
              </a:spcBef>
            </a:pPr>
            <a:r>
              <a:rPr lang="en-US"/>
              <a:t>Test  H</a:t>
            </a:r>
            <a:r>
              <a:rPr lang="en-US" baseline="-25000"/>
              <a:t>0</a:t>
            </a:r>
            <a:r>
              <a:rPr lang="en-US"/>
              <a:t> with significance level </a:t>
            </a:r>
            <a:r>
              <a:rPr lang="en-US">
                <a:sym typeface="Symbol" pitchFamily="18" charset="2"/>
              </a:rPr>
              <a:t>.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Under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we know:</a:t>
            </a: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Therefore,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Reject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if 	&gt; 1.96 gives an  = 0.05 test.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ym typeface="Symbol" pitchFamily="18" charset="2"/>
              </a:rPr>
              <a:t>Reject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H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 if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>
              <a:sym typeface="Symbol" pitchFamily="18" charset="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2667000" y="320040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1714500" imgH="647700" progId="Equation.3">
                  <p:embed/>
                </p:oleObj>
              </mc:Choice>
              <mc:Fallback>
                <p:oleObj name="Equation" r:id="rId3" imgW="17145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2362200" y="4343400"/>
          <a:ext cx="83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5" imgW="838200" imgH="711200" progId="Equation.3">
                  <p:embed/>
                </p:oleObj>
              </mc:Choice>
              <mc:Fallback>
                <p:oleObj name="Equation" r:id="rId5" imgW="8382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83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2298700" y="5410200"/>
          <a:ext cx="2184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7" imgW="2184400" imgH="1320800" progId="Equation.3">
                  <p:embed/>
                </p:oleObj>
              </mc:Choice>
              <mc:Fallback>
                <p:oleObj name="Equation" r:id="rId7" imgW="2184400" imgH="1320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410200"/>
                        <a:ext cx="2184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511_95">
  <a:themeElements>
    <a:clrScheme name="b511_9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511_9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511_9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511_9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511_9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C:\MSOffice\Templates\Presentations\b511_95.pot</Template>
  <TotalTime>6239</TotalTime>
  <Words>606</Words>
  <Application>Microsoft Macintosh PowerPoint</Application>
  <PresentationFormat>Overhead</PresentationFormat>
  <Paragraphs>224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Symbol</vt:lpstr>
      <vt:lpstr>Times New Roman</vt:lpstr>
      <vt:lpstr>b511_95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James P. Hughes</dc:creator>
  <cp:lastModifiedBy>adwillis</cp:lastModifiedBy>
  <cp:revision>132</cp:revision>
  <cp:lastPrinted>2011-06-04T00:31:14Z</cp:lastPrinted>
  <dcterms:created xsi:type="dcterms:W3CDTF">1999-08-27T19:11:50Z</dcterms:created>
  <dcterms:modified xsi:type="dcterms:W3CDTF">2018-07-10T18:47:31Z</dcterms:modified>
</cp:coreProperties>
</file>