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34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88" r:id="rId3"/>
    <p:sldId id="290" r:id="rId4"/>
    <p:sldId id="258" r:id="rId5"/>
    <p:sldId id="291" r:id="rId6"/>
    <p:sldId id="292" r:id="rId7"/>
    <p:sldId id="293" r:id="rId8"/>
    <p:sldId id="294" r:id="rId9"/>
    <p:sldId id="261" r:id="rId10"/>
    <p:sldId id="263" r:id="rId11"/>
    <p:sldId id="264" r:id="rId12"/>
    <p:sldId id="295" r:id="rId13"/>
    <p:sldId id="266" r:id="rId14"/>
    <p:sldId id="267" r:id="rId15"/>
    <p:sldId id="269" r:id="rId16"/>
    <p:sldId id="296" r:id="rId17"/>
    <p:sldId id="270" r:id="rId18"/>
    <p:sldId id="289" r:id="rId19"/>
    <p:sldId id="272" r:id="rId20"/>
    <p:sldId id="276" r:id="rId21"/>
    <p:sldId id="277" r:id="rId22"/>
    <p:sldId id="280" r:id="rId23"/>
    <p:sldId id="298" r:id="rId24"/>
    <p:sldId id="281" r:id="rId25"/>
    <p:sldId id="282" r:id="rId26"/>
    <p:sldId id="283" r:id="rId27"/>
    <p:sldId id="284" r:id="rId28"/>
    <p:sldId id="285" r:id="rId29"/>
    <p:sldId id="286" r:id="rId30"/>
    <p:sldId id="297" r:id="rId31"/>
    <p:sldId id="287" r:id="rId32"/>
  </p:sldIdLst>
  <p:sldSz cx="6858000" cy="9144000" type="overhead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87" autoAdjust="0"/>
    <p:restoredTop sz="96239" autoAdjust="0"/>
  </p:normalViewPr>
  <p:slideViewPr>
    <p:cSldViewPr>
      <p:cViewPr varScale="1">
        <p:scale>
          <a:sx n="98" d="100"/>
          <a:sy n="98" d="100"/>
        </p:scale>
        <p:origin x="1608" y="2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824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7" Type="http://schemas.openxmlformats.org/officeDocument/2006/relationships/image" Target="../media/image7.wmf"/><Relationship Id="rId8" Type="http://schemas.openxmlformats.org/officeDocument/2006/relationships/image" Target="../media/image8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5" Type="http://schemas.openxmlformats.org/officeDocument/2006/relationships/image" Target="../media/image38.wmf"/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Relationship Id="rId3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b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b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fld id="{7B33CACD-9007-4ABC-824F-176AE833D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8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5075" y="550863"/>
            <a:ext cx="2054225" cy="2740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b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b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fld id="{03FCC04B-D42A-4342-AA36-E0C10C602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0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22A14-2F14-4E29-A460-9A7BCCD6C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D23C3-7BA7-4E99-B2C2-A9E806C03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1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2C311-A11C-4EEC-B0D7-236127C18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6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E4E4D-4C6F-41B1-8CAA-822CCDFA6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3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72EE-A511-4E95-A32D-57DB5A856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2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F7954-03DA-4D3C-98EC-1301CE4D9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86742-6E1C-493C-82B4-A4C1BE789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F0C47-422D-4104-AEBA-86752A087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0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4F9BB-E6BD-40B4-8C33-F08C03FAE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0BCEB-4492-49E1-9C15-D9CD79EBD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95C44-3B59-4D49-B6E8-E05195F14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01B7E33-5742-43E4-9C60-A13D89774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381000" y="304800"/>
            <a:ext cx="6096000" cy="7924800"/>
          </a:xfrm>
          <a:prstGeom prst="roundRect">
            <a:avLst>
              <a:gd name="adj" fmla="val 1665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3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9.emf"/><Relationship Id="rId5" Type="http://schemas.openxmlformats.org/officeDocument/2006/relationships/image" Target="../media/image21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4.w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0.bin"/><Relationship Id="rId12" Type="http://schemas.openxmlformats.org/officeDocument/2006/relationships/image" Target="../media/image3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6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36.wmf"/><Relationship Id="rId9" Type="http://schemas.openxmlformats.org/officeDocument/2006/relationships/oleObject" Target="../embeddings/oleObject29.bin"/><Relationship Id="rId10" Type="http://schemas.openxmlformats.org/officeDocument/2006/relationships/image" Target="../media/image3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0.w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4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6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0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B2DE89C-7563-49A7-89C8-9EE9ED1425C9}" type="slidenum">
              <a:rPr lang="en-US" sz="1400" smtClean="0"/>
              <a:pPr/>
              <a:t>134</a:t>
            </a:fld>
            <a:endParaRPr lang="en-US" sz="1400" smtClean="0"/>
          </a:p>
        </p:txBody>
      </p:sp>
      <p:sp>
        <p:nvSpPr>
          <p:cNvPr id="2053" name="Text Box 2"/>
          <p:cNvSpPr txBox="1">
            <a:spLocks noChangeArrowheads="1"/>
          </p:cNvSpPr>
          <p:nvPr/>
        </p:nvSpPr>
        <p:spPr bwMode="auto">
          <a:xfrm>
            <a:off x="1371600" y="37338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b="1"/>
              <a:t>Sampling Distributions</a:t>
            </a:r>
            <a:endParaRPr lang="en-US" sz="2800"/>
          </a:p>
        </p:txBody>
      </p:sp>
      <p:sp>
        <p:nvSpPr>
          <p:cNvPr id="2054" name="Line 3"/>
          <p:cNvSpPr>
            <a:spLocks noChangeShapeType="1"/>
          </p:cNvSpPr>
          <p:nvPr/>
        </p:nvSpPr>
        <p:spPr bwMode="auto">
          <a:xfrm>
            <a:off x="1295400" y="34290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4"/>
          <p:cNvSpPr>
            <a:spLocks noChangeShapeType="1"/>
          </p:cNvSpPr>
          <p:nvPr/>
        </p:nvSpPr>
        <p:spPr bwMode="auto">
          <a:xfrm>
            <a:off x="1295400" y="35814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5"/>
          <p:cNvSpPr>
            <a:spLocks noChangeShapeType="1"/>
          </p:cNvSpPr>
          <p:nvPr/>
        </p:nvSpPr>
        <p:spPr bwMode="auto">
          <a:xfrm>
            <a:off x="1295400" y="44958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6"/>
          <p:cNvSpPr>
            <a:spLocks noChangeShapeType="1"/>
          </p:cNvSpPr>
          <p:nvPr/>
        </p:nvSpPr>
        <p:spPr bwMode="auto">
          <a:xfrm>
            <a:off x="1295400" y="46482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81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C15351F-F103-44F0-829F-7EDCF917FBA6}" type="slidenum">
              <a:rPr lang="en-US" sz="1400" smtClean="0"/>
              <a:pPr/>
              <a:t>143</a:t>
            </a:fld>
            <a:endParaRPr lang="en-US" sz="1400" smtClean="0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40386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29200"/>
            <a:ext cx="42672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Central Limit Theorem - Illustration </a:t>
            </a:r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6"/>
          <p:cNvSpPr txBox="1">
            <a:spLocks noChangeArrowheads="1"/>
          </p:cNvSpPr>
          <p:nvPr/>
        </p:nvSpPr>
        <p:spPr bwMode="auto">
          <a:xfrm>
            <a:off x="2133600" y="13716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D6F8C14-23FE-4B59-87CA-E5AD86AE188B}" type="slidenum">
              <a:rPr lang="en-US" sz="1400" smtClean="0"/>
              <a:pPr/>
              <a:t>144</a:t>
            </a:fld>
            <a:endParaRPr lang="en-US" sz="1400" smtClean="0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4071938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95800"/>
            <a:ext cx="42672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145</a:t>
            </a:fld>
            <a:endParaRPr lang="en-US" sz="1400" smtClean="0"/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1905000"/>
            <a:ext cx="46407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central limit theorem allows us to use the sample (X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to discuss the population (μ)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do not need to know the distribution of the data to make statements about the true mean of the population!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8936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146</a:t>
            </a:fld>
            <a:endParaRPr lang="en-US" sz="1400" smtClean="0"/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Distribution of the Sample Mean </a:t>
            </a:r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0668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644525" y="1233488"/>
            <a:ext cx="56800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dirty="0"/>
              <a:t>EXAMPLE:</a:t>
            </a:r>
          </a:p>
          <a:p>
            <a:pPr>
              <a:spcBef>
                <a:spcPct val="50000"/>
              </a:spcBef>
            </a:pPr>
            <a:r>
              <a:rPr lang="en-US" dirty="0"/>
              <a:t>Suppose that for Seattle sixth grade students the mean number of missed school days is 5.4 days with a standard deviation of 2.8 days.  What is the probability that a random sample of size 49 (say Ridgecrest’s 6th graders) will have a mean number of missed days greater than 6 days?</a:t>
            </a:r>
          </a:p>
          <a:p>
            <a:pPr algn="just"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4213ED5-3713-4C16-B932-2605603FECB1}" type="slidenum">
              <a:rPr lang="en-US" sz="1400" smtClean="0"/>
              <a:pPr/>
              <a:t>147</a:t>
            </a:fld>
            <a:endParaRPr lang="en-US" sz="1400" smtClean="0"/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1050925" y="776288"/>
            <a:ext cx="51212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Find the probability that a random sample of size 49 from this population will have a mean greater than 6 days.</a:t>
            </a:r>
          </a:p>
          <a:p>
            <a:pPr algn="just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		 = 5.4 days</a:t>
            </a:r>
          </a:p>
          <a:p>
            <a:pPr algn="just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		 = 2.8 days</a:t>
            </a:r>
          </a:p>
          <a:p>
            <a:pPr algn="just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		n = 49</a:t>
            </a: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/>
              <a:t>	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12294" name="Object 3"/>
          <p:cNvGraphicFramePr>
            <a:graphicFrameLocks noChangeAspect="1"/>
          </p:cNvGraphicFramePr>
          <p:nvPr/>
        </p:nvGraphicFramePr>
        <p:xfrm>
          <a:off x="1676400" y="3962400"/>
          <a:ext cx="3556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3" imgW="3556000" imgH="1981200" progId="Equation.3">
                  <p:embed/>
                </p:oleObj>
              </mc:Choice>
              <mc:Fallback>
                <p:oleObj name="Equation" r:id="rId3" imgW="3556000" imgH="198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35560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7DD59D3-A298-447C-8F30-702CB4FFCA0E}" type="slidenum">
              <a:rPr lang="en-US" sz="1400" smtClean="0"/>
              <a:pPr/>
              <a:t>148</a:t>
            </a:fld>
            <a:endParaRPr lang="en-US" sz="1400" smtClean="0"/>
          </a:p>
        </p:txBody>
      </p:sp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762000" y="13716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What is the probability that a random sample (size 49) from this population has a mean between 4 and 6 days?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Quiz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81100" y="2559019"/>
            <a:ext cx="464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mtClean="0">
                <a:sym typeface="Symbol" pitchFamily="18" charset="2"/>
              </a:rPr>
              <a:t>Recall:  </a:t>
            </a:r>
            <a:r>
              <a:rPr lang="en-US" dirty="0">
                <a:sym typeface="Symbol" pitchFamily="18" charset="2"/>
              </a:rPr>
              <a:t>= 5.4 </a:t>
            </a:r>
            <a:r>
              <a:rPr lang="en-US" dirty="0" smtClean="0">
                <a:sym typeface="Symbol" pitchFamily="18" charset="2"/>
              </a:rPr>
              <a:t>days,  </a:t>
            </a:r>
            <a:r>
              <a:rPr lang="en-US" dirty="0">
                <a:sym typeface="Symbol" pitchFamily="18" charset="2"/>
              </a:rPr>
              <a:t>= 2.8 </a:t>
            </a:r>
            <a:r>
              <a:rPr lang="en-US" smtClean="0">
                <a:sym typeface="Symbol" pitchFamily="18" charset="2"/>
              </a:rPr>
              <a:t>days, n </a:t>
            </a:r>
            <a:r>
              <a:rPr lang="en-US" dirty="0">
                <a:sym typeface="Symbol" pitchFamily="18" charset="2"/>
              </a:rPr>
              <a:t>= 49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7DD59D3-A298-447C-8F30-702CB4FFCA0E}" type="slidenum">
              <a:rPr lang="en-US" sz="1400" smtClean="0"/>
              <a:pPr/>
              <a:t>149</a:t>
            </a:fld>
            <a:endParaRPr lang="en-US" sz="1400" smtClean="0"/>
          </a:p>
        </p:txBody>
      </p:sp>
      <p:graphicFrame>
        <p:nvGraphicFramePr>
          <p:cNvPr id="143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675491"/>
              </p:ext>
            </p:extLst>
          </p:nvPr>
        </p:nvGraphicFramePr>
        <p:xfrm>
          <a:off x="1143000" y="1219200"/>
          <a:ext cx="45212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3" imgW="4521200" imgH="1206500" progId="Equation.3">
                  <p:embed/>
                </p:oleObj>
              </mc:Choice>
              <mc:Fallback>
                <p:oleObj name="Equation" r:id="rId3" imgW="4521200" imgH="1206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45212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/>
              <a:t>Quiz Solution</a:t>
            </a:r>
            <a:endParaRPr lang="en-US" b="1" dirty="0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ABF5624-4450-464C-B32C-1681C59545F4}" type="slidenum">
              <a:rPr lang="en-US" sz="1400" smtClean="0"/>
              <a:pPr/>
              <a:t>150</a:t>
            </a:fld>
            <a:endParaRPr lang="en-US" sz="1400" smtClean="0"/>
          </a:p>
        </p:txBody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2443163" y="3200400"/>
            <a:ext cx="230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/>
              <a:t>Confidence Intervals</a:t>
            </a:r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>
            <a:off x="1143000" y="38862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4"/>
          <p:cNvSpPr>
            <a:spLocks noChangeShapeType="1"/>
          </p:cNvSpPr>
          <p:nvPr/>
        </p:nvSpPr>
        <p:spPr bwMode="auto">
          <a:xfrm>
            <a:off x="1143000" y="40386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>
            <a:off x="1143000" y="27432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6"/>
          <p:cNvSpPr>
            <a:spLocks noChangeShapeType="1"/>
          </p:cNvSpPr>
          <p:nvPr/>
        </p:nvSpPr>
        <p:spPr bwMode="auto">
          <a:xfrm>
            <a:off x="1143000" y="25908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A5C993A-7F4E-4220-9FF2-88C3038FD5B3}" type="slidenum">
              <a:rPr lang="en-US" sz="1400" smtClean="0"/>
              <a:pPr/>
              <a:t>151</a:t>
            </a:fld>
            <a:endParaRPr lang="en-US" sz="1400" smtClean="0"/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Confidence Intervals </a:t>
            </a:r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1066800" y="1219200"/>
            <a:ext cx="4724400" cy="732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dirty="0"/>
              <a:t>Confidence intervals are not just </a:t>
            </a:r>
            <a:r>
              <a:rPr lang="en-US" dirty="0" smtClean="0"/>
              <a:t>intervals!</a:t>
            </a:r>
          </a:p>
          <a:p>
            <a:pPr algn="just">
              <a:spcBef>
                <a:spcPct val="50000"/>
              </a:spcBef>
            </a:pPr>
            <a:endParaRPr lang="en-US" dirty="0" smtClean="0"/>
          </a:p>
          <a:p>
            <a:pPr algn="just">
              <a:spcBef>
                <a:spcPct val="50000"/>
              </a:spcBef>
            </a:pPr>
            <a:r>
              <a:rPr lang="en-US" dirty="0" smtClean="0"/>
              <a:t>“(L, U) is </a:t>
            </a:r>
            <a:r>
              <a:rPr lang="en-US" dirty="0"/>
              <a:t>a </a:t>
            </a:r>
            <a:r>
              <a:rPr lang="en-US" dirty="0" smtClean="0"/>
              <a:t>100p% confidence interval</a:t>
            </a:r>
            <a:r>
              <a:rPr lang="en-US" dirty="0"/>
              <a:t> for a parameter </a:t>
            </a:r>
            <a:r>
              <a:rPr lang="en-US" dirty="0" err="1" smtClean="0"/>
              <a:t>θ</a:t>
            </a:r>
            <a:r>
              <a:rPr lang="en-US" dirty="0" smtClean="0"/>
              <a:t>”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/>
              <a:t>m</a:t>
            </a:r>
            <a:r>
              <a:rPr lang="en-US" dirty="0" smtClean="0"/>
              <a:t>eans that 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 smtClean="0"/>
              <a:t>“</a:t>
            </a:r>
            <a:r>
              <a:rPr lang="en-US" dirty="0"/>
              <a:t>For any possible correct value parameter </a:t>
            </a:r>
            <a:r>
              <a:rPr lang="en-US" dirty="0" err="1"/>
              <a:t>θ</a:t>
            </a:r>
            <a:r>
              <a:rPr lang="en-US" dirty="0"/>
              <a:t>, the interval </a:t>
            </a:r>
            <a:r>
              <a:rPr lang="en-US" dirty="0" smtClean="0"/>
              <a:t>(L, U) contains </a:t>
            </a:r>
            <a:r>
              <a:rPr lang="en-US" dirty="0" err="1" smtClean="0"/>
              <a:t>θ</a:t>
            </a:r>
            <a:r>
              <a:rPr lang="en-US" dirty="0"/>
              <a:t> with probability at least </a:t>
            </a:r>
            <a:r>
              <a:rPr lang="en-US" dirty="0" smtClean="0"/>
              <a:t>p.”</a:t>
            </a:r>
          </a:p>
          <a:p>
            <a:pPr algn="just">
              <a:spcBef>
                <a:spcPct val="50000"/>
              </a:spcBef>
            </a:pPr>
            <a:endParaRPr lang="en-US" dirty="0" smtClean="0"/>
          </a:p>
          <a:p>
            <a:pPr algn="just">
              <a:spcBef>
                <a:spcPct val="50000"/>
              </a:spcBef>
            </a:pPr>
            <a:r>
              <a:rPr lang="en-US" dirty="0"/>
              <a:t>Since we don't </a:t>
            </a:r>
            <a:r>
              <a:rPr lang="en-US" dirty="0" smtClean="0"/>
              <a:t>know </a:t>
            </a:r>
            <a:r>
              <a:rPr lang="en-US" dirty="0" err="1" smtClean="0"/>
              <a:t>θ</a:t>
            </a:r>
            <a:r>
              <a:rPr lang="en-US" dirty="0"/>
              <a:t>, we need to find a way to determine </a:t>
            </a:r>
            <a:r>
              <a:rPr lang="en-US" dirty="0" smtClean="0"/>
              <a:t>L </a:t>
            </a:r>
            <a:r>
              <a:rPr lang="en-US" dirty="0"/>
              <a:t>and U from our </a:t>
            </a:r>
            <a:r>
              <a:rPr lang="en-US" dirty="0" smtClean="0"/>
              <a:t>data.</a:t>
            </a: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 smtClean="0"/>
              <a:t>Note: Confidence </a:t>
            </a:r>
            <a:r>
              <a:rPr lang="en-US" dirty="0"/>
              <a:t>intervals only concern parameters. </a:t>
            </a:r>
            <a:r>
              <a:rPr lang="en-US" dirty="0" smtClean="0"/>
              <a:t>Prediction </a:t>
            </a:r>
            <a:r>
              <a:rPr lang="en-US" dirty="0" smtClean="0"/>
              <a:t>intervals </a:t>
            </a:r>
            <a:r>
              <a:rPr lang="en-US" dirty="0"/>
              <a:t>(different!) </a:t>
            </a:r>
            <a:r>
              <a:rPr lang="en-US" dirty="0" smtClean="0"/>
              <a:t>are intervals </a:t>
            </a:r>
            <a:r>
              <a:rPr lang="en-US" dirty="0"/>
              <a:t>about random variables</a:t>
            </a:r>
            <a:r>
              <a:rPr lang="en-US" dirty="0" smtClean="0"/>
              <a:t>.</a:t>
            </a:r>
          </a:p>
          <a:p>
            <a:pPr algn="just">
              <a:spcBef>
                <a:spcPct val="50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A5C993A-7F4E-4220-9FF2-88C3038FD5B3}" type="slidenum">
              <a:rPr lang="en-US" sz="1400" smtClean="0"/>
              <a:pPr/>
              <a:t>152</a:t>
            </a:fld>
            <a:endParaRPr lang="en-US" sz="1400" smtClean="0"/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Confidence Intervals for the mean </a:t>
            </a:r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1066800" y="1219200"/>
            <a:ext cx="4724400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dirty="0"/>
              <a:t>Because </a:t>
            </a:r>
            <a:endParaRPr lang="en-US" dirty="0" smtClean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 smtClean="0"/>
          </a:p>
          <a:p>
            <a:pPr algn="just">
              <a:spcBef>
                <a:spcPct val="50000"/>
              </a:spcBef>
            </a:pPr>
            <a:r>
              <a:rPr lang="en-US" dirty="0"/>
              <a:t>w</a:t>
            </a:r>
            <a:r>
              <a:rPr lang="en-US" dirty="0" smtClean="0"/>
              <a:t>e know that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 smtClean="0"/>
              <a:t>Rearranging gives us that 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 smtClean="0"/>
          </a:p>
          <a:p>
            <a:pPr algn="just">
              <a:spcBef>
                <a:spcPct val="50000"/>
              </a:spcBef>
            </a:pPr>
            <a:r>
              <a:rPr lang="en-US" dirty="0"/>
              <a:t>is a 95% confidence interval for the true </a:t>
            </a:r>
            <a:r>
              <a:rPr lang="en-US" dirty="0" smtClean="0"/>
              <a:t>mean μ</a:t>
            </a: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174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21198"/>
              </p:ext>
            </p:extLst>
          </p:nvPr>
        </p:nvGraphicFramePr>
        <p:xfrm>
          <a:off x="1371600" y="3200400"/>
          <a:ext cx="401854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3" imgW="2120900" imgH="482600" progId="Equation.3">
                  <p:embed/>
                </p:oleObj>
              </mc:Choice>
              <mc:Fallback>
                <p:oleObj name="Equation" r:id="rId3" imgW="21209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401854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980332"/>
            <a:ext cx="4585340" cy="734668"/>
          </a:xfrm>
          <a:prstGeom prst="rect">
            <a:avLst/>
          </a:prstGeom>
        </p:spPr>
      </p:pic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147518"/>
              </p:ext>
            </p:extLst>
          </p:nvPr>
        </p:nvGraphicFramePr>
        <p:xfrm>
          <a:off x="2085975" y="1676400"/>
          <a:ext cx="24098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6" imgW="952500" imgH="469900" progId="Equation.3">
                  <p:embed/>
                </p:oleObj>
              </mc:Choice>
              <mc:Fallback>
                <p:oleObj name="Equation" r:id="rId6" imgW="952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676400"/>
                        <a:ext cx="24098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135</a:t>
            </a:fld>
            <a:endParaRPr lang="en-US" sz="1400" smtClean="0"/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The most important distinction in statistics</a:t>
            </a:r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600201"/>
            <a:ext cx="43434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ample</a:t>
            </a:r>
          </a:p>
          <a:p>
            <a:pPr algn="ctr"/>
            <a:r>
              <a:rPr lang="en-U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r>
              <a:rPr lang="en-US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endParaRPr 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population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594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</a:t>
            </a:r>
            <a:r>
              <a:rPr lang="en-US" dirty="0" err="1"/>
              <a:t>analysing</a:t>
            </a:r>
            <a:r>
              <a:rPr lang="en-US" dirty="0"/>
              <a:t>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(or </a:t>
            </a:r>
            <a:r>
              <a:rPr lang="en-US" dirty="0"/>
              <a:t>reading the literature), think </a:t>
            </a:r>
            <a:r>
              <a:rPr lang="en-US" dirty="0" smtClean="0"/>
              <a:t>about whether </a:t>
            </a:r>
            <a:r>
              <a:rPr lang="en-US" dirty="0"/>
              <a:t>you want to discuss the sample that you </a:t>
            </a:r>
            <a:r>
              <a:rPr lang="en-US" dirty="0" smtClean="0"/>
              <a:t>observed or </a:t>
            </a:r>
            <a:r>
              <a:rPr lang="en-US" dirty="0"/>
              <a:t>want to make statements that are more generally </a:t>
            </a:r>
            <a:r>
              <a:rPr lang="en-US" dirty="0" smtClean="0"/>
              <a:t>true</a:t>
            </a:r>
          </a:p>
          <a:p>
            <a:endParaRPr lang="en-US" dirty="0"/>
          </a:p>
          <a:p>
            <a:r>
              <a:rPr lang="en-US" dirty="0"/>
              <a:t>Statistics is the only field that gives us the correct framework to </a:t>
            </a:r>
            <a:r>
              <a:rPr lang="en-US" dirty="0" err="1" smtClean="0"/>
              <a:t>generalise</a:t>
            </a:r>
            <a:r>
              <a:rPr lang="en-US" dirty="0" smtClean="0"/>
              <a:t> from </a:t>
            </a:r>
            <a:r>
              <a:rPr lang="en-US" dirty="0"/>
              <a:t>our sample to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24131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D12A540-F862-4C6E-9C1E-736DF515C0C6}" type="slidenum">
              <a:rPr lang="en-US" sz="1400" smtClean="0"/>
              <a:pPr/>
              <a:t>153</a:t>
            </a:fld>
            <a:endParaRPr lang="en-US" sz="1400" smtClean="0"/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Confidence Intervals</a:t>
            </a:r>
          </a:p>
          <a:p>
            <a:pPr algn="ctr"/>
            <a:r>
              <a:rPr lang="en-US">
                <a:sym typeface="Symbol" pitchFamily="18" charset="2"/>
              </a:rPr>
              <a:t> known</a:t>
            </a:r>
            <a:r>
              <a:rPr lang="en-US" b="1"/>
              <a:t> </a:t>
            </a:r>
          </a:p>
        </p:txBody>
      </p:sp>
      <p:sp>
        <p:nvSpPr>
          <p:cNvPr id="2151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685800" y="1371600"/>
            <a:ext cx="5486400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smtClean="0"/>
              <a:t>I</a:t>
            </a:r>
            <a:r>
              <a:rPr lang="en-US" dirty="0" smtClean="0">
                <a:sym typeface="Symbol" pitchFamily="18" charset="2"/>
              </a:rPr>
              <a:t>f </a:t>
            </a:r>
            <a:r>
              <a:rPr lang="en-US" dirty="0">
                <a:sym typeface="Symbol" pitchFamily="18" charset="2"/>
              </a:rPr>
              <a:t>we desire a (1 - ) confidence interval we can derive it based on the statement</a:t>
            </a:r>
          </a:p>
          <a:p>
            <a:pPr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That is, we find constants	and	  that have exactly (1 - ) probability between them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sym typeface="Symbol" pitchFamily="18" charset="2"/>
              </a:rPr>
              <a:t>A (1 - )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b="1" dirty="0">
                <a:sym typeface="Symbol" pitchFamily="18" charset="2"/>
              </a:rPr>
              <a:t>Confidence Interval for the Population Mean</a:t>
            </a:r>
            <a:endParaRPr lang="en-US" dirty="0">
              <a:sym typeface="Symbol" pitchFamily="18" charset="2"/>
            </a:endParaRPr>
          </a:p>
        </p:txBody>
      </p:sp>
      <p:graphicFrame>
        <p:nvGraphicFramePr>
          <p:cNvPr id="215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378353"/>
              </p:ext>
            </p:extLst>
          </p:nvPr>
        </p:nvGraphicFramePr>
        <p:xfrm>
          <a:off x="1689100" y="3494355"/>
          <a:ext cx="346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8" name="Equation" r:id="rId3" imgW="3467100" imgH="838200" progId="Equation.3">
                  <p:embed/>
                </p:oleObj>
              </mc:Choice>
              <mc:Fallback>
                <p:oleObj name="Equation" r:id="rId3" imgW="34671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494355"/>
                        <a:ext cx="346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484700"/>
              </p:ext>
            </p:extLst>
          </p:nvPr>
        </p:nvGraphicFramePr>
        <p:xfrm>
          <a:off x="3517900" y="5105400"/>
          <a:ext cx="520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9" name="Equation" r:id="rId5" imgW="520700" imgH="558800" progId="Equation.3">
                  <p:embed/>
                </p:oleObj>
              </mc:Choice>
              <mc:Fallback>
                <p:oleObj name="Equation" r:id="rId5" imgW="5207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5105400"/>
                        <a:ext cx="520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622209"/>
              </p:ext>
            </p:extLst>
          </p:nvPr>
        </p:nvGraphicFramePr>
        <p:xfrm>
          <a:off x="4495800" y="5156200"/>
          <a:ext cx="660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0" name="Equation" r:id="rId7" imgW="660400" imgH="558800" progId="Equation.3">
                  <p:embed/>
                </p:oleObj>
              </mc:Choice>
              <mc:Fallback>
                <p:oleObj name="Equation" r:id="rId7" imgW="6604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56200"/>
                        <a:ext cx="660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555180"/>
              </p:ext>
            </p:extLst>
          </p:nvPr>
        </p:nvGraphicFramePr>
        <p:xfrm>
          <a:off x="1371600" y="7088455"/>
          <a:ext cx="3967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1" name="Equation" r:id="rId9" imgW="3492500" imgH="838200" progId="Equation.3">
                  <p:embed/>
                </p:oleObj>
              </mc:Choice>
              <mc:Fallback>
                <p:oleObj name="Equation" r:id="rId9" imgW="3492500" imgH="83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7088455"/>
                        <a:ext cx="39671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0B9D2F3-0BFF-4B49-BF38-2860D2B88245}" type="slidenum">
              <a:rPr lang="en-US" sz="1400" smtClean="0"/>
              <a:pPr/>
              <a:t>154</a:t>
            </a:fld>
            <a:endParaRPr lang="en-US" sz="1400" smtClean="0"/>
          </a:p>
        </p:txBody>
      </p:sp>
      <p:sp>
        <p:nvSpPr>
          <p:cNvPr id="22533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Confidence Intervals</a:t>
            </a:r>
          </a:p>
          <a:p>
            <a:pPr algn="ctr"/>
            <a:r>
              <a:rPr lang="en-US">
                <a:sym typeface="Symbol" pitchFamily="18" charset="2"/>
              </a:rPr>
              <a:t> known</a:t>
            </a:r>
            <a:r>
              <a:rPr lang="en-US"/>
              <a:t> - EXAMPLE</a:t>
            </a:r>
            <a:endParaRPr lang="en-US" b="1"/>
          </a:p>
        </p:txBody>
      </p:sp>
      <p:sp>
        <p:nvSpPr>
          <p:cNvPr id="22534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5562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	Suppose gestational times are normally distributed with a standard deviation of 6 days.  A sample of 30 second time mothers yield a mean pregnancy length of 279.5 days.  Construct a 90% confidence interval for the mean length of second pregnancies based on this sample.</a:t>
            </a:r>
          </a:p>
        </p:txBody>
      </p:sp>
      <p:pic>
        <p:nvPicPr>
          <p:cNvPr id="3" name="Picture 2" descr="latex-image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886200"/>
            <a:ext cx="3556000" cy="1884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4273EBE-D07B-4EE2-A96A-FB4DD1FDEC64}" type="slidenum">
              <a:rPr lang="en-US" sz="1400" smtClean="0"/>
              <a:pPr/>
              <a:t>155</a:t>
            </a:fld>
            <a:endParaRPr lang="en-US" sz="1400" smtClean="0"/>
          </a:p>
        </p:txBody>
      </p:sp>
      <p:sp>
        <p:nvSpPr>
          <p:cNvPr id="25605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41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b="1"/>
              <a:t>Confidence Intervals </a:t>
            </a:r>
          </a:p>
          <a:p>
            <a:pPr algn="ctr"/>
            <a:r>
              <a:rPr lang="en-US">
                <a:sym typeface="Symbol" pitchFamily="18" charset="2"/>
              </a:rPr>
              <a:t></a:t>
            </a:r>
            <a:r>
              <a:rPr lang="en-US" baseline="30000">
                <a:sym typeface="Symbol" pitchFamily="18" charset="2"/>
              </a:rPr>
              <a:t>2 </a:t>
            </a:r>
            <a:r>
              <a:rPr lang="en-US">
                <a:sym typeface="Symbol" pitchFamily="18" charset="2"/>
              </a:rPr>
              <a:t>unknown</a:t>
            </a:r>
            <a:endParaRPr lang="en-US" b="1">
              <a:sym typeface="Symbol" pitchFamily="18" charset="2"/>
            </a:endParaRPr>
          </a:p>
          <a:p>
            <a:pPr algn="ctr"/>
            <a:r>
              <a:rPr lang="en-US" b="1">
                <a:sym typeface="Symbol" pitchFamily="18" charset="2"/>
              </a:rPr>
              <a:t>t Distribution</a:t>
            </a:r>
            <a:endParaRPr lang="en-US" b="1"/>
          </a:p>
        </p:txBody>
      </p:sp>
      <p:sp>
        <p:nvSpPr>
          <p:cNvPr id="25606" name="Line 3"/>
          <p:cNvSpPr>
            <a:spLocks noChangeShapeType="1"/>
          </p:cNvSpPr>
          <p:nvPr/>
        </p:nvSpPr>
        <p:spPr bwMode="auto">
          <a:xfrm>
            <a:off x="1371600" y="15240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838200" y="1828800"/>
            <a:ext cx="54102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When </a:t>
            </a:r>
            <a:r>
              <a:rPr lang="en-US" dirty="0">
                <a:sym typeface="Symbol" pitchFamily="18" charset="2"/>
              </a:rPr>
              <a:t> is unknown we replace it with the estimate, s, and use the t-distribution.  The statistic</a:t>
            </a: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has a t-distribution with n-1 </a:t>
            </a:r>
            <a:r>
              <a:rPr lang="en-US" i="1" dirty="0">
                <a:sym typeface="Symbol" pitchFamily="18" charset="2"/>
              </a:rPr>
              <a:t>degrees of freedom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We can use this distribution to obtain a confidence interval for  even when  is not known.</a:t>
            </a: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b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(1-) </a:t>
            </a:r>
            <a:r>
              <a:rPr lang="en-US" b="1" dirty="0">
                <a:sym typeface="Symbol" pitchFamily="18" charset="2"/>
              </a:rPr>
              <a:t>Confidence Interval for the Population Mean when  is unknown</a:t>
            </a: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</p:txBody>
      </p:sp>
      <p:graphicFrame>
        <p:nvGraphicFramePr>
          <p:cNvPr id="25608" name="Object 5"/>
          <p:cNvGraphicFramePr>
            <a:graphicFrameLocks noChangeAspect="1"/>
          </p:cNvGraphicFramePr>
          <p:nvPr/>
        </p:nvGraphicFramePr>
        <p:xfrm>
          <a:off x="3048000" y="2667000"/>
          <a:ext cx="68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Equation" r:id="rId3" imgW="685800" imgH="647700" progId="Equation.3">
                  <p:embed/>
                </p:oleObj>
              </mc:Choice>
              <mc:Fallback>
                <p:oleObj name="Equation" r:id="rId3" imgW="6858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67000"/>
                        <a:ext cx="68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059963"/>
              </p:ext>
            </p:extLst>
          </p:nvPr>
        </p:nvGraphicFramePr>
        <p:xfrm>
          <a:off x="1524000" y="6934200"/>
          <a:ext cx="4495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Equation" r:id="rId5" imgW="2247900" imgH="533400" progId="Equation.3">
                  <p:embed/>
                </p:oleObj>
              </mc:Choice>
              <mc:Fallback>
                <p:oleObj name="Equation" r:id="rId5" imgW="22479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934200"/>
                        <a:ext cx="4495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66BA33A-FF51-45A3-B58B-F2574F5C29A6}" type="slidenum">
              <a:rPr lang="en-US" sz="1400" smtClean="0"/>
              <a:pPr/>
              <a:t>156</a:t>
            </a:fld>
            <a:endParaRPr lang="en-US" sz="1400" smtClean="0"/>
          </a:p>
        </p:txBody>
      </p:sp>
      <p:pic>
        <p:nvPicPr>
          <p:cNvPr id="24581" name="Picture 2" descr="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5867400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1295400" y="754063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Normal and t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640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D3F798C-AF67-40A5-A479-34E587055E77}" type="slidenum">
              <a:rPr lang="en-US" sz="1400" smtClean="0"/>
              <a:pPr/>
              <a:t>157</a:t>
            </a:fld>
            <a:endParaRPr lang="en-US" sz="1400" smtClean="0"/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b="1"/>
              <a:t>Confidence Intervals  - </a:t>
            </a:r>
            <a:r>
              <a:rPr lang="en-US" b="1">
                <a:sym typeface="Symbol" pitchFamily="18" charset="2"/>
              </a:rPr>
              <a:t></a:t>
            </a:r>
            <a:r>
              <a:rPr lang="en-US" b="1" baseline="30000">
                <a:sym typeface="Symbol" pitchFamily="18" charset="2"/>
              </a:rPr>
              <a:t>2 </a:t>
            </a:r>
            <a:r>
              <a:rPr lang="en-US" b="1">
                <a:sym typeface="Symbol" pitchFamily="18" charset="2"/>
              </a:rPr>
              <a:t>unknown</a:t>
            </a:r>
          </a:p>
          <a:p>
            <a:pPr algn="ctr"/>
            <a:r>
              <a:rPr lang="en-US" b="1">
                <a:sym typeface="Symbol" pitchFamily="18" charset="2"/>
              </a:rPr>
              <a:t>t Distribution - </a:t>
            </a:r>
            <a:r>
              <a:rPr lang="en-US">
                <a:sym typeface="Symbol" pitchFamily="18" charset="2"/>
              </a:rPr>
              <a:t>EXAMPLE</a:t>
            </a:r>
            <a:endParaRPr lang="en-US" b="1"/>
          </a:p>
        </p:txBody>
      </p:sp>
      <p:sp>
        <p:nvSpPr>
          <p:cNvPr id="26630" name="Line 3"/>
          <p:cNvSpPr>
            <a:spLocks noChangeShapeType="1"/>
          </p:cNvSpPr>
          <p:nvPr/>
        </p:nvSpPr>
        <p:spPr bwMode="auto">
          <a:xfrm>
            <a:off x="1371600" y="12192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1143000" y="1371600"/>
            <a:ext cx="4648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	Given our 30 moms with a mean gestation of 279.5 days and a variance of 28.3 days</a:t>
            </a:r>
            <a:r>
              <a:rPr lang="en-US" baseline="30000"/>
              <a:t>2</a:t>
            </a:r>
            <a:r>
              <a:rPr lang="en-US"/>
              <a:t>, we can now compute a 95% confidence interval for the mean length of pregnancies for second time mothers:</a:t>
            </a:r>
          </a:p>
        </p:txBody>
      </p:sp>
      <p:pic>
        <p:nvPicPr>
          <p:cNvPr id="2" name="Picture 1" descr="latex-image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124200"/>
            <a:ext cx="2819400" cy="723131"/>
          </a:xfrm>
          <a:prstGeom prst="rect">
            <a:avLst/>
          </a:prstGeom>
        </p:spPr>
      </p:pic>
      <p:pic>
        <p:nvPicPr>
          <p:cNvPr id="4" name="Picture 3" descr="Screen Shot 2017-07-07 at 4.37.38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6" y="3962400"/>
            <a:ext cx="4222904" cy="1558645"/>
          </a:xfrm>
          <a:prstGeom prst="rect">
            <a:avLst/>
          </a:prstGeom>
          <a:ln>
            <a:solidFill>
              <a:srgbClr val="3333CC"/>
            </a:solidFill>
          </a:ln>
        </p:spPr>
      </p:pic>
      <p:pic>
        <p:nvPicPr>
          <p:cNvPr id="3" name="Picture 2" descr="Screen Shot 2017-07-07 at 4.39.45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181600"/>
            <a:ext cx="4181298" cy="279888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6" name="Straight Arrow Connector 5"/>
          <p:cNvCxnSpPr/>
          <p:nvPr/>
        </p:nvCxnSpPr>
        <p:spPr bwMode="auto">
          <a:xfrm>
            <a:off x="3048000" y="3810000"/>
            <a:ext cx="1371600" cy="3733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22241F0-917A-4111-82E6-2045C940F592}" type="slidenum">
              <a:rPr lang="en-US" sz="1400" smtClean="0"/>
              <a:pPr/>
              <a:t>158</a:t>
            </a:fld>
            <a:endParaRPr lang="en-US" sz="1400" smtClean="0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990600" y="3886200"/>
            <a:ext cx="50292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Definition</a:t>
            </a:r>
            <a:r>
              <a:rPr lang="en-US">
                <a:sym typeface="Symbol" pitchFamily="18" charset="2"/>
              </a:rPr>
              <a:t>:  The sum of squared independent standard normal random is a random variable with a </a:t>
            </a:r>
            <a:r>
              <a:rPr lang="en-US" b="1">
                <a:sym typeface="Symbol" pitchFamily="18" charset="2"/>
              </a:rPr>
              <a:t>Chi-square</a:t>
            </a:r>
            <a:r>
              <a:rPr lang="en-US">
                <a:sym typeface="Symbol" pitchFamily="18" charset="2"/>
              </a:rPr>
              <a:t> distribution with n degrees of freedom.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Let Z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be standard normals, N(0,1).  Let</a:t>
            </a:r>
          </a:p>
          <a:p>
            <a:pPr algn="ctr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endParaRPr lang="en-US" b="1"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X has a </a:t>
            </a:r>
            <a:r>
              <a:rPr lang="en-US">
                <a:latin typeface="Symbol" pitchFamily="18" charset="2"/>
                <a:sym typeface="Symbol" pitchFamily="18" charset="2"/>
              </a:rPr>
              <a:t>c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(n)</a:t>
            </a:r>
            <a:r>
              <a:rPr lang="en-US" b="1">
                <a:sym typeface="Symbol" pitchFamily="18" charset="2"/>
              </a:rPr>
              <a:t> distribution</a:t>
            </a:r>
          </a:p>
        </p:txBody>
      </p:sp>
      <p:graphicFrame>
        <p:nvGraphicFramePr>
          <p:cNvPr id="27654" name="Object 3"/>
          <p:cNvGraphicFramePr>
            <a:graphicFrameLocks noChangeAspect="1"/>
          </p:cNvGraphicFramePr>
          <p:nvPr/>
        </p:nvGraphicFramePr>
        <p:xfrm>
          <a:off x="1981200" y="5791200"/>
          <a:ext cx="3048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Equation" r:id="rId3" imgW="3048000" imgH="584200" progId="Equation.3">
                  <p:embed/>
                </p:oleObj>
              </mc:Choice>
              <mc:Fallback>
                <p:oleObj name="Equation" r:id="rId3" imgW="3048000" imgH="584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91200"/>
                        <a:ext cx="3048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1219200" y="4572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Confidence Intervals -</a:t>
            </a:r>
          </a:p>
          <a:p>
            <a:pPr algn="ctr"/>
            <a:r>
              <a:rPr lang="en-US" b="1"/>
              <a:t>sample variance</a:t>
            </a:r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6"/>
          <p:cNvSpPr txBox="1">
            <a:spLocks noChangeArrowheads="1"/>
          </p:cNvSpPr>
          <p:nvPr/>
        </p:nvSpPr>
        <p:spPr bwMode="auto">
          <a:xfrm>
            <a:off x="1066800" y="1676400"/>
            <a:ext cx="48006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Q:</a:t>
            </a:r>
            <a:r>
              <a:rPr lang="en-US"/>
              <a:t> Can we derive a confidence interval for the sample variance?</a:t>
            </a:r>
          </a:p>
          <a:p>
            <a:pPr>
              <a:spcBef>
                <a:spcPct val="50000"/>
              </a:spcBef>
            </a:pPr>
            <a:r>
              <a:rPr lang="en-US" b="1"/>
              <a:t>A:</a:t>
            </a:r>
            <a:r>
              <a:rPr lang="en-US"/>
              <a:t> Yes. We’ll need the </a:t>
            </a:r>
            <a:r>
              <a:rPr lang="en-US" b="1">
                <a:sym typeface="Symbol" pitchFamily="18" charset="2"/>
              </a:rPr>
              <a:t>Chi-square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DD894CB-E5ED-4431-A2C9-CC58207AC8D0}" type="slidenum">
              <a:rPr lang="en-US" sz="1400" smtClean="0"/>
              <a:pPr/>
              <a:t>159</a:t>
            </a:fld>
            <a:endParaRPr lang="en-US" sz="1400" smtClean="0"/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Chi-square Distribution</a:t>
            </a:r>
          </a:p>
        </p:txBody>
      </p:sp>
      <p:sp>
        <p:nvSpPr>
          <p:cNvPr id="28678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838200" y="1143000"/>
            <a:ext cx="52578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	Properties of </a:t>
            </a:r>
            <a:r>
              <a:rPr lang="en-US">
                <a:latin typeface="Symbol" pitchFamily="18" charset="2"/>
              </a:rPr>
              <a:t>c</a:t>
            </a:r>
            <a:r>
              <a:rPr lang="en-US" baseline="30000"/>
              <a:t>2</a:t>
            </a:r>
            <a:r>
              <a:rPr lang="en-US"/>
              <a:t> (n):  Let X ~ </a:t>
            </a:r>
            <a:r>
              <a:rPr lang="en-US">
                <a:latin typeface="Symbol" pitchFamily="18" charset="2"/>
              </a:rPr>
              <a:t>c</a:t>
            </a:r>
            <a:r>
              <a:rPr lang="en-US" baseline="30000"/>
              <a:t>2</a:t>
            </a:r>
            <a:r>
              <a:rPr lang="en-US"/>
              <a:t>(n).</a:t>
            </a:r>
          </a:p>
          <a:p>
            <a:pPr algn="just">
              <a:spcBef>
                <a:spcPct val="50000"/>
              </a:spcBef>
            </a:pPr>
            <a:r>
              <a:rPr lang="en-US"/>
              <a:t>1.	X </a:t>
            </a:r>
            <a:r>
              <a:rPr lang="en-US">
                <a:sym typeface="Symbol" pitchFamily="18" charset="2"/>
              </a:rPr>
              <a:t> 0</a:t>
            </a: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2.	E[X] = n</a:t>
            </a: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3.	V[X] = 2n</a:t>
            </a: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4.	</a:t>
            </a:r>
            <a:r>
              <a:rPr lang="en-US" b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, the parameter of the distribution is called </a:t>
            </a:r>
            <a:r>
              <a:rPr lang="en-US" i="1">
                <a:sym typeface="Symbol" pitchFamily="18" charset="2"/>
              </a:rPr>
              <a:t>the degrees of freedom</a:t>
            </a:r>
            <a:r>
              <a:rPr lang="en-US">
                <a:sym typeface="Symbol" pitchFamily="18" charset="2"/>
              </a:rPr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62142A0-AC84-449D-8A88-C1196F8C121A}" type="slidenum">
              <a:rPr lang="en-US" sz="1400" smtClean="0"/>
              <a:pPr/>
              <a:t>160</a:t>
            </a:fld>
            <a:endParaRPr lang="en-US" sz="1400" smtClean="0"/>
          </a:p>
        </p:txBody>
      </p:sp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Chi-square Distribution</a:t>
            </a:r>
          </a:p>
          <a:p>
            <a:pPr algn="ctr"/>
            <a:r>
              <a:rPr lang="en-US" b="1"/>
              <a:t>Sample Variance</a:t>
            </a:r>
          </a:p>
        </p:txBody>
      </p:sp>
      <p:sp>
        <p:nvSpPr>
          <p:cNvPr id="29702" name="Line 3"/>
          <p:cNvSpPr>
            <a:spLocks noChangeShapeType="1"/>
          </p:cNvSpPr>
          <p:nvPr/>
        </p:nvSpPr>
        <p:spPr bwMode="auto">
          <a:xfrm>
            <a:off x="1371600" y="12192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614363" y="1447800"/>
            <a:ext cx="5557837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	The Chi-square distribution describes the distribution of the </a:t>
            </a:r>
            <a:r>
              <a:rPr lang="en-US" b="1" dirty="0"/>
              <a:t>sample variance</a:t>
            </a:r>
            <a:r>
              <a:rPr lang="en-US" dirty="0"/>
              <a:t>.  Recall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/>
              <a:t>and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/>
              <a:t>Now the right side almost looks like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/>
              <a:t>which would be </a:t>
            </a:r>
            <a:r>
              <a:rPr lang="en-US" dirty="0">
                <a:latin typeface="Symbol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(n).</a:t>
            </a:r>
          </a:p>
          <a:p>
            <a:pPr algn="just">
              <a:spcBef>
                <a:spcPct val="50000"/>
              </a:spcBef>
            </a:pPr>
            <a:r>
              <a:rPr lang="en-US" dirty="0"/>
              <a:t>Since </a:t>
            </a:r>
            <a:r>
              <a:rPr lang="en-US" dirty="0">
                <a:sym typeface="Symbol" pitchFamily="18" charset="2"/>
              </a:rPr>
              <a:t> is estimated </a:t>
            </a:r>
            <a:r>
              <a:rPr lang="en-US" dirty="0" smtClean="0">
                <a:sym typeface="Symbol" pitchFamily="18" charset="2"/>
              </a:rPr>
              <a:t>by   </a:t>
            </a:r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 one </a:t>
            </a:r>
            <a:r>
              <a:rPr lang="en-US" dirty="0">
                <a:sym typeface="Symbol" pitchFamily="18" charset="2"/>
              </a:rPr>
              <a:t>degree of freedom is lost leading to …</a:t>
            </a:r>
          </a:p>
          <a:p>
            <a:pPr algn="just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		with n-1 degrees of freedom</a:t>
            </a:r>
            <a:endParaRPr lang="en-US" dirty="0"/>
          </a:p>
        </p:txBody>
      </p:sp>
      <p:graphicFrame>
        <p:nvGraphicFramePr>
          <p:cNvPr id="29704" name="Object 5"/>
          <p:cNvGraphicFramePr>
            <a:graphicFrameLocks noChangeAspect="1"/>
          </p:cNvGraphicFramePr>
          <p:nvPr/>
        </p:nvGraphicFramePr>
        <p:xfrm>
          <a:off x="2133600" y="2209800"/>
          <a:ext cx="2197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3" name="Equation" r:id="rId3" imgW="2197100" imgH="635000" progId="Equation.3">
                  <p:embed/>
                </p:oleObj>
              </mc:Choice>
              <mc:Fallback>
                <p:oleObj name="Equation" r:id="rId3" imgW="21971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21971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6"/>
          <p:cNvGraphicFramePr>
            <a:graphicFrameLocks noChangeAspect="1"/>
          </p:cNvGraphicFramePr>
          <p:nvPr/>
        </p:nvGraphicFramePr>
        <p:xfrm>
          <a:off x="1981200" y="3200400"/>
          <a:ext cx="2552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4" name="Equation" r:id="rId5" imgW="2552700" imgH="762000" progId="Equation.3">
                  <p:embed/>
                </p:oleObj>
              </mc:Choice>
              <mc:Fallback>
                <p:oleObj name="Equation" r:id="rId5" imgW="2552700" imgH="762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2552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7"/>
          <p:cNvGraphicFramePr>
            <a:graphicFrameLocks noChangeAspect="1"/>
          </p:cNvGraphicFramePr>
          <p:nvPr/>
        </p:nvGraphicFramePr>
        <p:xfrm>
          <a:off x="2667000" y="4495800"/>
          <a:ext cx="1295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5" name="Equation" r:id="rId7" imgW="1295400" imgH="711200" progId="Equation.3">
                  <p:embed/>
                </p:oleObj>
              </mc:Choice>
              <mc:Fallback>
                <p:oleObj name="Equation" r:id="rId7" imgW="12954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1295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8"/>
          <p:cNvGraphicFramePr>
            <a:graphicFrameLocks noChangeAspect="1"/>
          </p:cNvGraphicFramePr>
          <p:nvPr/>
        </p:nvGraphicFramePr>
        <p:xfrm>
          <a:off x="1244600" y="6477000"/>
          <a:ext cx="1511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6" name="Equation" r:id="rId9" imgW="1511300" imgH="647700" progId="Equation.3">
                  <p:embed/>
                </p:oleObj>
              </mc:Choice>
              <mc:Fallback>
                <p:oleObj name="Equation" r:id="rId9" imgW="1511300" imgH="647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6477000"/>
                        <a:ext cx="1511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88120"/>
              </p:ext>
            </p:extLst>
          </p:nvPr>
        </p:nvGraphicFramePr>
        <p:xfrm>
          <a:off x="3176587" y="5892800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7" name="Equation" r:id="rId11" imgW="253890" imgH="279279" progId="Equation.3">
                  <p:embed/>
                </p:oleObj>
              </mc:Choice>
              <mc:Fallback>
                <p:oleObj name="Equation" r:id="rId11" imgW="253890" imgH="27927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7" y="5892800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46995B4-E918-4CBE-A074-0B1E8BC1588B}" type="slidenum">
              <a:rPr lang="en-US" sz="1400" smtClean="0"/>
              <a:pPr/>
              <a:t>161</a:t>
            </a:fld>
            <a:endParaRPr lang="en-US" sz="1400" smtClean="0"/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Chi-square Distribution</a:t>
            </a:r>
          </a:p>
          <a:p>
            <a:pPr algn="ctr"/>
            <a:r>
              <a:rPr lang="en-US" b="1"/>
              <a:t>Confidence Interval for </a:t>
            </a:r>
            <a:r>
              <a:rPr lang="en-US" b="1">
                <a:sym typeface="Symbol" pitchFamily="18" charset="2"/>
              </a:rPr>
              <a:t></a:t>
            </a:r>
            <a:r>
              <a:rPr lang="en-US" b="1" baseline="30000">
                <a:sym typeface="Symbol" pitchFamily="18" charset="2"/>
              </a:rPr>
              <a:t>2</a:t>
            </a:r>
            <a:endParaRPr lang="en-US" b="1"/>
          </a:p>
        </p:txBody>
      </p:sp>
      <p:sp>
        <p:nvSpPr>
          <p:cNvPr id="30726" name="Line 3"/>
          <p:cNvSpPr>
            <a:spLocks noChangeShapeType="1"/>
          </p:cNvSpPr>
          <p:nvPr/>
        </p:nvSpPr>
        <p:spPr bwMode="auto">
          <a:xfrm>
            <a:off x="1371600" y="12192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533400" y="1524000"/>
            <a:ext cx="5568950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	We can use the Chi-square distribution to obtain a (1 - </a:t>
            </a:r>
            <a:r>
              <a:rPr lang="en-US">
                <a:sym typeface="Symbol" pitchFamily="18" charset="2"/>
              </a:rPr>
              <a:t>) confidence interval for the </a:t>
            </a:r>
            <a:r>
              <a:rPr lang="en-US" b="1">
                <a:sym typeface="Symbol" pitchFamily="18" charset="2"/>
              </a:rPr>
              <a:t>population variance</a:t>
            </a:r>
            <a:r>
              <a:rPr lang="en-US">
                <a:sym typeface="Symbol" pitchFamily="18" charset="2"/>
              </a:rPr>
              <a:t>.</a:t>
            </a: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Now, inverting this statement yields:</a:t>
            </a: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Therefore,</a:t>
            </a:r>
          </a:p>
          <a:p>
            <a:pPr algn="just"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(</a:t>
            </a:r>
            <a:r>
              <a:rPr lang="en-US"/>
              <a:t>1 - </a:t>
            </a:r>
            <a:r>
              <a:rPr lang="en-US">
                <a:sym typeface="Symbol" pitchFamily="18" charset="2"/>
              </a:rPr>
              <a:t>) </a:t>
            </a:r>
            <a:r>
              <a:rPr lang="en-US" b="1">
                <a:sym typeface="Symbol" pitchFamily="18" charset="2"/>
              </a:rPr>
              <a:t>Confidence Interval for the Population Variance</a:t>
            </a: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</p:txBody>
      </p:sp>
      <p:graphicFrame>
        <p:nvGraphicFramePr>
          <p:cNvPr id="30728" name="Object 5"/>
          <p:cNvGraphicFramePr>
            <a:graphicFrameLocks noChangeAspect="1"/>
          </p:cNvGraphicFramePr>
          <p:nvPr/>
        </p:nvGraphicFramePr>
        <p:xfrm>
          <a:off x="1403350" y="2667000"/>
          <a:ext cx="401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1" name="Equation" r:id="rId3" imgW="4013200" imgH="838200" progId="Equation.3">
                  <p:embed/>
                </p:oleObj>
              </mc:Choice>
              <mc:Fallback>
                <p:oleObj name="Equation" r:id="rId3" imgW="40132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67000"/>
                        <a:ext cx="401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6"/>
          <p:cNvGraphicFramePr>
            <a:graphicFrameLocks noChangeAspect="1"/>
          </p:cNvGraphicFramePr>
          <p:nvPr/>
        </p:nvGraphicFramePr>
        <p:xfrm>
          <a:off x="577850" y="4419600"/>
          <a:ext cx="5691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2" name="Equation" r:id="rId5" imgW="5689600" imgH="838200" progId="Equation.3">
                  <p:embed/>
                </p:oleObj>
              </mc:Choice>
              <mc:Fallback>
                <p:oleObj name="Equation" r:id="rId5" imgW="5689600" imgH="83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4419600"/>
                        <a:ext cx="56911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7"/>
          <p:cNvGraphicFramePr>
            <a:graphicFrameLocks noChangeAspect="1"/>
          </p:cNvGraphicFramePr>
          <p:nvPr/>
        </p:nvGraphicFramePr>
        <p:xfrm>
          <a:off x="1149350" y="6705600"/>
          <a:ext cx="419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3" name="Equation" r:id="rId7" imgW="4191000" imgH="838200" progId="Equation.3">
                  <p:embed/>
                </p:oleObj>
              </mc:Choice>
              <mc:Fallback>
                <p:oleObj name="Equation" r:id="rId7" imgW="41910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6705600"/>
                        <a:ext cx="419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47996EB-2849-419A-81DC-7D3FAFA439BA}" type="slidenum">
              <a:rPr lang="en-US" sz="1400" smtClean="0"/>
              <a:pPr/>
              <a:t>162</a:t>
            </a:fld>
            <a:endParaRPr lang="en-US" sz="1400" smtClean="0"/>
          </a:p>
        </p:txBody>
      </p:sp>
      <p:sp>
        <p:nvSpPr>
          <p:cNvPr id="31749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Chi-square Distribution</a:t>
            </a:r>
          </a:p>
          <a:p>
            <a:pPr algn="ctr"/>
            <a:r>
              <a:rPr lang="en-US" b="1" dirty="0"/>
              <a:t>Confidence Interval for </a:t>
            </a:r>
            <a:r>
              <a:rPr lang="en-US" b="1" dirty="0">
                <a:sym typeface="Symbol" pitchFamily="18" charset="2"/>
              </a:rPr>
              <a:t></a:t>
            </a:r>
            <a:r>
              <a:rPr lang="en-US" b="1" baseline="30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 - </a:t>
            </a:r>
            <a:r>
              <a:rPr lang="en-US" dirty="0" smtClean="0">
                <a:sym typeface="Symbol" pitchFamily="18" charset="2"/>
              </a:rPr>
              <a:t>example</a:t>
            </a:r>
            <a:endParaRPr lang="en-US" b="1" dirty="0"/>
          </a:p>
        </p:txBody>
      </p:sp>
      <p:sp>
        <p:nvSpPr>
          <p:cNvPr id="31750" name="Line 3"/>
          <p:cNvSpPr>
            <a:spLocks noChangeShapeType="1"/>
          </p:cNvSpPr>
          <p:nvPr/>
        </p:nvSpPr>
        <p:spPr bwMode="auto">
          <a:xfrm>
            <a:off x="1371600" y="12192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5334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	Suppose for the second time mothers were not happy using the standard deviation of 6 days since it was based on the population of all mothers regardless of parity.  The sample variance was 28.3 days</a:t>
            </a:r>
            <a:r>
              <a:rPr lang="en-US" baseline="30000"/>
              <a:t>2</a:t>
            </a:r>
            <a:r>
              <a:rPr lang="en-US"/>
              <a:t>.  What is a 95% confidence interval for the variance of the length of second pregnancies?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136</a:t>
            </a:fld>
            <a:endParaRPr lang="en-US" sz="1400" smtClean="0"/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The most important distinction in statistics</a:t>
            </a:r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5943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T cell counts from 40 women with triple negative </a:t>
            </a:r>
            <a:r>
              <a:rPr lang="en-US" dirty="0"/>
              <a:t>breast </a:t>
            </a:r>
            <a:r>
              <a:rPr lang="en-US" dirty="0" smtClean="0"/>
              <a:t>cancer </a:t>
            </a:r>
            <a:r>
              <a:rPr lang="en-US" dirty="0"/>
              <a:t>were observed. What can we do with this </a:t>
            </a:r>
            <a:r>
              <a:rPr lang="en-US" dirty="0" smtClean="0"/>
              <a:t>information?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Option 1: Discuss the 40 women. What was the mean T cell count? What was its </a:t>
            </a:r>
            <a:r>
              <a:rPr lang="en-US" dirty="0" smtClean="0"/>
              <a:t>variation?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Option 2: </a:t>
            </a:r>
            <a:r>
              <a:rPr lang="en-US" dirty="0" err="1"/>
              <a:t>Generalise</a:t>
            </a:r>
            <a:r>
              <a:rPr lang="en-US" dirty="0"/>
              <a:t> the information about the 40 women to make statements about all women with triple negative breast </a:t>
            </a:r>
            <a:r>
              <a:rPr lang="en-US" dirty="0" smtClean="0"/>
              <a:t>cancer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These are 2 different approaches </a:t>
            </a:r>
            <a:r>
              <a:rPr lang="en-US" dirty="0" smtClean="0"/>
              <a:t>to using </a:t>
            </a:r>
            <a:r>
              <a:rPr lang="en-US" dirty="0"/>
              <a:t>the same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12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47996EB-2849-419A-81DC-7D3FAFA439BA}" type="slidenum">
              <a:rPr lang="en-US" sz="1400" smtClean="0"/>
              <a:pPr/>
              <a:t>163</a:t>
            </a:fld>
            <a:endParaRPr lang="en-US" sz="1400" smtClean="0"/>
          </a:p>
        </p:txBody>
      </p:sp>
      <p:sp>
        <p:nvSpPr>
          <p:cNvPr id="31749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Chi-square Distribution</a:t>
            </a:r>
          </a:p>
          <a:p>
            <a:pPr algn="ctr"/>
            <a:r>
              <a:rPr lang="en-US" b="1" dirty="0"/>
              <a:t>Confidence Interval for </a:t>
            </a:r>
            <a:r>
              <a:rPr lang="en-US" b="1" dirty="0">
                <a:sym typeface="Symbol" pitchFamily="18" charset="2"/>
              </a:rPr>
              <a:t></a:t>
            </a:r>
            <a:r>
              <a:rPr lang="en-US" b="1" baseline="30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 - </a:t>
            </a:r>
            <a:r>
              <a:rPr lang="en-US" dirty="0" smtClean="0">
                <a:sym typeface="Symbol" pitchFamily="18" charset="2"/>
              </a:rPr>
              <a:t>Solution</a:t>
            </a:r>
            <a:endParaRPr lang="en-US" b="1" dirty="0"/>
          </a:p>
        </p:txBody>
      </p:sp>
      <p:sp>
        <p:nvSpPr>
          <p:cNvPr id="31750" name="Line 3"/>
          <p:cNvSpPr>
            <a:spLocks noChangeShapeType="1"/>
          </p:cNvSpPr>
          <p:nvPr/>
        </p:nvSpPr>
        <p:spPr bwMode="auto">
          <a:xfrm>
            <a:off x="1371600" y="12192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5334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	Suppose for the second time mothers were not happy using the standard deviation of 6 days since it was based on the population of all mothers regardless of parity.  The sample variance was 28.3 days</a:t>
            </a:r>
            <a:r>
              <a:rPr lang="en-US" baseline="30000"/>
              <a:t>2</a:t>
            </a:r>
            <a:r>
              <a:rPr lang="en-US"/>
              <a:t>.  What is a 95% confidence interval for the variance of the length of second pregnancies?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0"/>
            <a:ext cx="5181600" cy="37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BDC80C3-77D4-4EB1-9EFF-7C9A67359646}" type="slidenum">
              <a:rPr lang="en-US" sz="1400" smtClean="0"/>
              <a:pPr/>
              <a:t>164</a:t>
            </a:fld>
            <a:endParaRPr lang="en-US" sz="1400" smtClean="0"/>
          </a:p>
        </p:txBody>
      </p:sp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b="1"/>
              <a:t>Summary</a:t>
            </a:r>
          </a:p>
        </p:txBody>
      </p:sp>
      <p:sp>
        <p:nvSpPr>
          <p:cNvPr id="32774" name="Line 3"/>
          <p:cNvSpPr>
            <a:spLocks noChangeShapeType="1"/>
          </p:cNvSpPr>
          <p:nvPr/>
        </p:nvSpPr>
        <p:spPr bwMode="auto">
          <a:xfrm>
            <a:off x="1371600" y="914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990600" y="1295400"/>
            <a:ext cx="4841983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/>
              <a:t> General (1 - </a:t>
            </a:r>
            <a:r>
              <a:rPr lang="en-US" dirty="0">
                <a:sym typeface="Symbol" pitchFamily="18" charset="2"/>
              </a:rPr>
              <a:t>) Confidence Intervals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 lvl="1" algn="just">
              <a:spcBef>
                <a:spcPct val="50000"/>
              </a:spcBef>
              <a:buFontTx/>
              <a:buChar char="•"/>
            </a:pPr>
            <a:r>
              <a:rPr lang="en-US" dirty="0">
                <a:sym typeface="Symbol" pitchFamily="18" charset="2"/>
              </a:rPr>
              <a:t>Confidence intervals are only </a:t>
            </a:r>
            <a:r>
              <a:rPr lang="en-US" dirty="0" smtClean="0">
                <a:sym typeface="Symbol" pitchFamily="18" charset="2"/>
              </a:rPr>
              <a:t>for parameters</a:t>
            </a:r>
            <a:r>
              <a:rPr lang="en-US" dirty="0">
                <a:sym typeface="Symbol" pitchFamily="18" charset="2"/>
              </a:rPr>
              <a:t>!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>
                <a:sym typeface="Symbol" pitchFamily="18" charset="2"/>
              </a:rPr>
              <a:t> CI for ,  assumed known  Z.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>
                <a:sym typeface="Symbol" pitchFamily="18" charset="2"/>
              </a:rPr>
              <a:t> CI for ,  unknown  T.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>
                <a:sym typeface="Symbol" pitchFamily="18" charset="2"/>
              </a:rPr>
              <a:t> CI for </a:t>
            </a:r>
            <a:r>
              <a:rPr lang="en-US" baseline="30000" dirty="0">
                <a:sym typeface="Symbol" pitchFamily="18" charset="2"/>
              </a:rPr>
              <a:t>2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>
                <a:latin typeface="Symbol" pitchFamily="18" charset="2"/>
                <a:sym typeface="Symbol" pitchFamily="18" charset="2"/>
              </a:rPr>
              <a:t>c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>
                <a:sym typeface="Symbol" pitchFamily="18" charset="2"/>
              </a:rPr>
              <a:t>confidence  wider interval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>
                <a:sym typeface="Symbol" pitchFamily="18" charset="2"/>
              </a:rPr>
              <a:t>sample size  narrower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30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E4DB5AE-8615-40E6-9E4F-AF64C2AE13CB}" type="slidenum">
              <a:rPr lang="en-US" sz="1400" smtClean="0"/>
              <a:pPr/>
              <a:t>137</a:t>
            </a:fld>
            <a:endParaRPr lang="en-US" sz="1400" smtClean="0"/>
          </a:p>
        </p:txBody>
      </p:sp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990600" y="457200"/>
            <a:ext cx="487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Language for making these distinctions</a:t>
            </a:r>
          </a:p>
        </p:txBody>
      </p:sp>
      <p:sp>
        <p:nvSpPr>
          <p:cNvPr id="3078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1143000" y="1143000"/>
            <a:ext cx="4648200" cy="725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0838" indent="-350838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Population</a:t>
            </a: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Size N (usually </a:t>
            </a:r>
            <a:r>
              <a:rPr lang="en-US" dirty="0">
                <a:sym typeface="Symbol" pitchFamily="18" charset="2"/>
              </a:rPr>
              <a:t>)</a:t>
            </a: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Mean = </a:t>
            </a:r>
            <a:r>
              <a:rPr lang="en-US" dirty="0">
                <a:sym typeface="Symbol" pitchFamily="18" charset="2"/>
              </a:rPr>
              <a:t>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ym typeface="Symbol" pitchFamily="18" charset="2"/>
              </a:rPr>
              <a:t>Variance = 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b="1" dirty="0"/>
              <a:t>Sample</a:t>
            </a: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Size 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Sample Mean </a:t>
            </a:r>
            <a:r>
              <a:rPr lang="en-US" dirty="0"/>
              <a:t>=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Sample variance =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  <p:graphicFrame>
        <p:nvGraphicFramePr>
          <p:cNvPr id="3080" name="Object 5"/>
          <p:cNvGraphicFramePr>
            <a:graphicFrameLocks noChangeAspect="1"/>
          </p:cNvGraphicFramePr>
          <p:nvPr/>
        </p:nvGraphicFramePr>
        <p:xfrm>
          <a:off x="3352800" y="4419600"/>
          <a:ext cx="1508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Equation" r:id="rId3" imgW="152268" imgH="304536" progId="Equation.COEE2">
                  <p:embed/>
                </p:oleObj>
              </mc:Choice>
              <mc:Fallback>
                <p:oleObj name="Equation" r:id="rId3" imgW="152268" imgH="304536" progId="Equation.COEE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19600"/>
                        <a:ext cx="1508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6"/>
          <p:cNvGraphicFramePr>
            <a:graphicFrameLocks noChangeAspect="1"/>
          </p:cNvGraphicFramePr>
          <p:nvPr/>
        </p:nvGraphicFramePr>
        <p:xfrm>
          <a:off x="2438400" y="2717800"/>
          <a:ext cx="22987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Equation" r:id="rId5" imgW="2298700" imgH="355600" progId="Equation.3">
                  <p:embed/>
                </p:oleObj>
              </mc:Choice>
              <mc:Fallback>
                <p:oleObj name="Equation" r:id="rId5" imgW="2298700" imgH="35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17800"/>
                        <a:ext cx="22987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7"/>
          <p:cNvGraphicFramePr>
            <a:graphicFrameLocks noChangeAspect="1"/>
          </p:cNvGraphicFramePr>
          <p:nvPr/>
        </p:nvGraphicFramePr>
        <p:xfrm>
          <a:off x="2895600" y="3505200"/>
          <a:ext cx="3032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" name="Equation" r:id="rId7" imgW="304536" imgH="304536" progId="Equation.3">
                  <p:embed/>
                </p:oleObj>
              </mc:Choice>
              <mc:Fallback>
                <p:oleObj name="Equation" r:id="rId7" imgW="304536" imgH="30453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05200"/>
                        <a:ext cx="3032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8"/>
          <p:cNvGraphicFramePr>
            <a:graphicFrameLocks noChangeAspect="1"/>
          </p:cNvGraphicFramePr>
          <p:nvPr/>
        </p:nvGraphicFramePr>
        <p:xfrm>
          <a:off x="2032000" y="4140200"/>
          <a:ext cx="3086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Equation" r:id="rId9" imgW="3086100" imgH="406400" progId="Equation.3">
                  <p:embed/>
                </p:oleObj>
              </mc:Choice>
              <mc:Fallback>
                <p:oleObj name="Equation" r:id="rId9" imgW="3086100" imgH="40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140200"/>
                        <a:ext cx="3086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743078"/>
              </p:ext>
            </p:extLst>
          </p:nvPr>
        </p:nvGraphicFramePr>
        <p:xfrm>
          <a:off x="3276600" y="5791200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Equation" r:id="rId11" imgW="253890" imgH="279279" progId="Equation.3">
                  <p:embed/>
                </p:oleObj>
              </mc:Choice>
              <mc:Fallback>
                <p:oleObj name="Equation" r:id="rId11" imgW="253890" imgH="27927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91200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0"/>
          <p:cNvGraphicFramePr>
            <a:graphicFrameLocks noChangeAspect="1"/>
          </p:cNvGraphicFramePr>
          <p:nvPr/>
        </p:nvGraphicFramePr>
        <p:xfrm>
          <a:off x="3733800" y="7086600"/>
          <a:ext cx="2397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Equation" r:id="rId13" imgW="241195" imgH="304668" progId="Equation.3">
                  <p:embed/>
                </p:oleObj>
              </mc:Choice>
              <mc:Fallback>
                <p:oleObj name="Equation" r:id="rId13" imgW="241195" imgH="3046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7086600"/>
                        <a:ext cx="2397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1"/>
          <p:cNvGraphicFramePr>
            <a:graphicFrameLocks noChangeAspect="1"/>
          </p:cNvGraphicFramePr>
          <p:nvPr/>
        </p:nvGraphicFramePr>
        <p:xfrm>
          <a:off x="2590800" y="7467600"/>
          <a:ext cx="224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Equation" r:id="rId15" imgW="2247900" imgH="660400" progId="Equation.3">
                  <p:embed/>
                </p:oleObj>
              </mc:Choice>
              <mc:Fallback>
                <p:oleObj name="Equation" r:id="rId15" imgW="2247900" imgH="660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7467600"/>
                        <a:ext cx="2247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2"/>
          <p:cNvGraphicFramePr>
            <a:graphicFrameLocks noChangeAspect="1"/>
          </p:cNvGraphicFramePr>
          <p:nvPr/>
        </p:nvGraphicFramePr>
        <p:xfrm>
          <a:off x="2743200" y="6248400"/>
          <a:ext cx="1244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Equation" r:id="rId17" imgW="1244600" imgH="635000" progId="Equation.3">
                  <p:embed/>
                </p:oleObj>
              </mc:Choice>
              <mc:Fallback>
                <p:oleObj name="Equation" r:id="rId17" imgW="1244600" imgH="635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6248400"/>
                        <a:ext cx="1244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138</a:t>
            </a:fld>
            <a:endParaRPr lang="en-US" sz="1400" smtClean="0"/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err="1"/>
              <a:t>Generalising</a:t>
            </a:r>
            <a:r>
              <a:rPr lang="en-US" b="1" dirty="0"/>
              <a:t> the sample to the population</a:t>
            </a:r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59436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Issue: We can calculate the sample mean and sample variance from our data, but the true mean and true variance </a:t>
            </a:r>
            <a:r>
              <a:rPr lang="en-US" dirty="0" smtClean="0"/>
              <a:t>are </a:t>
            </a:r>
            <a:r>
              <a:rPr lang="en-US" dirty="0"/>
              <a:t>generally </a:t>
            </a:r>
            <a:r>
              <a:rPr lang="en-US" dirty="0" smtClean="0"/>
              <a:t>unknown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Fortunately, statisticians have </a:t>
            </a:r>
            <a:r>
              <a:rPr lang="en-US" dirty="0" smtClean="0"/>
              <a:t>learnt </a:t>
            </a:r>
            <a:r>
              <a:rPr lang="en-US" dirty="0"/>
              <a:t>some things about how to </a:t>
            </a:r>
            <a:r>
              <a:rPr lang="en-US" dirty="0" smtClean="0"/>
              <a:t>recover* </a:t>
            </a:r>
            <a:r>
              <a:rPr lang="en-US" dirty="0"/>
              <a:t>the true mean and true variance based only on sample means and sample </a:t>
            </a:r>
            <a:r>
              <a:rPr lang="en-US" dirty="0" smtClean="0"/>
              <a:t>variances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with high probability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139</a:t>
            </a:fld>
            <a:endParaRPr lang="en-US" sz="1400" smtClean="0"/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1219200" y="742890"/>
            <a:ext cx="441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How do </a:t>
            </a:r>
            <a:r>
              <a:rPr lang="en-US" b="1" dirty="0" smtClean="0"/>
              <a:t>sample </a:t>
            </a:r>
            <a:r>
              <a:rPr lang="en-US" b="1" dirty="0"/>
              <a:t>means </a:t>
            </a:r>
            <a:r>
              <a:rPr lang="en-US" b="1" dirty="0" smtClean="0"/>
              <a:t>behave?</a:t>
            </a:r>
            <a:endParaRPr lang="en-US" b="1" dirty="0"/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50471" y="1822824"/>
                <a:ext cx="4640729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we observe data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...,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We can calculate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exactly</a:t>
                </a:r>
                <a:r>
                  <a:rPr lang="en-US" dirty="0" smtClean="0"/>
                  <a:t>, but what can we say about μ?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Idea: μ is probably close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Goal: Make this more </a:t>
                </a:r>
                <a:r>
                  <a:rPr lang="en-US" dirty="0" err="1" smtClean="0"/>
                  <a:t>rigourous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471" y="1822824"/>
                <a:ext cx="4640729" cy="3477875"/>
              </a:xfrm>
              <a:prstGeom prst="rect">
                <a:avLst/>
              </a:prstGeom>
              <a:blipFill rotWithShape="0">
                <a:blip r:embed="rId2"/>
                <a:stretch>
                  <a:fillRect l="-1445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6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140</a:t>
            </a:fld>
            <a:endParaRPr lang="en-US" sz="1400" smtClean="0"/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0471" y="1908512"/>
            <a:ext cx="50979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general, neither the sum nor mean of </a:t>
            </a:r>
            <a:r>
              <a:rPr lang="en-US" smtClean="0"/>
              <a:t>the data will </a:t>
            </a:r>
            <a:r>
              <a:rPr lang="en-US" dirty="0" smtClean="0"/>
              <a:t>have the same distribution as </a:t>
            </a:r>
            <a:r>
              <a:rPr lang="en-US" smtClean="0"/>
              <a:t>the </a:t>
            </a:r>
            <a:r>
              <a:rPr lang="en-US" smtClean="0"/>
              <a:t>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X</a:t>
            </a:r>
            <a:r>
              <a:rPr lang="en-US" baseline="-25000" dirty="0" smtClean="0"/>
              <a:t>3</a:t>
            </a:r>
            <a:r>
              <a:rPr lang="en-US" dirty="0" smtClean="0"/>
              <a:t> follow F-distributions.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+ X</a:t>
            </a:r>
            <a:r>
              <a:rPr lang="en-US" baseline="-25000" dirty="0" smtClean="0"/>
              <a:t>2</a:t>
            </a:r>
            <a:r>
              <a:rPr lang="en-US" dirty="0" smtClean="0"/>
              <a:t>+ X</a:t>
            </a:r>
            <a:r>
              <a:rPr lang="en-US" baseline="-25000" dirty="0" smtClean="0"/>
              <a:t>3</a:t>
            </a:r>
            <a:r>
              <a:rPr lang="en-US" dirty="0" smtClean="0"/>
              <a:t> does not follow an F-distribution</a:t>
            </a:r>
          </a:p>
          <a:p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+ X</a:t>
            </a:r>
            <a:r>
              <a:rPr lang="en-US" baseline="-25000" dirty="0" smtClean="0"/>
              <a:t>2</a:t>
            </a:r>
            <a:r>
              <a:rPr lang="en-US" dirty="0" smtClean="0"/>
              <a:t>+ X</a:t>
            </a:r>
            <a:r>
              <a:rPr lang="en-US" baseline="-25000" dirty="0" smtClean="0"/>
              <a:t>3</a:t>
            </a:r>
            <a:r>
              <a:rPr lang="en-US" dirty="0" smtClean="0"/>
              <a:t>)/3 does not follow an F-distribution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Exception to the rule: </a:t>
            </a:r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...,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are independent and normally distributed with means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i</a:t>
            </a:r>
            <a:r>
              <a:rPr lang="en-US" dirty="0" smtClean="0"/>
              <a:t> and  σ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+…+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follows a normal distribution with mean </a:t>
            </a:r>
          </a:p>
          <a:p>
            <a:pPr algn="ctr"/>
            <a:r>
              <a:rPr lang="en-US" dirty="0" smtClean="0"/>
              <a:t> μ</a:t>
            </a:r>
            <a:r>
              <a:rPr lang="en-US" baseline="-25000" dirty="0" smtClean="0"/>
              <a:t>1</a:t>
            </a:r>
            <a:r>
              <a:rPr lang="en-US" dirty="0" smtClean="0"/>
              <a:t>+…+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and variance</a:t>
            </a:r>
          </a:p>
          <a:p>
            <a:pPr algn="ctr"/>
            <a:r>
              <a:rPr lang="en-US" dirty="0" smtClean="0"/>
              <a:t>σ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+…+ σ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2 </a:t>
            </a:r>
            <a:endParaRPr lang="en-US" dirty="0" smtClean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Sums of Normal Random Variables </a:t>
            </a:r>
          </a:p>
        </p:txBody>
      </p:sp>
    </p:spTree>
    <p:extLst>
      <p:ext uri="{BB962C8B-B14F-4D97-AF65-F5344CB8AC3E}">
        <p14:creationId xmlns:p14="http://schemas.microsoft.com/office/powerpoint/2010/main" val="2979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141</a:t>
            </a:fld>
            <a:endParaRPr lang="en-US" sz="1400" smtClean="0"/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1905000"/>
            <a:ext cx="46407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can we do instead? Use the central limit theorem!</a:t>
            </a:r>
          </a:p>
          <a:p>
            <a:endParaRPr lang="en-US" dirty="0" smtClean="0"/>
          </a:p>
          <a:p>
            <a:r>
              <a:rPr lang="en-US" dirty="0" smtClean="0"/>
              <a:t>Central limit theorem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...,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are independent and have the same distribution, and the </a:t>
            </a:r>
            <a:r>
              <a:rPr lang="en-US" dirty="0" smtClean="0"/>
              <a:t>variance of </a:t>
            </a:r>
            <a:r>
              <a:rPr lang="en-US" dirty="0" smtClean="0"/>
              <a:t>that distribution is σ</a:t>
            </a:r>
            <a:r>
              <a:rPr lang="en-US" baseline="30000" dirty="0" smtClean="0"/>
              <a:t>2</a:t>
            </a:r>
            <a:r>
              <a:rPr lang="en-US" dirty="0" smtClean="0"/>
              <a:t>, then if n is large,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approximately and under relatively weak conditions. </a:t>
            </a:r>
          </a:p>
          <a:p>
            <a:endParaRPr lang="en-US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>
                <a:sym typeface="Symbol" pitchFamily="18" charset="2"/>
              </a:rPr>
              <a:t>In general, this applies for n  30.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>
                <a:sym typeface="Symbol" pitchFamily="18" charset="2"/>
              </a:rPr>
              <a:t>As n increases, the normal approximation improves.</a:t>
            </a:r>
          </a:p>
          <a:p>
            <a:endParaRPr lang="en-US" dirty="0" smtClean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Central limit theorem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084470"/>
              </p:ext>
            </p:extLst>
          </p:nvPr>
        </p:nvGraphicFramePr>
        <p:xfrm>
          <a:off x="2286001" y="4495799"/>
          <a:ext cx="2312772" cy="106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3" imgW="914400" imgH="469900" progId="Equation.3">
                  <p:embed/>
                </p:oleObj>
              </mc:Choice>
              <mc:Fallback>
                <p:oleObj name="Equation" r:id="rId3" imgW="914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4495799"/>
                        <a:ext cx="2312772" cy="1066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1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A24D4B9-3C17-4B65-A154-3655BE0C810E}" type="slidenum">
              <a:rPr lang="en-US" sz="1400" smtClean="0"/>
              <a:pPr/>
              <a:t>142</a:t>
            </a:fld>
            <a:endParaRPr lang="en-US" sz="1400" smtClean="0"/>
          </a:p>
        </p:txBody>
      </p:sp>
      <p:sp>
        <p:nvSpPr>
          <p:cNvPr id="6149" name="Text Box 2"/>
          <p:cNvSpPr txBox="1">
            <a:spLocks noChangeArrowheads="1"/>
          </p:cNvSpPr>
          <p:nvPr/>
        </p:nvSpPr>
        <p:spPr bwMode="auto">
          <a:xfrm>
            <a:off x="1371600" y="6858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Distribution of the Sample Mean </a:t>
            </a:r>
          </a:p>
        </p:txBody>
      </p:sp>
      <p:sp>
        <p:nvSpPr>
          <p:cNvPr id="6150" name="Line 3"/>
          <p:cNvSpPr>
            <a:spLocks noChangeShapeType="1"/>
          </p:cNvSpPr>
          <p:nvPr/>
        </p:nvSpPr>
        <p:spPr bwMode="auto">
          <a:xfrm>
            <a:off x="12192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Freeform 4"/>
          <p:cNvSpPr>
            <a:spLocks/>
          </p:cNvSpPr>
          <p:nvPr/>
        </p:nvSpPr>
        <p:spPr bwMode="auto">
          <a:xfrm>
            <a:off x="1874838" y="1725613"/>
            <a:ext cx="2627312" cy="1928812"/>
          </a:xfrm>
          <a:custGeom>
            <a:avLst/>
            <a:gdLst>
              <a:gd name="T0" fmla="*/ 2147483647 w 1655"/>
              <a:gd name="T1" fmla="*/ 2147483647 h 1215"/>
              <a:gd name="T2" fmla="*/ 2147483647 w 1655"/>
              <a:gd name="T3" fmla="*/ 2147483647 h 1215"/>
              <a:gd name="T4" fmla="*/ 2147483647 w 1655"/>
              <a:gd name="T5" fmla="*/ 2147483647 h 1215"/>
              <a:gd name="T6" fmla="*/ 2147483647 w 1655"/>
              <a:gd name="T7" fmla="*/ 2147483647 h 1215"/>
              <a:gd name="T8" fmla="*/ 2147483647 w 1655"/>
              <a:gd name="T9" fmla="*/ 2147483647 h 1215"/>
              <a:gd name="T10" fmla="*/ 2147483647 w 1655"/>
              <a:gd name="T11" fmla="*/ 2147483647 h 1215"/>
              <a:gd name="T12" fmla="*/ 2147483647 w 1655"/>
              <a:gd name="T13" fmla="*/ 2147483647 h 1215"/>
              <a:gd name="T14" fmla="*/ 2147483647 w 1655"/>
              <a:gd name="T15" fmla="*/ 2147483647 h 1215"/>
              <a:gd name="T16" fmla="*/ 2147483647 w 1655"/>
              <a:gd name="T17" fmla="*/ 2147483647 h 1215"/>
              <a:gd name="T18" fmla="*/ 2147483647 w 1655"/>
              <a:gd name="T19" fmla="*/ 2147483647 h 1215"/>
              <a:gd name="T20" fmla="*/ 2147483647 w 1655"/>
              <a:gd name="T21" fmla="*/ 2147483647 h 1215"/>
              <a:gd name="T22" fmla="*/ 2147483647 w 1655"/>
              <a:gd name="T23" fmla="*/ 2147483647 h 1215"/>
              <a:gd name="T24" fmla="*/ 2147483647 w 1655"/>
              <a:gd name="T25" fmla="*/ 2147483647 h 1215"/>
              <a:gd name="T26" fmla="*/ 2147483647 w 1655"/>
              <a:gd name="T27" fmla="*/ 2147483647 h 1215"/>
              <a:gd name="T28" fmla="*/ 2147483647 w 1655"/>
              <a:gd name="T29" fmla="*/ 2147483647 h 1215"/>
              <a:gd name="T30" fmla="*/ 2147483647 w 1655"/>
              <a:gd name="T31" fmla="*/ 2147483647 h 1215"/>
              <a:gd name="T32" fmla="*/ 2147483647 w 1655"/>
              <a:gd name="T33" fmla="*/ 2147483647 h 1215"/>
              <a:gd name="T34" fmla="*/ 2147483647 w 1655"/>
              <a:gd name="T35" fmla="*/ 2147483647 h 1215"/>
              <a:gd name="T36" fmla="*/ 2147483647 w 1655"/>
              <a:gd name="T37" fmla="*/ 2147483647 h 1215"/>
              <a:gd name="T38" fmla="*/ 2147483647 w 1655"/>
              <a:gd name="T39" fmla="*/ 2147483647 h 1215"/>
              <a:gd name="T40" fmla="*/ 2147483647 w 1655"/>
              <a:gd name="T41" fmla="*/ 2147483647 h 1215"/>
              <a:gd name="T42" fmla="*/ 2147483647 w 1655"/>
              <a:gd name="T43" fmla="*/ 2147483647 h 1215"/>
              <a:gd name="T44" fmla="*/ 2147483647 w 1655"/>
              <a:gd name="T45" fmla="*/ 2147483647 h 1215"/>
              <a:gd name="T46" fmla="*/ 2147483647 w 1655"/>
              <a:gd name="T47" fmla="*/ 2147483647 h 1215"/>
              <a:gd name="T48" fmla="*/ 2147483647 w 1655"/>
              <a:gd name="T49" fmla="*/ 2147483647 h 1215"/>
              <a:gd name="T50" fmla="*/ 2147483647 w 1655"/>
              <a:gd name="T51" fmla="*/ 2147483647 h 1215"/>
              <a:gd name="T52" fmla="*/ 2147483647 w 1655"/>
              <a:gd name="T53" fmla="*/ 2147483647 h 1215"/>
              <a:gd name="T54" fmla="*/ 2147483647 w 1655"/>
              <a:gd name="T55" fmla="*/ 2147483647 h 1215"/>
              <a:gd name="T56" fmla="*/ 2147483647 w 1655"/>
              <a:gd name="T57" fmla="*/ 2147483647 h 1215"/>
              <a:gd name="T58" fmla="*/ 2147483647 w 1655"/>
              <a:gd name="T59" fmla="*/ 2147483647 h 1215"/>
              <a:gd name="T60" fmla="*/ 2147483647 w 1655"/>
              <a:gd name="T61" fmla="*/ 2147483647 h 1215"/>
              <a:gd name="T62" fmla="*/ 2147483647 w 1655"/>
              <a:gd name="T63" fmla="*/ 2147483647 h 1215"/>
              <a:gd name="T64" fmla="*/ 2147483647 w 1655"/>
              <a:gd name="T65" fmla="*/ 2147483647 h 121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655" h="1215">
                <a:moveTo>
                  <a:pt x="892" y="200"/>
                </a:moveTo>
                <a:cubicBezTo>
                  <a:pt x="879" y="147"/>
                  <a:pt x="860" y="121"/>
                  <a:pt x="815" y="91"/>
                </a:cubicBezTo>
                <a:cubicBezTo>
                  <a:pt x="757" y="0"/>
                  <a:pt x="650" y="53"/>
                  <a:pt x="543" y="58"/>
                </a:cubicBezTo>
                <a:cubicBezTo>
                  <a:pt x="500" y="87"/>
                  <a:pt x="472" y="83"/>
                  <a:pt x="455" y="135"/>
                </a:cubicBezTo>
                <a:cubicBezTo>
                  <a:pt x="451" y="204"/>
                  <a:pt x="457" y="274"/>
                  <a:pt x="444" y="342"/>
                </a:cubicBezTo>
                <a:cubicBezTo>
                  <a:pt x="444" y="343"/>
                  <a:pt x="390" y="361"/>
                  <a:pt x="368" y="364"/>
                </a:cubicBezTo>
                <a:cubicBezTo>
                  <a:pt x="325" y="369"/>
                  <a:pt x="281" y="371"/>
                  <a:pt x="237" y="375"/>
                </a:cubicBezTo>
                <a:cubicBezTo>
                  <a:pt x="110" y="440"/>
                  <a:pt x="288" y="354"/>
                  <a:pt x="139" y="408"/>
                </a:cubicBezTo>
                <a:cubicBezTo>
                  <a:pt x="127" y="412"/>
                  <a:pt x="118" y="423"/>
                  <a:pt x="106" y="429"/>
                </a:cubicBezTo>
                <a:cubicBezTo>
                  <a:pt x="96" y="434"/>
                  <a:pt x="85" y="436"/>
                  <a:pt x="74" y="440"/>
                </a:cubicBezTo>
                <a:cubicBezTo>
                  <a:pt x="0" y="551"/>
                  <a:pt x="15" y="538"/>
                  <a:pt x="41" y="713"/>
                </a:cubicBezTo>
                <a:cubicBezTo>
                  <a:pt x="43" y="724"/>
                  <a:pt x="41" y="742"/>
                  <a:pt x="52" y="746"/>
                </a:cubicBezTo>
                <a:cubicBezTo>
                  <a:pt x="90" y="759"/>
                  <a:pt x="132" y="753"/>
                  <a:pt x="172" y="757"/>
                </a:cubicBezTo>
                <a:cubicBezTo>
                  <a:pt x="257" y="798"/>
                  <a:pt x="286" y="800"/>
                  <a:pt x="346" y="877"/>
                </a:cubicBezTo>
                <a:cubicBezTo>
                  <a:pt x="350" y="939"/>
                  <a:pt x="341" y="1002"/>
                  <a:pt x="357" y="1062"/>
                </a:cubicBezTo>
                <a:cubicBezTo>
                  <a:pt x="363" y="1086"/>
                  <a:pt x="473" y="1103"/>
                  <a:pt x="488" y="1106"/>
                </a:cubicBezTo>
                <a:cubicBezTo>
                  <a:pt x="573" y="1163"/>
                  <a:pt x="636" y="1134"/>
                  <a:pt x="750" y="1128"/>
                </a:cubicBezTo>
                <a:cubicBezTo>
                  <a:pt x="790" y="1131"/>
                  <a:pt x="832" y="1125"/>
                  <a:pt x="870" y="1138"/>
                </a:cubicBezTo>
                <a:cubicBezTo>
                  <a:pt x="890" y="1144"/>
                  <a:pt x="896" y="1171"/>
                  <a:pt x="914" y="1182"/>
                </a:cubicBezTo>
                <a:cubicBezTo>
                  <a:pt x="940" y="1199"/>
                  <a:pt x="973" y="1201"/>
                  <a:pt x="1001" y="1215"/>
                </a:cubicBezTo>
                <a:cubicBezTo>
                  <a:pt x="1077" y="1211"/>
                  <a:pt x="1154" y="1210"/>
                  <a:pt x="1230" y="1204"/>
                </a:cubicBezTo>
                <a:cubicBezTo>
                  <a:pt x="1242" y="1203"/>
                  <a:pt x="1255" y="1201"/>
                  <a:pt x="1263" y="1193"/>
                </a:cubicBezTo>
                <a:cubicBezTo>
                  <a:pt x="1292" y="1164"/>
                  <a:pt x="1285" y="1113"/>
                  <a:pt x="1295" y="1073"/>
                </a:cubicBezTo>
                <a:cubicBezTo>
                  <a:pt x="1313" y="1000"/>
                  <a:pt x="1323" y="928"/>
                  <a:pt x="1339" y="855"/>
                </a:cubicBezTo>
                <a:cubicBezTo>
                  <a:pt x="1350" y="806"/>
                  <a:pt x="1355" y="774"/>
                  <a:pt x="1404" y="757"/>
                </a:cubicBezTo>
                <a:cubicBezTo>
                  <a:pt x="1439" y="688"/>
                  <a:pt x="1495" y="656"/>
                  <a:pt x="1546" y="604"/>
                </a:cubicBezTo>
                <a:cubicBezTo>
                  <a:pt x="1563" y="587"/>
                  <a:pt x="1573" y="565"/>
                  <a:pt x="1590" y="549"/>
                </a:cubicBezTo>
                <a:cubicBezTo>
                  <a:pt x="1599" y="540"/>
                  <a:pt x="1613" y="536"/>
                  <a:pt x="1623" y="528"/>
                </a:cubicBezTo>
                <a:cubicBezTo>
                  <a:pt x="1635" y="518"/>
                  <a:pt x="1644" y="506"/>
                  <a:pt x="1655" y="495"/>
                </a:cubicBezTo>
                <a:cubicBezTo>
                  <a:pt x="1650" y="441"/>
                  <a:pt x="1654" y="371"/>
                  <a:pt x="1623" y="320"/>
                </a:cubicBezTo>
                <a:cubicBezTo>
                  <a:pt x="1558" y="215"/>
                  <a:pt x="1340" y="185"/>
                  <a:pt x="1230" y="157"/>
                </a:cubicBezTo>
                <a:cubicBezTo>
                  <a:pt x="1143" y="172"/>
                  <a:pt x="1055" y="174"/>
                  <a:pt x="968" y="189"/>
                </a:cubicBezTo>
                <a:cubicBezTo>
                  <a:pt x="954" y="191"/>
                  <a:pt x="892" y="222"/>
                  <a:pt x="892" y="2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2209800" y="22860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Population of X’s (mean = </a:t>
            </a:r>
            <a:r>
              <a:rPr lang="en-US">
                <a:sym typeface="Symbol" pitchFamily="18" charset="2"/>
              </a:rPr>
              <a:t>)</a:t>
            </a:r>
            <a:endParaRPr lang="en-US"/>
          </a:p>
        </p:txBody>
      </p:sp>
      <p:sp>
        <p:nvSpPr>
          <p:cNvPr id="6153" name="Line 6"/>
          <p:cNvSpPr>
            <a:spLocks noChangeShapeType="1"/>
          </p:cNvSpPr>
          <p:nvPr/>
        </p:nvSpPr>
        <p:spPr bwMode="auto">
          <a:xfrm flipH="1">
            <a:off x="1524000" y="34290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7"/>
          <p:cNvSpPr>
            <a:spLocks noChangeShapeType="1"/>
          </p:cNvSpPr>
          <p:nvPr/>
        </p:nvSpPr>
        <p:spPr bwMode="auto">
          <a:xfrm flipH="1">
            <a:off x="2362200" y="35052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8"/>
          <p:cNvSpPr>
            <a:spLocks noChangeShapeType="1"/>
          </p:cNvSpPr>
          <p:nvPr/>
        </p:nvSpPr>
        <p:spPr bwMode="auto">
          <a:xfrm>
            <a:off x="2971800" y="3505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9"/>
          <p:cNvSpPr>
            <a:spLocks noChangeShapeType="1"/>
          </p:cNvSpPr>
          <p:nvPr/>
        </p:nvSpPr>
        <p:spPr bwMode="auto">
          <a:xfrm>
            <a:off x="3429000" y="36576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0"/>
          <p:cNvSpPr>
            <a:spLocks noChangeShapeType="1"/>
          </p:cNvSpPr>
          <p:nvPr/>
        </p:nvSpPr>
        <p:spPr bwMode="auto">
          <a:xfrm>
            <a:off x="3810000" y="35814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8" name="Object 11"/>
          <p:cNvGraphicFramePr>
            <a:graphicFrameLocks noChangeAspect="1"/>
          </p:cNvGraphicFramePr>
          <p:nvPr/>
        </p:nvGraphicFramePr>
        <p:xfrm>
          <a:off x="1371600" y="46482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" name="Equation" r:id="rId3" imgW="228600" imgH="279400" progId="Equation.3">
                  <p:embed/>
                </p:oleObj>
              </mc:Choice>
              <mc:Fallback>
                <p:oleObj name="Equation" r:id="rId3" imgW="228600" imgH="279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2"/>
          <p:cNvGraphicFramePr>
            <a:graphicFrameLocks noChangeAspect="1"/>
          </p:cNvGraphicFramePr>
          <p:nvPr/>
        </p:nvGraphicFramePr>
        <p:xfrm>
          <a:off x="2209800" y="46482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" name="Equation" r:id="rId5" imgW="228600" imgH="279400" progId="Equation.3">
                  <p:embed/>
                </p:oleObj>
              </mc:Choice>
              <mc:Fallback>
                <p:oleObj name="Equation" r:id="rId5" imgW="228600" imgH="279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82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3"/>
          <p:cNvGraphicFramePr>
            <a:graphicFrameLocks noChangeAspect="1"/>
          </p:cNvGraphicFramePr>
          <p:nvPr/>
        </p:nvGraphicFramePr>
        <p:xfrm>
          <a:off x="2895600" y="46482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" name="Equation" r:id="rId6" imgW="228600" imgH="279400" progId="Equation.3">
                  <p:embed/>
                </p:oleObj>
              </mc:Choice>
              <mc:Fallback>
                <p:oleObj name="Equation" r:id="rId6" imgW="228600" imgH="279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482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4"/>
          <p:cNvGraphicFramePr>
            <a:graphicFrameLocks noChangeAspect="1"/>
          </p:cNvGraphicFramePr>
          <p:nvPr/>
        </p:nvGraphicFramePr>
        <p:xfrm>
          <a:off x="3581400" y="46482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" name="Equation" r:id="rId7" imgW="228600" imgH="279400" progId="Equation.3">
                  <p:embed/>
                </p:oleObj>
              </mc:Choice>
              <mc:Fallback>
                <p:oleObj name="Equation" r:id="rId7" imgW="228600" imgH="279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482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5"/>
          <p:cNvGraphicFramePr>
            <a:graphicFrameLocks noChangeAspect="1"/>
          </p:cNvGraphicFramePr>
          <p:nvPr/>
        </p:nvGraphicFramePr>
        <p:xfrm>
          <a:off x="4419600" y="46482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" name="Equation" r:id="rId8" imgW="228600" imgH="279400" progId="Equation.3">
                  <p:embed/>
                </p:oleObj>
              </mc:Choice>
              <mc:Fallback>
                <p:oleObj name="Equation" r:id="rId8" imgW="228600" imgH="279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482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Text Box 16"/>
          <p:cNvSpPr txBox="1">
            <a:spLocks noChangeArrowheads="1"/>
          </p:cNvSpPr>
          <p:nvPr/>
        </p:nvSpPr>
        <p:spPr bwMode="auto">
          <a:xfrm rot="-3206309">
            <a:off x="996950" y="3727450"/>
            <a:ext cx="1816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sample of size n</a:t>
            </a:r>
            <a:endParaRPr lang="en-US"/>
          </a:p>
        </p:txBody>
      </p:sp>
      <p:sp>
        <p:nvSpPr>
          <p:cNvPr id="6164" name="Text Box 17"/>
          <p:cNvSpPr txBox="1">
            <a:spLocks noChangeArrowheads="1"/>
          </p:cNvSpPr>
          <p:nvPr/>
        </p:nvSpPr>
        <p:spPr bwMode="auto">
          <a:xfrm rot="-4335108">
            <a:off x="1454150" y="3879850"/>
            <a:ext cx="1816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sample of size n</a:t>
            </a:r>
            <a:endParaRPr lang="en-US"/>
          </a:p>
        </p:txBody>
      </p:sp>
      <p:sp>
        <p:nvSpPr>
          <p:cNvPr id="6165" name="Text Box 18"/>
          <p:cNvSpPr txBox="1">
            <a:spLocks noChangeArrowheads="1"/>
          </p:cNvSpPr>
          <p:nvPr/>
        </p:nvSpPr>
        <p:spPr bwMode="auto">
          <a:xfrm rot="-5329000">
            <a:off x="1911350" y="3956050"/>
            <a:ext cx="1816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sample of size n</a:t>
            </a:r>
            <a:endParaRPr lang="en-US"/>
          </a:p>
        </p:txBody>
      </p:sp>
      <p:sp>
        <p:nvSpPr>
          <p:cNvPr id="6166" name="Text Box 19"/>
          <p:cNvSpPr txBox="1">
            <a:spLocks noChangeArrowheads="1"/>
          </p:cNvSpPr>
          <p:nvPr/>
        </p:nvSpPr>
        <p:spPr bwMode="auto">
          <a:xfrm rot="-5949760">
            <a:off x="2444750" y="3956050"/>
            <a:ext cx="1816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sample of size n</a:t>
            </a:r>
            <a:endParaRPr lang="en-US"/>
          </a:p>
        </p:txBody>
      </p:sp>
      <p:sp>
        <p:nvSpPr>
          <p:cNvPr id="6167" name="Text Box 20"/>
          <p:cNvSpPr txBox="1">
            <a:spLocks noChangeArrowheads="1"/>
          </p:cNvSpPr>
          <p:nvPr/>
        </p:nvSpPr>
        <p:spPr bwMode="auto">
          <a:xfrm rot="-7304464">
            <a:off x="3054350" y="3956050"/>
            <a:ext cx="1816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sample of size n</a:t>
            </a:r>
            <a:endParaRPr lang="en-US"/>
          </a:p>
        </p:txBody>
      </p:sp>
      <p:sp>
        <p:nvSpPr>
          <p:cNvPr id="6168" name="AutoShape 21"/>
          <p:cNvSpPr>
            <a:spLocks/>
          </p:cNvSpPr>
          <p:nvPr/>
        </p:nvSpPr>
        <p:spPr bwMode="auto">
          <a:xfrm rot="5400000">
            <a:off x="2819400" y="3657600"/>
            <a:ext cx="304800" cy="3200400"/>
          </a:xfrm>
          <a:prstGeom prst="rightBrace">
            <a:avLst>
              <a:gd name="adj1" fmla="val 8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Text Box 22"/>
          <p:cNvSpPr txBox="1">
            <a:spLocks noChangeArrowheads="1"/>
          </p:cNvSpPr>
          <p:nvPr/>
        </p:nvSpPr>
        <p:spPr bwMode="auto">
          <a:xfrm>
            <a:off x="2743200" y="7696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</a:t>
            </a:r>
            <a:endParaRPr lang="en-US"/>
          </a:p>
        </p:txBody>
      </p:sp>
      <p:sp>
        <p:nvSpPr>
          <p:cNvPr id="6170" name="Line 23"/>
          <p:cNvSpPr>
            <a:spLocks noChangeShapeType="1"/>
          </p:cNvSpPr>
          <p:nvPr/>
        </p:nvSpPr>
        <p:spPr bwMode="auto">
          <a:xfrm flipV="1">
            <a:off x="2971800" y="5638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71" name="Picture 2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86400"/>
            <a:ext cx="3733800" cy="24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511_95">
  <a:themeElements>
    <a:clrScheme name="b511_9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511_95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511_9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511_9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C:\MSOffice\Templates\Presentations\b511_95.pot</Template>
  <TotalTime>6417</TotalTime>
  <Words>1209</Words>
  <Application>Microsoft Macintosh PowerPoint</Application>
  <PresentationFormat>Overhead</PresentationFormat>
  <Paragraphs>327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Cambria Math</vt:lpstr>
      <vt:lpstr>Symbol</vt:lpstr>
      <vt:lpstr>Times New Roman</vt:lpstr>
      <vt:lpstr>b511_95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James P. Hughes</dc:creator>
  <cp:lastModifiedBy>Amy D Willis</cp:lastModifiedBy>
  <cp:revision>151</cp:revision>
  <cp:lastPrinted>2011-06-04T00:30:14Z</cp:lastPrinted>
  <dcterms:created xsi:type="dcterms:W3CDTF">1999-08-27T19:11:50Z</dcterms:created>
  <dcterms:modified xsi:type="dcterms:W3CDTF">2018-07-07T20:18:50Z</dcterms:modified>
</cp:coreProperties>
</file>