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165" strictFirstAndLastChars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8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</p:sldIdLst>
  <p:sldSz cx="6858000" cy="9144000" type="overhead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02" autoAdjust="0"/>
    <p:restoredTop sz="92821" autoAdjust="0"/>
  </p:normalViewPr>
  <p:slideViewPr>
    <p:cSldViewPr snapToGrid="0">
      <p:cViewPr>
        <p:scale>
          <a:sx n="95" d="100"/>
          <a:sy n="95" d="100"/>
        </p:scale>
        <p:origin x="3376" y="84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-1824" y="-84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Relationship Id="rId2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Relationship Id="rId3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Relationship Id="rId3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28" tIns="48665" rIns="97328" bIns="48665" numCol="1" anchor="t" anchorCtr="0" compatLnSpc="1">
            <a:prstTxWarp prst="textNoShape">
              <a:avLst/>
            </a:prstTxWarp>
          </a:bodyPr>
          <a:lstStyle>
            <a:lvl1pPr defTabSz="9673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28" tIns="48665" rIns="97328" bIns="48665" numCol="1" anchor="t" anchorCtr="0" compatLnSpc="1">
            <a:prstTxWarp prst="textNoShape">
              <a:avLst/>
            </a:prstTxWarp>
          </a:bodyPr>
          <a:lstStyle>
            <a:lvl1pPr algn="r" defTabSz="9673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28" tIns="48665" rIns="97328" bIns="48665" numCol="1" anchor="b" anchorCtr="0" compatLnSpc="1">
            <a:prstTxWarp prst="textNoShape">
              <a:avLst/>
            </a:prstTxWarp>
          </a:bodyPr>
          <a:lstStyle>
            <a:lvl1pPr defTabSz="9673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28" tIns="48665" rIns="97328" bIns="48665" numCol="1" anchor="b" anchorCtr="0" compatLnSpc="1">
            <a:prstTxWarp prst="textNoShape">
              <a:avLst/>
            </a:prstTxWarp>
          </a:bodyPr>
          <a:lstStyle>
            <a:lvl1pPr algn="r" defTabSz="967300">
              <a:defRPr sz="1200"/>
            </a:lvl1pPr>
          </a:lstStyle>
          <a:p>
            <a:pPr>
              <a:defRPr/>
            </a:pPr>
            <a:fld id="{BD1F3C14-A945-466E-8DF1-4E84DE15BC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24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28" tIns="48665" rIns="97328" bIns="48665" numCol="1" anchor="t" anchorCtr="0" compatLnSpc="1">
            <a:prstTxWarp prst="textNoShape">
              <a:avLst/>
            </a:prstTxWarp>
          </a:bodyPr>
          <a:lstStyle>
            <a:lvl1pPr defTabSz="9673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28" tIns="48665" rIns="97328" bIns="48665" numCol="1" anchor="t" anchorCtr="0" compatLnSpc="1">
            <a:prstTxWarp prst="textNoShape">
              <a:avLst/>
            </a:prstTxWarp>
          </a:bodyPr>
          <a:lstStyle>
            <a:lvl1pPr algn="r" defTabSz="9673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775075" y="550863"/>
            <a:ext cx="2054225" cy="27400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1" y="3474963"/>
            <a:ext cx="7038380" cy="3291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28" tIns="48665" rIns="97328" bIns="486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28" tIns="48665" rIns="97328" bIns="48665" numCol="1" anchor="b" anchorCtr="0" compatLnSpc="1">
            <a:prstTxWarp prst="textNoShape">
              <a:avLst/>
            </a:prstTxWarp>
          </a:bodyPr>
          <a:lstStyle>
            <a:lvl1pPr defTabSz="9673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28" tIns="48665" rIns="97328" bIns="48665" numCol="1" anchor="b" anchorCtr="0" compatLnSpc="1">
            <a:prstTxWarp prst="textNoShape">
              <a:avLst/>
            </a:prstTxWarp>
          </a:bodyPr>
          <a:lstStyle>
            <a:lvl1pPr algn="r" defTabSz="967300">
              <a:defRPr sz="1200"/>
            </a:lvl1pPr>
          </a:lstStyle>
          <a:p>
            <a:pPr>
              <a:defRPr/>
            </a:pPr>
            <a:fld id="{D42AA0A7-2BD1-4778-BBC9-ACC05BEA89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94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2017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Institutes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CB6329-A2EB-440B-97CD-6511A32B51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34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2017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Institutes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7C29-2B03-41F0-9713-D073A688EC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52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2017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Institutes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317EBA-90A3-4163-AC06-F82876F1D0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2017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Institutes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ED1F3-128C-4557-89B8-A887A884E6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19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2017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Institutes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4A6D91-34D9-462B-97DD-FA4E060986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3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2017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Institutes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D8E62-7049-4DBC-B619-A6671C049F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5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2017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Institutes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4B5AB-777D-450B-8F92-2C2CF56B0F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9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2017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Institutes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C09D48-5945-4B0E-8735-C52330803A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32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2017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Institutes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A2B52-DDB5-4566-A5DB-C7316E3465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78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2017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Institutes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48E218-EA07-4D59-A527-C2EE21C184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1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2017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Institutes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309FB8-E258-4CC0-A603-441CAF0305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82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31200"/>
            <a:ext cx="1428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r>
              <a:rPr lang="en-US" smtClean="0"/>
              <a:t>Summer 2017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31200"/>
            <a:ext cx="21717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smtClean="0"/>
              <a:t>Summer Institutes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31200"/>
            <a:ext cx="1428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FBD4ACC-2A0E-467D-95E4-5E91BE68FE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381000" y="304800"/>
            <a:ext cx="6096000" cy="7924800"/>
          </a:xfrm>
          <a:prstGeom prst="roundRect">
            <a:avLst>
              <a:gd name="adj" fmla="val 1665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0.w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1.wmf"/><Relationship Id="rId7" Type="http://schemas.openxmlformats.org/officeDocument/2006/relationships/oleObject" Target="../embeddings/oleObject12.bin"/><Relationship Id="rId8" Type="http://schemas.openxmlformats.org/officeDocument/2006/relationships/image" Target="../media/image12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4.w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5.wmf"/><Relationship Id="rId7" Type="http://schemas.openxmlformats.org/officeDocument/2006/relationships/image" Target="../media/image16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17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18.wmf"/><Relationship Id="rId5" Type="http://schemas.openxmlformats.org/officeDocument/2006/relationships/oleObject" Target="../embeddings/oleObject17.bin"/><Relationship Id="rId6" Type="http://schemas.openxmlformats.org/officeDocument/2006/relationships/image" Target="../media/image19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20.wmf"/><Relationship Id="rId5" Type="http://schemas.openxmlformats.org/officeDocument/2006/relationships/oleObject" Target="../embeddings/oleObject19.bin"/><Relationship Id="rId6" Type="http://schemas.openxmlformats.org/officeDocument/2006/relationships/image" Target="../media/image21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3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4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6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7.w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8.w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9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205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20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26DC1ABB-E527-42C1-B19F-1DDAAFD34851}" type="slidenum">
              <a:rPr lang="en-US" sz="1400" smtClean="0"/>
              <a:pPr/>
              <a:t>165</a:t>
            </a:fld>
            <a:endParaRPr lang="en-US" sz="1400" smtClean="0"/>
          </a:p>
        </p:txBody>
      </p:sp>
      <p:sp>
        <p:nvSpPr>
          <p:cNvPr id="2053" name="Text Box 2"/>
          <p:cNvSpPr txBox="1">
            <a:spLocks noChangeArrowheads="1"/>
          </p:cNvSpPr>
          <p:nvPr/>
        </p:nvSpPr>
        <p:spPr bwMode="auto">
          <a:xfrm>
            <a:off x="1871663" y="3024188"/>
            <a:ext cx="3078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 cmpd="dbl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sz="2800" b="1"/>
              <a:t>Hypothesis Testing</a:t>
            </a:r>
            <a:endParaRPr lang="en-US" sz="2800"/>
          </a:p>
        </p:txBody>
      </p:sp>
      <p:sp>
        <p:nvSpPr>
          <p:cNvPr id="2054" name="Line 3"/>
          <p:cNvSpPr>
            <a:spLocks noChangeShapeType="1"/>
          </p:cNvSpPr>
          <p:nvPr/>
        </p:nvSpPr>
        <p:spPr bwMode="auto">
          <a:xfrm>
            <a:off x="1143000" y="3886200"/>
            <a:ext cx="457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Line 4"/>
          <p:cNvSpPr>
            <a:spLocks noChangeShapeType="1"/>
          </p:cNvSpPr>
          <p:nvPr/>
        </p:nvSpPr>
        <p:spPr bwMode="auto">
          <a:xfrm>
            <a:off x="1143000" y="4038600"/>
            <a:ext cx="457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Line 5"/>
          <p:cNvSpPr>
            <a:spLocks noChangeShapeType="1"/>
          </p:cNvSpPr>
          <p:nvPr/>
        </p:nvSpPr>
        <p:spPr bwMode="auto">
          <a:xfrm>
            <a:off x="1143000" y="2743200"/>
            <a:ext cx="457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Line 6"/>
          <p:cNvSpPr>
            <a:spLocks noChangeShapeType="1"/>
          </p:cNvSpPr>
          <p:nvPr/>
        </p:nvSpPr>
        <p:spPr bwMode="auto">
          <a:xfrm>
            <a:off x="1143000" y="2895600"/>
            <a:ext cx="457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1331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1834B8C8-75E6-418D-BB33-51216BE04438}" type="slidenum">
              <a:rPr lang="en-US" sz="1400" smtClean="0"/>
              <a:pPr/>
              <a:t>174</a:t>
            </a:fld>
            <a:endParaRPr lang="en-US" sz="1400" smtClean="0"/>
          </a:p>
        </p:txBody>
      </p:sp>
      <p:sp>
        <p:nvSpPr>
          <p:cNvPr id="13317" name="Text Box 2"/>
          <p:cNvSpPr txBox="1">
            <a:spLocks noChangeArrowheads="1"/>
          </p:cNvSpPr>
          <p:nvPr/>
        </p:nvSpPr>
        <p:spPr bwMode="auto">
          <a:xfrm>
            <a:off x="1219200" y="457200"/>
            <a:ext cx="441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/>
              <a:t>Hypothesis Testing</a:t>
            </a:r>
          </a:p>
        </p:txBody>
      </p:sp>
      <p:sp>
        <p:nvSpPr>
          <p:cNvPr id="13318" name="Line 3"/>
          <p:cNvSpPr>
            <a:spLocks noChangeShapeType="1"/>
          </p:cNvSpPr>
          <p:nvPr/>
        </p:nvSpPr>
        <p:spPr bwMode="auto">
          <a:xfrm>
            <a:off x="1371600" y="9906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Text Box 4"/>
          <p:cNvSpPr txBox="1">
            <a:spLocks noChangeArrowheads="1"/>
          </p:cNvSpPr>
          <p:nvPr/>
        </p:nvSpPr>
        <p:spPr bwMode="auto">
          <a:xfrm>
            <a:off x="762000" y="1828800"/>
            <a:ext cx="55626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b="1"/>
              <a:t>Cholesterol Example:</a:t>
            </a:r>
            <a:endParaRPr lang="en-US"/>
          </a:p>
          <a:p>
            <a:pPr algn="just">
              <a:spcBef>
                <a:spcPct val="50000"/>
              </a:spcBef>
            </a:pPr>
            <a:endParaRPr lang="en-US"/>
          </a:p>
          <a:p>
            <a:pPr algn="just">
              <a:spcBef>
                <a:spcPct val="50000"/>
              </a:spcBef>
            </a:pPr>
            <a:r>
              <a:rPr lang="en-US"/>
              <a:t>TEST: </a:t>
            </a:r>
            <a:r>
              <a:rPr lang="en-US" b="1"/>
              <a:t>Reject</a:t>
            </a:r>
            <a:r>
              <a:rPr lang="en-US"/>
              <a:t> H</a:t>
            </a:r>
            <a:r>
              <a:rPr lang="en-US" baseline="-25000"/>
              <a:t>0</a:t>
            </a:r>
            <a:r>
              <a:rPr lang="en-US"/>
              <a:t> if</a:t>
            </a:r>
          </a:p>
          <a:p>
            <a:pPr algn="just">
              <a:spcBef>
                <a:spcPct val="50000"/>
              </a:spcBef>
            </a:pPr>
            <a:r>
              <a:rPr lang="en-US"/>
              <a:t> </a:t>
            </a:r>
          </a:p>
          <a:p>
            <a:pPr algn="just">
              <a:spcBef>
                <a:spcPct val="50000"/>
              </a:spcBef>
            </a:pPr>
            <a:endParaRPr lang="en-US"/>
          </a:p>
          <a:p>
            <a:pPr algn="just">
              <a:spcBef>
                <a:spcPct val="50000"/>
              </a:spcBef>
            </a:pPr>
            <a:endParaRPr lang="en-US"/>
          </a:p>
          <a:p>
            <a:pPr algn="just">
              <a:spcBef>
                <a:spcPct val="50000"/>
              </a:spcBef>
            </a:pPr>
            <a:endParaRPr lang="en-US"/>
          </a:p>
          <a:p>
            <a:pPr algn="just">
              <a:spcBef>
                <a:spcPct val="50000"/>
              </a:spcBef>
            </a:pPr>
            <a:endParaRPr lang="en-US"/>
          </a:p>
          <a:p>
            <a:pPr algn="just">
              <a:spcBef>
                <a:spcPct val="50000"/>
              </a:spcBef>
            </a:pPr>
            <a:endParaRPr lang="en-US"/>
          </a:p>
          <a:p>
            <a:pPr algn="just">
              <a:spcBef>
                <a:spcPct val="50000"/>
              </a:spcBef>
            </a:pPr>
            <a:r>
              <a:rPr lang="en-US"/>
              <a:t>In terms of Z ...</a:t>
            </a:r>
          </a:p>
          <a:p>
            <a:pPr algn="just">
              <a:spcBef>
                <a:spcPct val="50000"/>
              </a:spcBef>
            </a:pPr>
            <a:endParaRPr lang="en-US"/>
          </a:p>
        </p:txBody>
      </p:sp>
      <p:graphicFrame>
        <p:nvGraphicFramePr>
          <p:cNvPr id="13320" name="Object 5"/>
          <p:cNvGraphicFramePr>
            <a:graphicFrameLocks noChangeAspect="1"/>
          </p:cNvGraphicFramePr>
          <p:nvPr/>
        </p:nvGraphicFramePr>
        <p:xfrm>
          <a:off x="2209800" y="3200400"/>
          <a:ext cx="23368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1" name="Equation" r:id="rId3" imgW="2336800" imgH="1320800" progId="Equation.3">
                  <p:embed/>
                </p:oleObj>
              </mc:Choice>
              <mc:Fallback>
                <p:oleObj name="Equation" r:id="rId3" imgW="2336800" imgH="1320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200400"/>
                        <a:ext cx="2336800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6"/>
          <p:cNvGraphicFramePr>
            <a:graphicFrameLocks noChangeAspect="1"/>
          </p:cNvGraphicFramePr>
          <p:nvPr/>
        </p:nvGraphicFramePr>
        <p:xfrm>
          <a:off x="2590800" y="4876800"/>
          <a:ext cx="1536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2" name="Equation" r:id="rId5" imgW="1536700" imgH="711200" progId="Equation.3">
                  <p:embed/>
                </p:oleObj>
              </mc:Choice>
              <mc:Fallback>
                <p:oleObj name="Equation" r:id="rId5" imgW="1536700" imgH="71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876800"/>
                        <a:ext cx="15367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7"/>
          <p:cNvGraphicFramePr>
            <a:graphicFrameLocks noChangeAspect="1"/>
          </p:cNvGraphicFramePr>
          <p:nvPr/>
        </p:nvGraphicFramePr>
        <p:xfrm>
          <a:off x="2514600" y="6400800"/>
          <a:ext cx="12065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3" name="Equation" r:id="rId7" imgW="1206500" imgH="647700" progId="Equation.3">
                  <p:embed/>
                </p:oleObj>
              </mc:Choice>
              <mc:Fallback>
                <p:oleObj name="Equation" r:id="rId7" imgW="1206500" imgH="647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6400800"/>
                        <a:ext cx="12065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Rectangle 8"/>
          <p:cNvSpPr>
            <a:spLocks noChangeArrowheads="1"/>
          </p:cNvSpPr>
          <p:nvPr/>
        </p:nvSpPr>
        <p:spPr bwMode="auto">
          <a:xfrm>
            <a:off x="762000" y="7315200"/>
            <a:ext cx="5335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/>
              <a:t>Reject</a:t>
            </a:r>
            <a:r>
              <a:rPr lang="en-US"/>
              <a:t> H</a:t>
            </a:r>
            <a:r>
              <a:rPr lang="en-US" baseline="-25000"/>
              <a:t>0</a:t>
            </a:r>
            <a:r>
              <a:rPr lang="en-US"/>
              <a:t> if Z&lt;-1.96 or Z&gt; 1.96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1433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23850370-E792-46B9-BF80-DEDB7F66638A}" type="slidenum">
              <a:rPr lang="en-US" sz="1400" smtClean="0"/>
              <a:pPr/>
              <a:t>175</a:t>
            </a:fld>
            <a:endParaRPr lang="en-US" sz="1400" smtClean="0"/>
          </a:p>
        </p:txBody>
      </p:sp>
      <p:pic>
        <p:nvPicPr>
          <p:cNvPr id="1434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540067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1536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203E4BB8-DB6D-40D5-9434-525AB59D67D7}" type="slidenum">
              <a:rPr lang="en-US" sz="1400" smtClean="0"/>
              <a:pPr/>
              <a:t>176</a:t>
            </a:fld>
            <a:endParaRPr lang="en-US" sz="1400" smtClean="0"/>
          </a:p>
        </p:txBody>
      </p:sp>
      <p:sp>
        <p:nvSpPr>
          <p:cNvPr id="15365" name="Text Box 2"/>
          <p:cNvSpPr txBox="1">
            <a:spLocks noChangeArrowheads="1"/>
          </p:cNvSpPr>
          <p:nvPr/>
        </p:nvSpPr>
        <p:spPr bwMode="auto">
          <a:xfrm>
            <a:off x="1219200" y="381000"/>
            <a:ext cx="441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/>
              <a:t>Hypothesis Testing</a:t>
            </a:r>
          </a:p>
        </p:txBody>
      </p:sp>
      <p:sp>
        <p:nvSpPr>
          <p:cNvPr id="15366" name="Line 3"/>
          <p:cNvSpPr>
            <a:spLocks noChangeShapeType="1"/>
          </p:cNvSpPr>
          <p:nvPr/>
        </p:nvSpPr>
        <p:spPr bwMode="auto">
          <a:xfrm>
            <a:off x="1371600" y="9144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Text Box 4"/>
          <p:cNvSpPr txBox="1">
            <a:spLocks noChangeArrowheads="1"/>
          </p:cNvSpPr>
          <p:nvPr/>
        </p:nvSpPr>
        <p:spPr bwMode="auto">
          <a:xfrm>
            <a:off x="914400" y="1295400"/>
            <a:ext cx="51816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just"/>
            <a:r>
              <a:rPr lang="en-US" b="1" dirty="0"/>
              <a:t>p-value</a:t>
            </a:r>
            <a:r>
              <a:rPr lang="en-US" dirty="0"/>
              <a:t>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/>
              <a:t> smallest possible </a:t>
            </a:r>
            <a:r>
              <a:rPr lang="en-US" dirty="0">
                <a:sym typeface="Symbol" pitchFamily="18" charset="2"/>
              </a:rPr>
              <a:t> for which the observed 		sample would still reject H</a:t>
            </a:r>
            <a:r>
              <a:rPr lang="en-US" baseline="-25000" dirty="0">
                <a:sym typeface="Symbol" pitchFamily="18" charset="2"/>
              </a:rPr>
              <a:t>0</a:t>
            </a:r>
            <a:r>
              <a:rPr lang="en-US" dirty="0">
                <a:sym typeface="Symbol" pitchFamily="18" charset="2"/>
              </a:rPr>
              <a:t>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>
                <a:sym typeface="Symbol" pitchFamily="18" charset="2"/>
              </a:rPr>
              <a:t> 	probability of obtaining a result as extreme or 	more extreme than the actual sample (give H</a:t>
            </a:r>
            <a:r>
              <a:rPr lang="en-US" baseline="-25000" dirty="0">
                <a:sym typeface="Symbol" pitchFamily="18" charset="2"/>
              </a:rPr>
              <a:t>0</a:t>
            </a:r>
            <a:r>
              <a:rPr lang="en-US" dirty="0">
                <a:sym typeface="Symbol" pitchFamily="18" charset="2"/>
              </a:rPr>
              <a:t> 	true)</a:t>
            </a:r>
            <a:r>
              <a:rPr lang="en-US" dirty="0" smtClean="0">
                <a:sym typeface="Symbol" pitchFamily="18" charset="2"/>
              </a:rPr>
              <a:t>.</a:t>
            </a:r>
            <a:endParaRPr lang="en-US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1638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58015910-F391-4B38-8C5E-FA5746290BB1}" type="slidenum">
              <a:rPr lang="en-US" sz="1400" smtClean="0"/>
              <a:pPr/>
              <a:t>177</a:t>
            </a:fld>
            <a:endParaRPr lang="en-US" sz="1400" smtClean="0"/>
          </a:p>
        </p:txBody>
      </p:sp>
      <p:sp>
        <p:nvSpPr>
          <p:cNvPr id="16389" name="Text Box 2"/>
          <p:cNvSpPr txBox="1">
            <a:spLocks noChangeArrowheads="1"/>
          </p:cNvSpPr>
          <p:nvPr/>
        </p:nvSpPr>
        <p:spPr bwMode="auto">
          <a:xfrm>
            <a:off x="1219200" y="381000"/>
            <a:ext cx="441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/>
              <a:t>Hypothesis Testing</a:t>
            </a:r>
          </a:p>
        </p:txBody>
      </p:sp>
      <p:sp>
        <p:nvSpPr>
          <p:cNvPr id="16390" name="Line 3"/>
          <p:cNvSpPr>
            <a:spLocks noChangeShapeType="1"/>
          </p:cNvSpPr>
          <p:nvPr/>
        </p:nvSpPr>
        <p:spPr bwMode="auto">
          <a:xfrm>
            <a:off x="1371600" y="9144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Text Box 4"/>
          <p:cNvSpPr txBox="1">
            <a:spLocks noChangeArrowheads="1"/>
          </p:cNvSpPr>
          <p:nvPr/>
        </p:nvSpPr>
        <p:spPr bwMode="auto">
          <a:xfrm>
            <a:off x="1143000" y="1143000"/>
            <a:ext cx="4618038" cy="390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just"/>
            <a:r>
              <a:rPr lang="en-US" b="1"/>
              <a:t>p-value</a:t>
            </a:r>
            <a:r>
              <a:rPr lang="en-US"/>
              <a:t>:  Cholesterol Example</a:t>
            </a:r>
          </a:p>
          <a:p>
            <a:pPr algn="just"/>
            <a:endParaRPr lang="en-US"/>
          </a:p>
          <a:p>
            <a:pPr algn="just">
              <a:spcBef>
                <a:spcPct val="50000"/>
              </a:spcBef>
            </a:pPr>
            <a:r>
              <a:rPr lang="en-US"/>
              <a:t> = 220 mg/ml	n = 25	</a:t>
            </a:r>
            <a:r>
              <a:rPr lang="en-US">
                <a:sym typeface="Symbol" pitchFamily="18" charset="2"/>
              </a:rPr>
              <a:t></a:t>
            </a:r>
            <a:r>
              <a:rPr lang="en-US"/>
              <a:t> = 46 mg/ml</a:t>
            </a:r>
          </a:p>
          <a:p>
            <a:pPr algn="just">
              <a:spcBef>
                <a:spcPct val="50000"/>
              </a:spcBef>
            </a:pPr>
            <a:endParaRPr lang="en-US"/>
          </a:p>
          <a:p>
            <a:pPr algn="ctr">
              <a:spcBef>
                <a:spcPct val="50000"/>
              </a:spcBef>
            </a:pPr>
            <a:r>
              <a:rPr lang="en-US"/>
              <a:t>H</a:t>
            </a:r>
            <a:r>
              <a:rPr lang="en-US" baseline="-25000"/>
              <a:t>0</a:t>
            </a:r>
            <a:r>
              <a:rPr lang="en-US"/>
              <a:t> : </a:t>
            </a:r>
            <a:r>
              <a:rPr lang="en-US">
                <a:sym typeface="Symbol" pitchFamily="18" charset="2"/>
              </a:rPr>
              <a:t> = 211 mg/ml</a:t>
            </a:r>
          </a:p>
          <a:p>
            <a:pPr algn="ctr"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H</a:t>
            </a:r>
            <a:r>
              <a:rPr lang="en-US" baseline="-25000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:   211 mg/ml</a:t>
            </a:r>
          </a:p>
          <a:p>
            <a:pPr algn="ctr">
              <a:spcBef>
                <a:spcPct val="50000"/>
              </a:spcBef>
            </a:pPr>
            <a:endParaRPr lang="en-US">
              <a:sym typeface="Symbol" pitchFamily="18" charset="2"/>
            </a:endParaRPr>
          </a:p>
          <a:p>
            <a:pPr algn="just"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p-value is given by:</a:t>
            </a:r>
          </a:p>
          <a:p>
            <a:pPr algn="ctr"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2 * P[     &gt; 220] = .33</a:t>
            </a:r>
          </a:p>
        </p:txBody>
      </p:sp>
      <p:graphicFrame>
        <p:nvGraphicFramePr>
          <p:cNvPr id="16392" name="Object 5"/>
          <p:cNvGraphicFramePr>
            <a:graphicFrameLocks noChangeAspect="1"/>
          </p:cNvGraphicFramePr>
          <p:nvPr/>
        </p:nvGraphicFramePr>
        <p:xfrm>
          <a:off x="990600" y="1981200"/>
          <a:ext cx="2524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7" name="Equation" r:id="rId3" imgW="253890" imgH="279279" progId="Equation.3">
                  <p:embed/>
                </p:oleObj>
              </mc:Choice>
              <mc:Fallback>
                <p:oleObj name="Equation" r:id="rId3" imgW="253890" imgH="27927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981200"/>
                        <a:ext cx="2524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6"/>
          <p:cNvGraphicFramePr>
            <a:graphicFrameLocks noChangeAspect="1"/>
          </p:cNvGraphicFramePr>
          <p:nvPr/>
        </p:nvGraphicFramePr>
        <p:xfrm>
          <a:off x="2971800" y="4673600"/>
          <a:ext cx="2524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8" name="Equation" r:id="rId5" imgW="253890" imgH="279279" progId="Equation.3">
                  <p:embed/>
                </p:oleObj>
              </mc:Choice>
              <mc:Fallback>
                <p:oleObj name="Equation" r:id="rId5" imgW="253890" imgH="27927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673600"/>
                        <a:ext cx="2524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94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257800"/>
            <a:ext cx="4267200" cy="284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1741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32937474-D2A0-47B8-BB34-196BAEBD6F52}" type="slidenum">
              <a:rPr lang="en-US" sz="1400" smtClean="0"/>
              <a:pPr/>
              <a:t>178</a:t>
            </a:fld>
            <a:endParaRPr lang="en-US" sz="1400" smtClean="0"/>
          </a:p>
        </p:txBody>
      </p:sp>
      <p:sp>
        <p:nvSpPr>
          <p:cNvPr id="17413" name="Text Box 2"/>
          <p:cNvSpPr txBox="1">
            <a:spLocks noChangeArrowheads="1"/>
          </p:cNvSpPr>
          <p:nvPr/>
        </p:nvSpPr>
        <p:spPr bwMode="auto">
          <a:xfrm>
            <a:off x="685800" y="533400"/>
            <a:ext cx="5486400" cy="695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tabLst>
                <a:tab pos="457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tabLst>
                <a:tab pos="457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tabLst>
                <a:tab pos="457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tabLst>
                <a:tab pos="457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b="1"/>
              <a:t>Determination of Statistical Significance for Results from Hypothesis Tests</a:t>
            </a:r>
            <a:endParaRPr lang="en-US"/>
          </a:p>
          <a:p>
            <a:pPr algn="just">
              <a:spcBef>
                <a:spcPct val="50000"/>
              </a:spcBef>
            </a:pPr>
            <a:r>
              <a:rPr lang="en-US"/>
              <a:t>Either of the following methods can be used to establish whether results from hypothesis tests are statistically significant:</a:t>
            </a:r>
          </a:p>
          <a:p>
            <a:pPr algn="just">
              <a:spcBef>
                <a:spcPct val="50000"/>
              </a:spcBef>
            </a:pPr>
            <a:r>
              <a:rPr lang="en-US"/>
              <a:t>(1)	The test statistic Z can be computed and 	compared with the critical value       at an </a:t>
            </a:r>
            <a:r>
              <a:rPr lang="en-US">
                <a:sym typeface="Symbol" pitchFamily="18" charset="2"/>
              </a:rPr>
              <a:t> 	</a:t>
            </a:r>
            <a:r>
              <a:rPr lang="en-US"/>
              <a:t>level of .05.  Specifically, if H</a:t>
            </a:r>
            <a:r>
              <a:rPr lang="en-US" baseline="-25000"/>
              <a:t>0</a:t>
            </a:r>
            <a:r>
              <a:rPr lang="en-US"/>
              <a:t>: </a:t>
            </a:r>
            <a:r>
              <a:rPr lang="en-US">
                <a:sym typeface="Symbol" pitchFamily="18" charset="2"/>
              </a:rPr>
              <a:t> = </a:t>
            </a:r>
            <a:r>
              <a:rPr lang="en-US" baseline="-25000"/>
              <a:t>0</a:t>
            </a:r>
            <a:r>
              <a:rPr lang="en-US">
                <a:sym typeface="Symbol" pitchFamily="18" charset="2"/>
              </a:rPr>
              <a:t> versus 	H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:   </a:t>
            </a:r>
            <a:r>
              <a:rPr lang="en-US" baseline="-25000"/>
              <a:t>0</a:t>
            </a:r>
            <a:r>
              <a:rPr lang="en-US">
                <a:sym typeface="Symbol" pitchFamily="18" charset="2"/>
              </a:rPr>
              <a:t> are being tested and |Z| &gt; 1.96, 	then </a:t>
            </a:r>
            <a:r>
              <a:rPr lang="en-US"/>
              <a:t>H</a:t>
            </a:r>
            <a:r>
              <a:rPr lang="en-US" baseline="-25000"/>
              <a:t>0</a:t>
            </a:r>
            <a:r>
              <a:rPr lang="en-US">
                <a:sym typeface="Symbol" pitchFamily="18" charset="2"/>
              </a:rPr>
              <a:t> is rejected and the results are declared 	</a:t>
            </a:r>
            <a:r>
              <a:rPr lang="en-US" i="1">
                <a:sym typeface="Symbol" pitchFamily="18" charset="2"/>
              </a:rPr>
              <a:t>statistically significant</a:t>
            </a:r>
            <a:r>
              <a:rPr lang="en-US">
                <a:sym typeface="Symbol" pitchFamily="18" charset="2"/>
              </a:rPr>
              <a:t> (i.e., p &lt; .05).  		Otherwise, </a:t>
            </a:r>
            <a:r>
              <a:rPr lang="en-US"/>
              <a:t>H</a:t>
            </a:r>
            <a:r>
              <a:rPr lang="en-US" baseline="-25000"/>
              <a:t>0</a:t>
            </a:r>
            <a:r>
              <a:rPr lang="en-US">
                <a:sym typeface="Symbol" pitchFamily="18" charset="2"/>
              </a:rPr>
              <a:t> is accepted and the results are 	declared </a:t>
            </a:r>
            <a:r>
              <a:rPr lang="en-US" i="1">
                <a:sym typeface="Symbol" pitchFamily="18" charset="2"/>
              </a:rPr>
              <a:t>not</a:t>
            </a:r>
            <a:r>
              <a:rPr lang="en-US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statistically significant</a:t>
            </a:r>
            <a:r>
              <a:rPr lang="en-US">
                <a:sym typeface="Symbol" pitchFamily="18" charset="2"/>
              </a:rPr>
              <a:t> (i.e., p  	.05).  We refer to this approach as the 		</a:t>
            </a:r>
            <a:r>
              <a:rPr lang="en-US" b="1">
                <a:sym typeface="Symbol" pitchFamily="18" charset="2"/>
              </a:rPr>
              <a:t>critical-value method</a:t>
            </a:r>
            <a:r>
              <a:rPr lang="en-US">
                <a:sym typeface="Symbol" pitchFamily="18" charset="2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(2)	The exact p-value can be computed, and if p &lt; 	.05, then </a:t>
            </a:r>
            <a:r>
              <a:rPr lang="en-US"/>
              <a:t>H</a:t>
            </a:r>
            <a:r>
              <a:rPr lang="en-US" baseline="-25000"/>
              <a:t>0</a:t>
            </a:r>
            <a:r>
              <a:rPr lang="en-US">
                <a:sym typeface="Symbol" pitchFamily="18" charset="2"/>
              </a:rPr>
              <a:t> is rejected and the results are 	declared </a:t>
            </a:r>
            <a:r>
              <a:rPr lang="en-US" i="1">
                <a:sym typeface="Symbol" pitchFamily="18" charset="2"/>
              </a:rPr>
              <a:t>statistically significant</a:t>
            </a:r>
            <a:r>
              <a:rPr lang="en-US">
                <a:sym typeface="Symbol" pitchFamily="18" charset="2"/>
              </a:rPr>
              <a:t> . Otherwise, if 	p  	.05 then </a:t>
            </a:r>
            <a:r>
              <a:rPr lang="en-US"/>
              <a:t>H</a:t>
            </a:r>
            <a:r>
              <a:rPr lang="en-US" baseline="-25000"/>
              <a:t>0</a:t>
            </a:r>
            <a:r>
              <a:rPr lang="en-US">
                <a:sym typeface="Symbol" pitchFamily="18" charset="2"/>
              </a:rPr>
              <a:t> is accepted and the results are 	declared </a:t>
            </a:r>
            <a:r>
              <a:rPr lang="en-US" i="1">
                <a:sym typeface="Symbol" pitchFamily="18" charset="2"/>
              </a:rPr>
              <a:t>not</a:t>
            </a:r>
            <a:r>
              <a:rPr lang="en-US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statistically significant</a:t>
            </a:r>
            <a:r>
              <a:rPr lang="en-US">
                <a:sym typeface="Symbol" pitchFamily="18" charset="2"/>
              </a:rPr>
              <a:t> .  We will 	refer to this approach as the </a:t>
            </a:r>
            <a:r>
              <a:rPr lang="en-US" b="1">
                <a:sym typeface="Symbol" pitchFamily="18" charset="2"/>
              </a:rPr>
              <a:t>p-value method</a:t>
            </a:r>
            <a:r>
              <a:rPr lang="en-US">
                <a:sym typeface="Symbol" pitchFamily="18" charset="2"/>
              </a:rPr>
              <a:t> .</a:t>
            </a:r>
          </a:p>
        </p:txBody>
      </p:sp>
      <p:graphicFrame>
        <p:nvGraphicFramePr>
          <p:cNvPr id="17414" name="Object 3"/>
          <p:cNvGraphicFramePr>
            <a:graphicFrameLocks noChangeAspect="1"/>
          </p:cNvGraphicFramePr>
          <p:nvPr/>
        </p:nvGraphicFramePr>
        <p:xfrm>
          <a:off x="4724400" y="2667000"/>
          <a:ext cx="633413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name="Equation" r:id="rId3" imgW="634449" imgH="317225" progId="Equation.3">
                  <p:embed/>
                </p:oleObj>
              </mc:Choice>
              <mc:Fallback>
                <p:oleObj name="Equation" r:id="rId3" imgW="634449" imgH="31722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667000"/>
                        <a:ext cx="633413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1843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DB656E4C-E978-48F8-A302-3DE3990715BF}" type="slidenum">
              <a:rPr lang="en-US" sz="1400" smtClean="0"/>
              <a:pPr/>
              <a:t>179</a:t>
            </a:fld>
            <a:endParaRPr lang="en-US" sz="1400" smtClean="0"/>
          </a:p>
        </p:txBody>
      </p:sp>
      <p:sp>
        <p:nvSpPr>
          <p:cNvPr id="18437" name="Text Box 2"/>
          <p:cNvSpPr txBox="1">
            <a:spLocks noChangeArrowheads="1"/>
          </p:cNvSpPr>
          <p:nvPr/>
        </p:nvSpPr>
        <p:spPr bwMode="auto">
          <a:xfrm>
            <a:off x="533400" y="838200"/>
            <a:ext cx="5715000" cy="45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/>
              <a:t>Guidelines for Judging the Significance of p-</a:t>
            </a:r>
            <a:r>
              <a:rPr lang="en-US" b="1" dirty="0" smtClean="0"/>
              <a:t>value</a:t>
            </a:r>
          </a:p>
          <a:p>
            <a:pPr>
              <a:spcBef>
                <a:spcPct val="50000"/>
              </a:spcBef>
            </a:pPr>
            <a:endParaRPr lang="en-US" dirty="0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en-US" dirty="0">
                <a:sym typeface="Symbol" pitchFamily="18" charset="2"/>
              </a:rPr>
              <a:t>I</a:t>
            </a:r>
            <a:r>
              <a:rPr lang="en-US" dirty="0" smtClean="0">
                <a:sym typeface="Symbol" pitchFamily="18" charset="2"/>
              </a:rPr>
              <a:t>f </a:t>
            </a:r>
            <a:r>
              <a:rPr lang="en-US" dirty="0">
                <a:sym typeface="Symbol" pitchFamily="18" charset="2"/>
              </a:rPr>
              <a:t>.05 </a:t>
            </a:r>
            <a:r>
              <a:rPr lang="en-US" u="sng" dirty="0">
                <a:sym typeface="Symbol" pitchFamily="18" charset="2"/>
              </a:rPr>
              <a:t>&lt;</a:t>
            </a:r>
            <a:r>
              <a:rPr lang="en-US" dirty="0">
                <a:sym typeface="Symbol" pitchFamily="18" charset="2"/>
              </a:rPr>
              <a:t> p &lt; .10, than the results are </a:t>
            </a:r>
            <a:r>
              <a:rPr lang="en-US" i="1" dirty="0" smtClean="0">
                <a:sym typeface="Symbol" pitchFamily="18" charset="2"/>
              </a:rPr>
              <a:t>marginally </a:t>
            </a:r>
            <a:r>
              <a:rPr lang="en-US" i="1" dirty="0">
                <a:sym typeface="Symbol" pitchFamily="18" charset="2"/>
              </a:rPr>
              <a:t>significant</a:t>
            </a:r>
            <a:r>
              <a:rPr lang="en-US" dirty="0">
                <a:sym typeface="Symbol" pitchFamily="18" charset="2"/>
              </a:rPr>
              <a:t>. </a:t>
            </a:r>
            <a:endParaRPr lang="en-US" dirty="0" smtClean="0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en-US" dirty="0" smtClean="0"/>
              <a:t>If </a:t>
            </a:r>
            <a:r>
              <a:rPr lang="en-US" dirty="0"/>
              <a:t>.01 </a:t>
            </a:r>
            <a:r>
              <a:rPr lang="en-US" u="sng" dirty="0">
                <a:sym typeface="Symbol" pitchFamily="18" charset="2"/>
              </a:rPr>
              <a:t>&lt;</a:t>
            </a:r>
            <a:r>
              <a:rPr lang="en-US" dirty="0">
                <a:sym typeface="Symbol" pitchFamily="18" charset="2"/>
              </a:rPr>
              <a:t> p &lt; .05, then the results are </a:t>
            </a:r>
            <a:r>
              <a:rPr lang="en-US" i="1" dirty="0">
                <a:sym typeface="Symbol" pitchFamily="18" charset="2"/>
              </a:rPr>
              <a:t>significant</a:t>
            </a:r>
            <a:r>
              <a:rPr lang="en-US" dirty="0">
                <a:sym typeface="Symbol" pitchFamily="18" charset="2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dirty="0">
                <a:sym typeface="Symbol" pitchFamily="18" charset="2"/>
              </a:rPr>
              <a:t>If .001 </a:t>
            </a:r>
            <a:r>
              <a:rPr lang="en-US" u="sng" dirty="0">
                <a:sym typeface="Symbol" pitchFamily="18" charset="2"/>
              </a:rPr>
              <a:t>&lt;</a:t>
            </a:r>
            <a:r>
              <a:rPr lang="en-US" dirty="0">
                <a:sym typeface="Symbol" pitchFamily="18" charset="2"/>
              </a:rPr>
              <a:t> p &lt; .01, then the results are </a:t>
            </a:r>
            <a:r>
              <a:rPr lang="en-US" i="1" dirty="0">
                <a:sym typeface="Symbol" pitchFamily="18" charset="2"/>
              </a:rPr>
              <a:t>highly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i="1" dirty="0">
                <a:sym typeface="Symbol" pitchFamily="18" charset="2"/>
              </a:rPr>
              <a:t>significant</a:t>
            </a:r>
            <a:r>
              <a:rPr lang="en-US" dirty="0">
                <a:sym typeface="Symbol" pitchFamily="18" charset="2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dirty="0">
                <a:sym typeface="Symbol" pitchFamily="18" charset="2"/>
              </a:rPr>
              <a:t>If p &lt; .001, then the results are </a:t>
            </a:r>
            <a:r>
              <a:rPr lang="en-US" i="1" dirty="0">
                <a:sym typeface="Symbol" pitchFamily="18" charset="2"/>
              </a:rPr>
              <a:t>very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i="1" dirty="0">
                <a:sym typeface="Symbol" pitchFamily="18" charset="2"/>
              </a:rPr>
              <a:t>highly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i="1" dirty="0">
                <a:sym typeface="Symbol" pitchFamily="18" charset="2"/>
              </a:rPr>
              <a:t>significant</a:t>
            </a:r>
            <a:r>
              <a:rPr lang="en-US" dirty="0">
                <a:sym typeface="Symbol" pitchFamily="18" charset="2"/>
              </a:rPr>
              <a:t>.</a:t>
            </a:r>
          </a:p>
          <a:p>
            <a:pPr>
              <a:spcBef>
                <a:spcPct val="50000"/>
              </a:spcBef>
            </a:pPr>
            <a:endParaRPr lang="en-US" dirty="0" smtClean="0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en-US" dirty="0" smtClean="0">
                <a:sym typeface="Symbol" pitchFamily="18" charset="2"/>
              </a:rPr>
              <a:t>If </a:t>
            </a:r>
            <a:r>
              <a:rPr lang="en-US" dirty="0">
                <a:sym typeface="Symbol" pitchFamily="18" charset="2"/>
              </a:rPr>
              <a:t>p &gt; </a:t>
            </a:r>
            <a:r>
              <a:rPr lang="en-US" dirty="0" smtClean="0">
                <a:sym typeface="Symbol" pitchFamily="18" charset="2"/>
              </a:rPr>
              <a:t>.1, </a:t>
            </a:r>
            <a:r>
              <a:rPr lang="en-US" dirty="0">
                <a:sym typeface="Symbol" pitchFamily="18" charset="2"/>
              </a:rPr>
              <a:t>then the results are considered </a:t>
            </a:r>
            <a:r>
              <a:rPr lang="en-US" i="1" dirty="0">
                <a:sym typeface="Symbol" pitchFamily="18" charset="2"/>
              </a:rPr>
              <a:t>not statistically significant </a:t>
            </a:r>
            <a:r>
              <a:rPr lang="en-US" dirty="0">
                <a:sym typeface="Symbol" pitchFamily="18" charset="2"/>
              </a:rPr>
              <a:t>(sometimes denoted by NS)</a:t>
            </a:r>
            <a:r>
              <a:rPr lang="en-US" dirty="0" smtClean="0">
                <a:sym typeface="Symbol" pitchFamily="18" charset="2"/>
              </a:rPr>
              <a:t>.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62865" y="6926544"/>
            <a:ext cx="3339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Significance is not </a:t>
            </a:r>
            <a:r>
              <a:rPr lang="en-US" dirty="0" smtClean="0"/>
              <a:t>everything!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1945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24C1867C-334F-403B-8E02-6EBE385F9824}" type="slidenum">
              <a:rPr lang="en-US" sz="1400" smtClean="0"/>
              <a:pPr/>
              <a:t>180</a:t>
            </a:fld>
            <a:endParaRPr lang="en-US" sz="1400" smtClean="0"/>
          </a:p>
        </p:txBody>
      </p:sp>
      <p:sp>
        <p:nvSpPr>
          <p:cNvPr id="19461" name="Text Box 2"/>
          <p:cNvSpPr txBox="1">
            <a:spLocks noChangeArrowheads="1"/>
          </p:cNvSpPr>
          <p:nvPr/>
        </p:nvSpPr>
        <p:spPr bwMode="auto">
          <a:xfrm>
            <a:off x="838200" y="533400"/>
            <a:ext cx="533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b="1"/>
              <a:t>Hypothesis Testing and Confidence Intervals</a:t>
            </a:r>
          </a:p>
        </p:txBody>
      </p:sp>
      <p:sp>
        <p:nvSpPr>
          <p:cNvPr id="19462" name="Line 3"/>
          <p:cNvSpPr>
            <a:spLocks noChangeShapeType="1"/>
          </p:cNvSpPr>
          <p:nvPr/>
        </p:nvSpPr>
        <p:spPr bwMode="auto">
          <a:xfrm>
            <a:off x="1371600" y="10668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Text Box 4"/>
          <p:cNvSpPr txBox="1">
            <a:spLocks noChangeArrowheads="1"/>
          </p:cNvSpPr>
          <p:nvPr/>
        </p:nvSpPr>
        <p:spPr bwMode="auto">
          <a:xfrm>
            <a:off x="838200" y="1524000"/>
            <a:ext cx="5410200" cy="481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42900" algn="l"/>
                <a:tab pos="1371600" algn="l"/>
                <a:tab pos="3886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tabLst>
                <a:tab pos="342900" algn="l"/>
                <a:tab pos="1371600" algn="l"/>
                <a:tab pos="3886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tabLst>
                <a:tab pos="342900" algn="l"/>
                <a:tab pos="1371600" algn="l"/>
                <a:tab pos="3886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tabLst>
                <a:tab pos="342900" algn="l"/>
                <a:tab pos="1371600" algn="l"/>
                <a:tab pos="3886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tabLst>
                <a:tab pos="342900" algn="l"/>
                <a:tab pos="1371600" algn="l"/>
                <a:tab pos="3886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1371600" algn="l"/>
                <a:tab pos="3886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1371600" algn="l"/>
                <a:tab pos="3886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1371600" algn="l"/>
                <a:tab pos="3886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1371600" algn="l"/>
                <a:tab pos="3886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just"/>
            <a:r>
              <a:rPr lang="en-US" b="1"/>
              <a:t>Hypothesis Test</a:t>
            </a:r>
            <a:r>
              <a:rPr lang="en-US"/>
              <a:t>:  </a:t>
            </a:r>
            <a:r>
              <a:rPr lang="en-US" u="sng"/>
              <a:t>Fail to reject</a:t>
            </a:r>
            <a:r>
              <a:rPr lang="en-US"/>
              <a:t> H</a:t>
            </a:r>
            <a:r>
              <a:rPr lang="en-US" baseline="-25000"/>
              <a:t>0</a:t>
            </a:r>
            <a:r>
              <a:rPr lang="en-US"/>
              <a:t> if</a:t>
            </a:r>
          </a:p>
          <a:p>
            <a:pPr algn="just">
              <a:spcBef>
                <a:spcPct val="50000"/>
              </a:spcBef>
            </a:pPr>
            <a:endParaRPr lang="en-US"/>
          </a:p>
          <a:p>
            <a:pPr algn="just"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endParaRPr lang="en-US"/>
          </a:p>
          <a:p>
            <a:pPr algn="just">
              <a:spcBef>
                <a:spcPct val="50000"/>
              </a:spcBef>
              <a:buFontTx/>
              <a:buChar char="•"/>
            </a:pPr>
            <a:endParaRPr lang="en-US"/>
          </a:p>
          <a:p>
            <a:pPr algn="just">
              <a:spcBef>
                <a:spcPct val="50000"/>
              </a:spcBef>
            </a:pPr>
            <a:r>
              <a:rPr lang="en-US" b="1"/>
              <a:t>Confidence Interval</a:t>
            </a:r>
            <a:r>
              <a:rPr lang="en-US"/>
              <a:t>:  Plausible values for </a:t>
            </a:r>
            <a:r>
              <a:rPr lang="en-US">
                <a:sym typeface="Symbol" pitchFamily="18" charset="2"/>
              </a:rPr>
              <a:t> are given by</a:t>
            </a:r>
          </a:p>
          <a:p>
            <a:pPr algn="just">
              <a:spcBef>
                <a:spcPct val="50000"/>
              </a:spcBef>
            </a:pPr>
            <a:endParaRPr lang="en-US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en-US"/>
              <a:t>  </a:t>
            </a:r>
          </a:p>
          <a:p>
            <a:pPr>
              <a:spcBef>
                <a:spcPct val="50000"/>
              </a:spcBef>
            </a:pPr>
            <a:endParaRPr lang="en-US">
              <a:sym typeface="Symbol" pitchFamily="18" charset="2"/>
            </a:endParaRPr>
          </a:p>
        </p:txBody>
      </p:sp>
      <p:graphicFrame>
        <p:nvGraphicFramePr>
          <p:cNvPr id="19464" name="Object 5"/>
          <p:cNvGraphicFramePr>
            <a:graphicFrameLocks noChangeAspect="1"/>
          </p:cNvGraphicFramePr>
          <p:nvPr/>
        </p:nvGraphicFramePr>
        <p:xfrm>
          <a:off x="1860550" y="1905000"/>
          <a:ext cx="25781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8" name="Equation" r:id="rId3" imgW="2578100" imgH="1422400" progId="Equation.3">
                  <p:embed/>
                </p:oleObj>
              </mc:Choice>
              <mc:Fallback>
                <p:oleObj name="Equation" r:id="rId3" imgW="2578100" imgH="142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550" y="1905000"/>
                        <a:ext cx="25781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6"/>
          <p:cNvGraphicFramePr>
            <a:graphicFrameLocks noChangeAspect="1"/>
          </p:cNvGraphicFramePr>
          <p:nvPr/>
        </p:nvGraphicFramePr>
        <p:xfrm>
          <a:off x="1981200" y="5029200"/>
          <a:ext cx="24130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9" name="Equation" r:id="rId5" imgW="2413000" imgH="1422400" progId="Equation.3">
                  <p:embed/>
                </p:oleObj>
              </mc:Choice>
              <mc:Fallback>
                <p:oleObj name="Equation" r:id="rId5" imgW="2413000" imgH="142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029200"/>
                        <a:ext cx="24130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2048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A46DD0B8-2750-4B5B-B2F4-5B6B09F20BC4}" type="slidenum">
              <a:rPr lang="en-US" sz="1400" smtClean="0"/>
              <a:pPr/>
              <a:t>181</a:t>
            </a:fld>
            <a:endParaRPr lang="en-US" sz="1400" smtClean="0"/>
          </a:p>
        </p:txBody>
      </p:sp>
      <p:sp>
        <p:nvSpPr>
          <p:cNvPr id="20485" name="Text Box 2"/>
          <p:cNvSpPr txBox="1">
            <a:spLocks noChangeArrowheads="1"/>
          </p:cNvSpPr>
          <p:nvPr/>
        </p:nvSpPr>
        <p:spPr bwMode="auto">
          <a:xfrm>
            <a:off x="1219200" y="381000"/>
            <a:ext cx="441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b="1"/>
              <a:t>Hypothesis Testing</a:t>
            </a:r>
          </a:p>
          <a:p>
            <a:pPr algn="ctr"/>
            <a:r>
              <a:rPr lang="en-US" b="1"/>
              <a:t>“how many sides?”</a:t>
            </a:r>
          </a:p>
        </p:txBody>
      </p:sp>
      <p:sp>
        <p:nvSpPr>
          <p:cNvPr id="20486" name="Line 3"/>
          <p:cNvSpPr>
            <a:spLocks noChangeShapeType="1"/>
          </p:cNvSpPr>
          <p:nvPr/>
        </p:nvSpPr>
        <p:spPr bwMode="auto">
          <a:xfrm>
            <a:off x="1371600" y="12192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Text Box 4"/>
          <p:cNvSpPr txBox="1">
            <a:spLocks noChangeArrowheads="1"/>
          </p:cNvSpPr>
          <p:nvPr/>
        </p:nvSpPr>
        <p:spPr bwMode="auto">
          <a:xfrm>
            <a:off x="1066800" y="1295400"/>
            <a:ext cx="5105400" cy="618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tabLst>
                <a:tab pos="457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tabLst>
                <a:tab pos="457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tabLst>
                <a:tab pos="457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tabLst>
                <a:tab pos="457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Depending on the alternative hypothesis a test may have a </a:t>
            </a:r>
            <a:r>
              <a:rPr lang="en-US" b="1">
                <a:sym typeface="Symbol" pitchFamily="18" charset="2"/>
              </a:rPr>
              <a:t>one-sided alternative</a:t>
            </a:r>
            <a:r>
              <a:rPr lang="en-US">
                <a:sym typeface="Symbol" pitchFamily="18" charset="2"/>
              </a:rPr>
              <a:t> or a </a:t>
            </a:r>
            <a:r>
              <a:rPr lang="en-US" b="1">
                <a:sym typeface="Symbol" pitchFamily="18" charset="2"/>
              </a:rPr>
              <a:t>two-sided alternative</a:t>
            </a:r>
            <a:r>
              <a:rPr lang="en-US">
                <a:sym typeface="Symbol" pitchFamily="18" charset="2"/>
              </a:rPr>
              <a:t>.  Consider</a:t>
            </a:r>
          </a:p>
          <a:p>
            <a:pPr algn="ctr"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H</a:t>
            </a:r>
            <a:r>
              <a:rPr lang="en-US" baseline="-25000">
                <a:sym typeface="Symbol" pitchFamily="18" charset="2"/>
              </a:rPr>
              <a:t>0</a:t>
            </a:r>
            <a:r>
              <a:rPr lang="en-US">
                <a:sym typeface="Symbol" pitchFamily="18" charset="2"/>
              </a:rPr>
              <a:t>  :   = </a:t>
            </a:r>
            <a:r>
              <a:rPr lang="en-US" baseline="-25000">
                <a:sym typeface="Symbol" pitchFamily="18" charset="2"/>
              </a:rPr>
              <a:t>0</a:t>
            </a:r>
            <a:endParaRPr lang="en-US">
              <a:sym typeface="Symbol" pitchFamily="18" charset="2"/>
            </a:endParaRPr>
          </a:p>
          <a:p>
            <a:pPr algn="just"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We can envision (at least) three possible alternatives</a:t>
            </a:r>
          </a:p>
          <a:p>
            <a:pPr algn="ctr"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H</a:t>
            </a:r>
            <a:r>
              <a:rPr lang="en-US" baseline="-25000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 :    </a:t>
            </a:r>
            <a:r>
              <a:rPr lang="en-US" baseline="-25000">
                <a:sym typeface="Symbol" pitchFamily="18" charset="2"/>
              </a:rPr>
              <a:t>0	</a:t>
            </a:r>
            <a:r>
              <a:rPr lang="en-US">
                <a:sym typeface="Symbol" pitchFamily="18" charset="2"/>
              </a:rPr>
              <a:t>(1)</a:t>
            </a:r>
            <a:endParaRPr lang="en-US" baseline="-25000">
              <a:sym typeface="Symbol" pitchFamily="18" charset="2"/>
            </a:endParaRPr>
          </a:p>
          <a:p>
            <a:pPr algn="ctr"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H</a:t>
            </a:r>
            <a:r>
              <a:rPr lang="en-US" baseline="-25000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 :   &lt; </a:t>
            </a:r>
            <a:r>
              <a:rPr lang="en-US" baseline="-25000">
                <a:sym typeface="Symbol" pitchFamily="18" charset="2"/>
              </a:rPr>
              <a:t>0	</a:t>
            </a:r>
            <a:r>
              <a:rPr lang="en-US">
                <a:sym typeface="Symbol" pitchFamily="18" charset="2"/>
              </a:rPr>
              <a:t>(2)</a:t>
            </a:r>
            <a:endParaRPr lang="en-US" baseline="-25000">
              <a:sym typeface="Symbol" pitchFamily="18" charset="2"/>
            </a:endParaRPr>
          </a:p>
          <a:p>
            <a:pPr algn="ctr"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H</a:t>
            </a:r>
            <a:r>
              <a:rPr lang="en-US" baseline="-25000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 :   &gt; </a:t>
            </a:r>
            <a:r>
              <a:rPr lang="en-US" baseline="-25000">
                <a:sym typeface="Symbol" pitchFamily="18" charset="2"/>
              </a:rPr>
              <a:t>0	</a:t>
            </a:r>
            <a:r>
              <a:rPr lang="en-US">
                <a:sym typeface="Symbol" pitchFamily="18" charset="2"/>
              </a:rPr>
              <a:t>(3)</a:t>
            </a:r>
          </a:p>
          <a:p>
            <a:pPr algn="just"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(1)	is an example of a “two-sided alternative”</a:t>
            </a:r>
          </a:p>
          <a:p>
            <a:pPr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(2) and (3) are examples of  “one-sided alternatives”</a:t>
            </a:r>
          </a:p>
          <a:p>
            <a:pPr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The distinction impacts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>
                <a:sym typeface="Symbol" pitchFamily="18" charset="2"/>
              </a:rPr>
              <a:t>  Rejection regions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>
                <a:sym typeface="Symbol" pitchFamily="18" charset="2"/>
              </a:rPr>
              <a:t>  p-value calculation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2150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A84CFFAE-ED74-4862-A5A9-7036E9C2ED67}" type="slidenum">
              <a:rPr lang="en-US" sz="1400" smtClean="0"/>
              <a:pPr/>
              <a:t>182</a:t>
            </a:fld>
            <a:endParaRPr lang="en-US" sz="1400" smtClean="0"/>
          </a:p>
        </p:txBody>
      </p:sp>
      <p:sp>
        <p:nvSpPr>
          <p:cNvPr id="21509" name="Text Box 2"/>
          <p:cNvSpPr txBox="1">
            <a:spLocks noChangeArrowheads="1"/>
          </p:cNvSpPr>
          <p:nvPr/>
        </p:nvSpPr>
        <p:spPr bwMode="auto">
          <a:xfrm>
            <a:off x="1219200" y="457200"/>
            <a:ext cx="441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/>
              <a:t>Hypothesis Testing</a:t>
            </a:r>
          </a:p>
          <a:p>
            <a:pPr algn="ctr"/>
            <a:r>
              <a:rPr lang="en-US" b="1"/>
              <a:t>“how many sides?” </a:t>
            </a:r>
          </a:p>
        </p:txBody>
      </p:sp>
      <p:sp>
        <p:nvSpPr>
          <p:cNvPr id="21510" name="Line 3"/>
          <p:cNvSpPr>
            <a:spLocks noChangeShapeType="1"/>
          </p:cNvSpPr>
          <p:nvPr/>
        </p:nvSpPr>
        <p:spPr bwMode="auto">
          <a:xfrm>
            <a:off x="1371600" y="12954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Text Box 4"/>
          <p:cNvSpPr txBox="1">
            <a:spLocks noChangeArrowheads="1"/>
          </p:cNvSpPr>
          <p:nvPr/>
        </p:nvSpPr>
        <p:spPr bwMode="auto">
          <a:xfrm>
            <a:off x="685800" y="1600200"/>
            <a:ext cx="5638800" cy="634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b="1"/>
              <a:t>Cholesterol Example</a:t>
            </a:r>
            <a:r>
              <a:rPr lang="en-US"/>
              <a:t>:  Instead of the two-sided alternative considered earlier we may have only been interested in the alternative that hypertensives had a higher serum cholesterol.</a:t>
            </a:r>
          </a:p>
          <a:p>
            <a:pPr algn="ctr">
              <a:spcBef>
                <a:spcPct val="50000"/>
              </a:spcBef>
            </a:pPr>
            <a:r>
              <a:rPr lang="en-US"/>
              <a:t>H</a:t>
            </a:r>
            <a:r>
              <a:rPr lang="en-US" baseline="-25000"/>
              <a:t>0</a:t>
            </a:r>
            <a:r>
              <a:rPr lang="en-US"/>
              <a:t>  :  </a:t>
            </a:r>
            <a:r>
              <a:rPr lang="en-US">
                <a:sym typeface="Symbol" pitchFamily="18" charset="2"/>
              </a:rPr>
              <a:t> = 211</a:t>
            </a:r>
          </a:p>
          <a:p>
            <a:pPr algn="ctr"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H</a:t>
            </a:r>
            <a:r>
              <a:rPr lang="en-US" baseline="-25000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 :  &gt; 211</a:t>
            </a:r>
            <a:endParaRPr lang="en-US"/>
          </a:p>
          <a:p>
            <a:pPr algn="just">
              <a:spcBef>
                <a:spcPct val="50000"/>
              </a:spcBef>
            </a:pPr>
            <a:endParaRPr lang="en-US"/>
          </a:p>
          <a:p>
            <a:pPr algn="just">
              <a:spcBef>
                <a:spcPct val="50000"/>
              </a:spcBef>
            </a:pPr>
            <a:r>
              <a:rPr lang="en-US"/>
              <a:t>Given this, an </a:t>
            </a:r>
            <a:r>
              <a:rPr lang="en-US">
                <a:sym typeface="Symbol" pitchFamily="18" charset="2"/>
              </a:rPr>
              <a:t> = 0.05 test would reject when</a:t>
            </a:r>
          </a:p>
          <a:p>
            <a:pPr algn="just">
              <a:spcBef>
                <a:spcPct val="50000"/>
              </a:spcBef>
            </a:pPr>
            <a:endParaRPr lang="en-US">
              <a:sym typeface="Symbol" pitchFamily="18" charset="2"/>
            </a:endParaRPr>
          </a:p>
          <a:p>
            <a:pPr algn="just">
              <a:spcBef>
                <a:spcPct val="50000"/>
              </a:spcBef>
            </a:pPr>
            <a:endParaRPr lang="en-US">
              <a:sym typeface="Symbol" pitchFamily="18" charset="2"/>
            </a:endParaRPr>
          </a:p>
          <a:p>
            <a:pPr algn="just"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We put all the probability on “one-side”.</a:t>
            </a:r>
          </a:p>
          <a:p>
            <a:pPr algn="just">
              <a:spcBef>
                <a:spcPct val="50000"/>
              </a:spcBef>
            </a:pPr>
            <a:endParaRPr lang="en-US">
              <a:sym typeface="Symbol" pitchFamily="18" charset="2"/>
            </a:endParaRPr>
          </a:p>
          <a:p>
            <a:pPr algn="just"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The </a:t>
            </a:r>
            <a:r>
              <a:rPr lang="en-US" u="sng">
                <a:sym typeface="Symbol" pitchFamily="18" charset="2"/>
              </a:rPr>
              <a:t>p-value</a:t>
            </a:r>
            <a:r>
              <a:rPr lang="en-US">
                <a:sym typeface="Symbol" pitchFamily="18" charset="2"/>
              </a:rPr>
              <a:t> would be half of the previous,</a:t>
            </a:r>
          </a:p>
          <a:p>
            <a:pPr algn="ctr"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p-value = P[      &gt; 220]</a:t>
            </a:r>
          </a:p>
          <a:p>
            <a:pPr algn="ctr"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= .163</a:t>
            </a:r>
            <a:endParaRPr lang="en-US"/>
          </a:p>
        </p:txBody>
      </p:sp>
      <p:graphicFrame>
        <p:nvGraphicFramePr>
          <p:cNvPr id="21512" name="Object 5"/>
          <p:cNvGraphicFramePr>
            <a:graphicFrameLocks noChangeAspect="1"/>
          </p:cNvGraphicFramePr>
          <p:nvPr/>
        </p:nvGraphicFramePr>
        <p:xfrm>
          <a:off x="1981200" y="4876800"/>
          <a:ext cx="28575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6" name="Equation" r:id="rId3" imgW="2857500" imgH="647700" progId="Equation.3">
                  <p:embed/>
                </p:oleObj>
              </mc:Choice>
              <mc:Fallback>
                <p:oleObj name="Equation" r:id="rId3" imgW="2857500" imgH="647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876800"/>
                        <a:ext cx="28575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6"/>
          <p:cNvGraphicFramePr>
            <a:graphicFrameLocks noChangeAspect="1"/>
          </p:cNvGraphicFramePr>
          <p:nvPr/>
        </p:nvGraphicFramePr>
        <p:xfrm>
          <a:off x="3657600" y="7162800"/>
          <a:ext cx="2524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7" name="Equation" r:id="rId5" imgW="253890" imgH="279279" progId="Equation.3">
                  <p:embed/>
                </p:oleObj>
              </mc:Choice>
              <mc:Fallback>
                <p:oleObj name="Equation" r:id="rId5" imgW="253890" imgH="27927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7162800"/>
                        <a:ext cx="2524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2253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F73800B7-F8A7-4A74-9988-62A7BE48FE3E}" type="slidenum">
              <a:rPr lang="en-US" sz="1400" smtClean="0"/>
              <a:pPr/>
              <a:t>183</a:t>
            </a:fld>
            <a:endParaRPr lang="en-US" sz="1400" smtClean="0"/>
          </a:p>
        </p:txBody>
      </p:sp>
      <p:pic>
        <p:nvPicPr>
          <p:cNvPr id="2253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3200"/>
            <a:ext cx="540067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512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5A4391C6-2924-4CF7-B32A-18EAEC1B662E}" type="slidenum">
              <a:rPr lang="en-US" sz="1400" smtClean="0"/>
              <a:pPr/>
              <a:t>166</a:t>
            </a:fld>
            <a:endParaRPr lang="en-US" sz="1400" smtClean="0"/>
          </a:p>
        </p:txBody>
      </p:sp>
      <p:sp>
        <p:nvSpPr>
          <p:cNvPr id="5125" name="Text Box 2"/>
          <p:cNvSpPr txBox="1">
            <a:spLocks noChangeArrowheads="1"/>
          </p:cNvSpPr>
          <p:nvPr/>
        </p:nvSpPr>
        <p:spPr bwMode="auto">
          <a:xfrm>
            <a:off x="1371600" y="685800"/>
            <a:ext cx="3810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/>
              <a:t>Hypothesis Testing</a:t>
            </a:r>
          </a:p>
          <a:p>
            <a:pPr algn="ctr"/>
            <a:r>
              <a:rPr lang="en-US" b="1"/>
              <a:t>Motivation</a:t>
            </a:r>
          </a:p>
        </p:txBody>
      </p:sp>
      <p:sp>
        <p:nvSpPr>
          <p:cNvPr id="5126" name="Line 3"/>
          <p:cNvSpPr>
            <a:spLocks noChangeShapeType="1"/>
          </p:cNvSpPr>
          <p:nvPr/>
        </p:nvSpPr>
        <p:spPr bwMode="auto">
          <a:xfrm>
            <a:off x="1219200" y="14478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127" name="Object 4"/>
          <p:cNvGraphicFramePr>
            <a:graphicFrameLocks noChangeAspect="1"/>
          </p:cNvGraphicFramePr>
          <p:nvPr/>
        </p:nvGraphicFramePr>
        <p:xfrm>
          <a:off x="3352800" y="4419600"/>
          <a:ext cx="150813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Equation" r:id="rId3" imgW="152268" imgH="304536" progId="Equation.COEE2">
                  <p:embed/>
                </p:oleObj>
              </mc:Choice>
              <mc:Fallback>
                <p:oleObj name="Equation" r:id="rId3" imgW="152268" imgH="304536" progId="Equation.COEE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419600"/>
                        <a:ext cx="150813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Text Box 5"/>
          <p:cNvSpPr txBox="1">
            <a:spLocks noChangeArrowheads="1"/>
          </p:cNvSpPr>
          <p:nvPr/>
        </p:nvSpPr>
        <p:spPr bwMode="auto">
          <a:xfrm>
            <a:off x="762000" y="1752600"/>
            <a:ext cx="52578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tabLst>
                <a:tab pos="457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tabLst>
                <a:tab pos="457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tabLst>
                <a:tab pos="457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tabLst>
                <a:tab pos="457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/>
              <a:t>1.	Is the chance of getting a cold different when subjects take vitamin C than when they take placebo? (Pauling 1971 data).</a:t>
            </a:r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r>
              <a:rPr lang="en-US" dirty="0"/>
              <a:t>2.	Suppose that 6 out of 15 students in a grade-school class develop </a:t>
            </a:r>
            <a:r>
              <a:rPr lang="en-US" dirty="0" smtClean="0"/>
              <a:t>influenza, </a:t>
            </a:r>
            <a:r>
              <a:rPr lang="en-US" dirty="0"/>
              <a:t>whereas 20% of grade-school children nationwide develop influenza.  Is there evidence of an excessive number of cases in the class?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2355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33E82855-B43A-4A27-9201-87FB71D915C9}" type="slidenum">
              <a:rPr lang="en-US" sz="1400" smtClean="0"/>
              <a:pPr/>
              <a:t>184</a:t>
            </a:fld>
            <a:endParaRPr lang="en-US" sz="1400" smtClean="0"/>
          </a:p>
        </p:txBody>
      </p:sp>
      <p:sp>
        <p:nvSpPr>
          <p:cNvPr id="23557" name="Text Box 2"/>
          <p:cNvSpPr txBox="1">
            <a:spLocks noChangeArrowheads="1"/>
          </p:cNvSpPr>
          <p:nvPr/>
        </p:nvSpPr>
        <p:spPr bwMode="auto">
          <a:xfrm>
            <a:off x="1219200" y="533400"/>
            <a:ext cx="441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b="1"/>
              <a:t>Hypothesis Testing</a:t>
            </a:r>
          </a:p>
        </p:txBody>
      </p:sp>
      <p:sp>
        <p:nvSpPr>
          <p:cNvPr id="23558" name="Line 3"/>
          <p:cNvSpPr>
            <a:spLocks noChangeShapeType="1"/>
          </p:cNvSpPr>
          <p:nvPr/>
        </p:nvSpPr>
        <p:spPr bwMode="auto">
          <a:xfrm>
            <a:off x="1371600" y="10668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Text Box 4"/>
          <p:cNvSpPr txBox="1">
            <a:spLocks noChangeArrowheads="1"/>
          </p:cNvSpPr>
          <p:nvPr/>
        </p:nvSpPr>
        <p:spPr bwMode="auto">
          <a:xfrm>
            <a:off x="838200" y="1447800"/>
            <a:ext cx="5410200" cy="527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tabLst>
                <a:tab pos="457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tabLst>
                <a:tab pos="457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tabLst>
                <a:tab pos="457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tabLst>
                <a:tab pos="457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/>
              <a:t>Through this worked example we have seen the basic components to the statistical test of a scientific hypothesis.</a:t>
            </a:r>
          </a:p>
          <a:p>
            <a:pPr algn="just">
              <a:spcBef>
                <a:spcPct val="50000"/>
              </a:spcBef>
            </a:pPr>
            <a:endParaRPr lang="en-US"/>
          </a:p>
          <a:p>
            <a:pPr algn="ctr">
              <a:spcBef>
                <a:spcPct val="50000"/>
              </a:spcBef>
            </a:pPr>
            <a:r>
              <a:rPr lang="en-US" b="1"/>
              <a:t>Summary</a:t>
            </a: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1.	Identify H</a:t>
            </a:r>
            <a:r>
              <a:rPr lang="en-US" baseline="-25000"/>
              <a:t>0</a:t>
            </a:r>
            <a:r>
              <a:rPr lang="en-US"/>
              <a:t> and H</a:t>
            </a:r>
            <a:r>
              <a:rPr lang="en-US" baseline="-25000"/>
              <a:t>A</a:t>
            </a: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2.	Identify a test statistic</a:t>
            </a:r>
          </a:p>
          <a:p>
            <a:pPr>
              <a:spcBef>
                <a:spcPct val="50000"/>
              </a:spcBef>
            </a:pPr>
            <a:r>
              <a:rPr lang="en-US"/>
              <a:t>3.	Determine a significance level, </a:t>
            </a:r>
            <a:r>
              <a:rPr lang="en-US">
                <a:sym typeface="Symbol" pitchFamily="18" charset="2"/>
              </a:rPr>
              <a:t> = 0.05,  = 	0.01</a:t>
            </a:r>
          </a:p>
          <a:p>
            <a:pPr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4.	Critical value determines rejection / 		acceptance region</a:t>
            </a:r>
          </a:p>
          <a:p>
            <a:pPr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5.	p-value</a:t>
            </a:r>
          </a:p>
          <a:p>
            <a:pPr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6.	Interpret the result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614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B0A03AC4-B439-4E7C-B857-AE1F27FA86D6}" type="slidenum">
              <a:rPr lang="en-US" sz="1400" smtClean="0"/>
              <a:pPr/>
              <a:t>167</a:t>
            </a:fld>
            <a:endParaRPr lang="en-US" sz="1400" smtClean="0"/>
          </a:p>
        </p:txBody>
      </p:sp>
      <p:sp>
        <p:nvSpPr>
          <p:cNvPr id="6149" name="Text Box 2"/>
          <p:cNvSpPr txBox="1">
            <a:spLocks noChangeArrowheads="1"/>
          </p:cNvSpPr>
          <p:nvPr/>
        </p:nvSpPr>
        <p:spPr bwMode="auto">
          <a:xfrm>
            <a:off x="1219200" y="457200"/>
            <a:ext cx="441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/>
              <a:t>Hypothesis Testing</a:t>
            </a:r>
          </a:p>
          <a:p>
            <a:pPr algn="ctr"/>
            <a:r>
              <a:rPr lang="en-US" b="1"/>
              <a:t>Motivation</a:t>
            </a:r>
          </a:p>
        </p:txBody>
      </p:sp>
      <p:sp>
        <p:nvSpPr>
          <p:cNvPr id="6150" name="Line 3"/>
          <p:cNvSpPr>
            <a:spLocks noChangeShapeType="1"/>
          </p:cNvSpPr>
          <p:nvPr/>
        </p:nvSpPr>
        <p:spPr bwMode="auto">
          <a:xfrm>
            <a:off x="1371600" y="12954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Text Box 4"/>
          <p:cNvSpPr txBox="1">
            <a:spLocks noChangeArrowheads="1"/>
          </p:cNvSpPr>
          <p:nvPr/>
        </p:nvSpPr>
        <p:spPr bwMode="auto">
          <a:xfrm>
            <a:off x="838200" y="1371600"/>
            <a:ext cx="525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15888" indent="-115888" defTabSz="912813"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12813"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12813"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12813"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12813"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/>
              <a:t>		</a:t>
            </a:r>
            <a:endParaRPr lang="en-US">
              <a:sym typeface="Symbol" pitchFamily="18" charset="2"/>
            </a:endParaRPr>
          </a:p>
        </p:txBody>
      </p:sp>
      <p:sp>
        <p:nvSpPr>
          <p:cNvPr id="6152" name="Text Box 5"/>
          <p:cNvSpPr txBox="1">
            <a:spLocks noChangeArrowheads="1"/>
          </p:cNvSpPr>
          <p:nvPr/>
        </p:nvSpPr>
        <p:spPr bwMode="auto">
          <a:xfrm>
            <a:off x="990600" y="1600200"/>
            <a:ext cx="52578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20650" indent="-120650">
              <a:tabLst>
                <a:tab pos="457200" algn="l"/>
                <a:tab pos="14351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tabLst>
                <a:tab pos="457200" algn="l"/>
                <a:tab pos="14351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tabLst>
                <a:tab pos="457200" algn="l"/>
                <a:tab pos="14351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tabLst>
                <a:tab pos="457200" algn="l"/>
                <a:tab pos="14351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tabLst>
                <a:tab pos="457200" algn="l"/>
                <a:tab pos="14351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351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351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351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351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/>
              <a:t>3.	In a study of 25 hypertensive </a:t>
            </a:r>
            <a:r>
              <a:rPr lang="en-US" dirty="0" smtClean="0"/>
              <a:t>people we </a:t>
            </a:r>
            <a:r>
              <a:rPr lang="en-US" dirty="0"/>
              <a:t>find a mean serum-cholesterol level of 220 mg/ml.  In the </a:t>
            </a:r>
            <a:r>
              <a:rPr lang="en-US" dirty="0" smtClean="0"/>
              <a:t>population </a:t>
            </a:r>
            <a:r>
              <a:rPr lang="en-US" dirty="0"/>
              <a:t>the mean serum cholesterol is 211 mg/ml with standard deviation of 46 mg/ml.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 smtClean="0"/>
              <a:t>Is </a:t>
            </a:r>
            <a:r>
              <a:rPr lang="en-US" dirty="0"/>
              <a:t>the data consistent with that model?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/>
              <a:t>What if	= 230 mg/ml?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/>
              <a:t>What if 	= 250 mg/ml?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/>
              <a:t>What if the sample was of </a:t>
            </a:r>
            <a:r>
              <a:rPr lang="en-US" dirty="0" smtClean="0"/>
              <a:t>n=100 </a:t>
            </a:r>
            <a:r>
              <a:rPr lang="en-US" dirty="0"/>
              <a:t>instead of 25?</a:t>
            </a:r>
          </a:p>
        </p:txBody>
      </p:sp>
      <p:graphicFrame>
        <p:nvGraphicFramePr>
          <p:cNvPr id="615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894311"/>
              </p:ext>
            </p:extLst>
          </p:nvPr>
        </p:nvGraphicFramePr>
        <p:xfrm>
          <a:off x="2118331" y="3460377"/>
          <a:ext cx="2524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" name="Equation" r:id="rId3" imgW="253890" imgH="279279" progId="Equation.3">
                  <p:embed/>
                </p:oleObj>
              </mc:Choice>
              <mc:Fallback>
                <p:oleObj name="Equation" r:id="rId3" imgW="253890" imgH="27927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331" y="3460377"/>
                        <a:ext cx="2524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121262"/>
              </p:ext>
            </p:extLst>
          </p:nvPr>
        </p:nvGraphicFramePr>
        <p:xfrm>
          <a:off x="2131778" y="3908403"/>
          <a:ext cx="2524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name="Equation" r:id="rId5" imgW="253890" imgH="279279" progId="Equation.3">
                  <p:embed/>
                </p:oleObj>
              </mc:Choice>
              <mc:Fallback>
                <p:oleObj name="Equation" r:id="rId5" imgW="253890" imgH="27927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1778" y="3908403"/>
                        <a:ext cx="2524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717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939B6A93-034E-4C55-99D8-87FAA5A53744}" type="slidenum">
              <a:rPr lang="en-US" sz="1400" smtClean="0"/>
              <a:pPr/>
              <a:t>168</a:t>
            </a:fld>
            <a:endParaRPr lang="en-US" sz="1400" smtClean="0"/>
          </a:p>
        </p:txBody>
      </p:sp>
      <p:sp>
        <p:nvSpPr>
          <p:cNvPr id="7173" name="Text Box 2"/>
          <p:cNvSpPr txBox="1">
            <a:spLocks noChangeArrowheads="1"/>
          </p:cNvSpPr>
          <p:nvPr/>
        </p:nvSpPr>
        <p:spPr bwMode="auto">
          <a:xfrm>
            <a:off x="1219200" y="457200"/>
            <a:ext cx="441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/>
              <a:t>Hypothesis Testing</a:t>
            </a:r>
          </a:p>
        </p:txBody>
      </p:sp>
      <p:sp>
        <p:nvSpPr>
          <p:cNvPr id="7174" name="Line 3"/>
          <p:cNvSpPr>
            <a:spLocks noChangeShapeType="1"/>
          </p:cNvSpPr>
          <p:nvPr/>
        </p:nvSpPr>
        <p:spPr bwMode="auto">
          <a:xfrm>
            <a:off x="1371600" y="9906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Text Box 4"/>
          <p:cNvSpPr txBox="1">
            <a:spLocks noChangeArrowheads="1"/>
          </p:cNvSpPr>
          <p:nvPr/>
        </p:nvSpPr>
        <p:spPr bwMode="auto">
          <a:xfrm>
            <a:off x="914400" y="1295400"/>
            <a:ext cx="51816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429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tabLst>
                <a:tab pos="3429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tabLst>
                <a:tab pos="3429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tabLst>
                <a:tab pos="3429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tabLst>
                <a:tab pos="3429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/>
              <a:t>Define:</a:t>
            </a:r>
          </a:p>
          <a:p>
            <a:pPr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	 = 	</a:t>
            </a:r>
            <a:r>
              <a:rPr lang="en-US" u="sng">
                <a:sym typeface="Symbol" pitchFamily="18" charset="2"/>
              </a:rPr>
              <a:t>population </a:t>
            </a:r>
            <a:r>
              <a:rPr lang="en-US">
                <a:sym typeface="Symbol" pitchFamily="18" charset="2"/>
              </a:rPr>
              <a:t>mean serum cholesterol for 		male hypertensives</a:t>
            </a:r>
          </a:p>
          <a:p>
            <a:pPr>
              <a:spcBef>
                <a:spcPct val="50000"/>
              </a:spcBef>
            </a:pPr>
            <a:endParaRPr lang="en-US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en-US" b="1">
                <a:sym typeface="Symbol" pitchFamily="18" charset="2"/>
              </a:rPr>
              <a:t>Hypothesis:</a:t>
            </a:r>
            <a:endParaRPr lang="en-US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endParaRPr lang="en-US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1.	</a:t>
            </a:r>
            <a:r>
              <a:rPr lang="en-US" u="sng">
                <a:sym typeface="Symbol" pitchFamily="18" charset="2"/>
              </a:rPr>
              <a:t>Null Hypothesis</a:t>
            </a:r>
            <a:r>
              <a:rPr lang="en-US">
                <a:sym typeface="Symbol" pitchFamily="18" charset="2"/>
              </a:rPr>
              <a:t>:  Generally, the hypothesis that the unknown parameter equals a fixed value.</a:t>
            </a:r>
          </a:p>
          <a:p>
            <a:pPr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	H</a:t>
            </a:r>
            <a:r>
              <a:rPr lang="en-US" baseline="-25000">
                <a:sym typeface="Symbol" pitchFamily="18" charset="2"/>
              </a:rPr>
              <a:t>0</a:t>
            </a:r>
            <a:r>
              <a:rPr lang="en-US">
                <a:sym typeface="Symbol" pitchFamily="18" charset="2"/>
              </a:rPr>
              <a:t>:   = 211 mg/ml</a:t>
            </a:r>
          </a:p>
          <a:p>
            <a:pPr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2.	</a:t>
            </a:r>
            <a:r>
              <a:rPr lang="en-US" u="sng">
                <a:sym typeface="Symbol" pitchFamily="18" charset="2"/>
              </a:rPr>
              <a:t>Alternative Hypothesis</a:t>
            </a:r>
            <a:r>
              <a:rPr lang="en-US">
                <a:sym typeface="Symbol" pitchFamily="18" charset="2"/>
              </a:rPr>
              <a:t>:  contradicts the null hypothesis.</a:t>
            </a:r>
          </a:p>
          <a:p>
            <a:pPr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	H</a:t>
            </a:r>
            <a:r>
              <a:rPr lang="en-US" baseline="-25000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:    211 mg/ml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819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857CCB1C-4CCC-4DB0-BCB7-A8C46D93FC14}" type="slidenum">
              <a:rPr lang="en-US" sz="1400" smtClean="0"/>
              <a:pPr/>
              <a:t>169</a:t>
            </a:fld>
            <a:endParaRPr lang="en-US" sz="1400" smtClean="0"/>
          </a:p>
        </p:txBody>
      </p:sp>
      <p:sp>
        <p:nvSpPr>
          <p:cNvPr id="8197" name="Text Box 2"/>
          <p:cNvSpPr txBox="1">
            <a:spLocks noChangeArrowheads="1"/>
          </p:cNvSpPr>
          <p:nvPr/>
        </p:nvSpPr>
        <p:spPr bwMode="auto">
          <a:xfrm>
            <a:off x="1219200" y="457200"/>
            <a:ext cx="441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/>
              <a:t>Hypothesis Testing</a:t>
            </a:r>
          </a:p>
        </p:txBody>
      </p:sp>
      <p:sp>
        <p:nvSpPr>
          <p:cNvPr id="8198" name="Line 3"/>
          <p:cNvSpPr>
            <a:spLocks noChangeShapeType="1"/>
          </p:cNvSpPr>
          <p:nvPr/>
        </p:nvSpPr>
        <p:spPr bwMode="auto">
          <a:xfrm>
            <a:off x="1371600" y="9906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Text Box 4"/>
          <p:cNvSpPr txBox="1">
            <a:spLocks noChangeArrowheads="1"/>
          </p:cNvSpPr>
          <p:nvPr/>
        </p:nvSpPr>
        <p:spPr bwMode="auto">
          <a:xfrm>
            <a:off x="1143000" y="1295400"/>
            <a:ext cx="48768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/>
              <a:t>	</a:t>
            </a:r>
            <a:r>
              <a:rPr lang="en-US" b="1"/>
              <a:t>Decision / Action:</a:t>
            </a:r>
            <a:endParaRPr lang="en-US"/>
          </a:p>
          <a:p>
            <a:pPr algn="just">
              <a:spcBef>
                <a:spcPct val="50000"/>
              </a:spcBef>
            </a:pPr>
            <a:r>
              <a:rPr lang="en-US"/>
              <a:t>We assume that either H</a:t>
            </a:r>
            <a:r>
              <a:rPr lang="en-US" baseline="-25000"/>
              <a:t>0</a:t>
            </a:r>
            <a:r>
              <a:rPr lang="en-US"/>
              <a:t> or H</a:t>
            </a:r>
            <a:r>
              <a:rPr lang="en-US" baseline="-25000"/>
              <a:t>A</a:t>
            </a:r>
            <a:r>
              <a:rPr lang="en-US"/>
              <a:t> is true.  Based on the data we will choose one of these hypotheses.</a:t>
            </a:r>
          </a:p>
        </p:txBody>
      </p:sp>
      <p:graphicFrame>
        <p:nvGraphicFramePr>
          <p:cNvPr id="8200" name="Object 5"/>
          <p:cNvGraphicFramePr>
            <a:graphicFrameLocks noChangeAspect="1"/>
          </p:cNvGraphicFramePr>
          <p:nvPr/>
        </p:nvGraphicFramePr>
        <p:xfrm>
          <a:off x="-533400" y="742950"/>
          <a:ext cx="1390650" cy="203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5" name="Document" r:id="rId3" imgW="1391412" imgH="2048256" progId="Word.Document.8">
                  <p:embed/>
                </p:oleObj>
              </mc:Choice>
              <mc:Fallback>
                <p:oleObj name="Document" r:id="rId3" imgW="1391412" imgH="2048256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533400" y="742950"/>
                        <a:ext cx="1390650" cy="203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6"/>
          <p:cNvGraphicFramePr>
            <a:graphicFrameLocks noChangeAspect="1"/>
          </p:cNvGraphicFramePr>
          <p:nvPr/>
        </p:nvGraphicFramePr>
        <p:xfrm>
          <a:off x="1403350" y="3200400"/>
          <a:ext cx="5454650" cy="308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6" name="Document" r:id="rId5" imgW="5449824" imgH="3086100" progId="Word.Document.8">
                  <p:embed/>
                </p:oleObj>
              </mc:Choice>
              <mc:Fallback>
                <p:oleObj name="Document" r:id="rId5" imgW="5449824" imgH="308610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200400"/>
                        <a:ext cx="5454650" cy="308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Text Box 7"/>
          <p:cNvSpPr txBox="1">
            <a:spLocks noChangeArrowheads="1"/>
          </p:cNvSpPr>
          <p:nvPr/>
        </p:nvSpPr>
        <p:spPr bwMode="auto">
          <a:xfrm>
            <a:off x="2209800" y="6019800"/>
            <a:ext cx="188723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tabLst>
                <a:tab pos="5715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tabLst>
                <a:tab pos="5715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tabLst>
                <a:tab pos="5715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tabLst>
                <a:tab pos="5715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tabLst>
                <a:tab pos="5715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ym typeface="Symbol" pitchFamily="18" charset="2"/>
              </a:rPr>
              <a:t> 	= </a:t>
            </a:r>
            <a:r>
              <a:rPr lang="en-US" b="1" dirty="0" smtClean="0">
                <a:sym typeface="Symbol" pitchFamily="18" charset="2"/>
              </a:rPr>
              <a:t>“size”</a:t>
            </a:r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1 - 	= </a:t>
            </a:r>
            <a:r>
              <a:rPr lang="en-US" dirty="0" smtClean="0">
                <a:sym typeface="Symbol" pitchFamily="18" charset="2"/>
              </a:rPr>
              <a:t>“</a:t>
            </a:r>
            <a:r>
              <a:rPr lang="en-US" b="1" dirty="0" smtClean="0">
                <a:sym typeface="Symbol" pitchFamily="18" charset="2"/>
              </a:rPr>
              <a:t>power”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921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2E677E36-EE33-4C0D-B631-C14D6C1DC469}" type="slidenum">
              <a:rPr lang="en-US" sz="1400" smtClean="0"/>
              <a:pPr/>
              <a:t>170</a:t>
            </a:fld>
            <a:endParaRPr lang="en-US" sz="1400" smtClean="0"/>
          </a:p>
        </p:txBody>
      </p:sp>
      <p:sp>
        <p:nvSpPr>
          <p:cNvPr id="9221" name="Text Box 2"/>
          <p:cNvSpPr txBox="1">
            <a:spLocks noChangeArrowheads="1"/>
          </p:cNvSpPr>
          <p:nvPr/>
        </p:nvSpPr>
        <p:spPr bwMode="auto">
          <a:xfrm>
            <a:off x="1219200" y="457200"/>
            <a:ext cx="441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/>
              <a:t>Hypothesis Testing</a:t>
            </a:r>
          </a:p>
        </p:txBody>
      </p:sp>
      <p:sp>
        <p:nvSpPr>
          <p:cNvPr id="9222" name="Line 3"/>
          <p:cNvSpPr>
            <a:spLocks noChangeShapeType="1"/>
          </p:cNvSpPr>
          <p:nvPr/>
        </p:nvSpPr>
        <p:spPr bwMode="auto">
          <a:xfrm>
            <a:off x="1371600" y="9906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Text Box 4"/>
          <p:cNvSpPr txBox="1">
            <a:spLocks noChangeArrowheads="1"/>
          </p:cNvSpPr>
          <p:nvPr/>
        </p:nvSpPr>
        <p:spPr bwMode="auto">
          <a:xfrm>
            <a:off x="1066800" y="1295400"/>
            <a:ext cx="5029200" cy="664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42900" algn="l"/>
                <a:tab pos="457200" algn="l"/>
                <a:tab pos="1028700" algn="l"/>
                <a:tab pos="1257300" algn="l"/>
                <a:tab pos="1485900" algn="l"/>
                <a:tab pos="17145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tabLst>
                <a:tab pos="342900" algn="l"/>
                <a:tab pos="457200" algn="l"/>
                <a:tab pos="1028700" algn="l"/>
                <a:tab pos="1257300" algn="l"/>
                <a:tab pos="1485900" algn="l"/>
                <a:tab pos="17145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tabLst>
                <a:tab pos="342900" algn="l"/>
                <a:tab pos="457200" algn="l"/>
                <a:tab pos="1028700" algn="l"/>
                <a:tab pos="1257300" algn="l"/>
                <a:tab pos="1485900" algn="l"/>
                <a:tab pos="17145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tabLst>
                <a:tab pos="342900" algn="l"/>
                <a:tab pos="457200" algn="l"/>
                <a:tab pos="1028700" algn="l"/>
                <a:tab pos="1257300" algn="l"/>
                <a:tab pos="1485900" algn="l"/>
                <a:tab pos="17145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tabLst>
                <a:tab pos="342900" algn="l"/>
                <a:tab pos="457200" algn="l"/>
                <a:tab pos="1028700" algn="l"/>
                <a:tab pos="1257300" algn="l"/>
                <a:tab pos="1485900" algn="l"/>
                <a:tab pos="17145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57200" algn="l"/>
                <a:tab pos="1028700" algn="l"/>
                <a:tab pos="1257300" algn="l"/>
                <a:tab pos="1485900" algn="l"/>
                <a:tab pos="17145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57200" algn="l"/>
                <a:tab pos="1028700" algn="l"/>
                <a:tab pos="1257300" algn="l"/>
                <a:tab pos="1485900" algn="l"/>
                <a:tab pos="17145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57200" algn="l"/>
                <a:tab pos="1028700" algn="l"/>
                <a:tab pos="1257300" algn="l"/>
                <a:tab pos="1485900" algn="l"/>
                <a:tab pos="17145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57200" algn="l"/>
                <a:tab pos="1028700" algn="l"/>
                <a:tab pos="1257300" algn="l"/>
                <a:tab pos="1485900" algn="l"/>
                <a:tab pos="17145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Let’s fix </a:t>
            </a:r>
            <a:r>
              <a:rPr lang="en-US">
                <a:sym typeface="Symbol" pitchFamily="18" charset="2"/>
              </a:rPr>
              <a:t>, for example,  = 0.05.</a:t>
            </a:r>
          </a:p>
          <a:p>
            <a:pPr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		0.05	=		=	P[ choose H</a:t>
            </a:r>
            <a:r>
              <a:rPr lang="en-US" baseline="-25000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| H</a:t>
            </a:r>
            <a:r>
              <a:rPr lang="en-US" baseline="-25000">
                <a:sym typeface="Symbol" pitchFamily="18" charset="2"/>
              </a:rPr>
              <a:t>0</a:t>
            </a:r>
            <a:r>
              <a:rPr lang="en-US">
                <a:sym typeface="Symbol" pitchFamily="18" charset="2"/>
              </a:rPr>
              <a:t> true ]</a:t>
            </a:r>
          </a:p>
          <a:p>
            <a:pPr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			 		=	P[ reject H</a:t>
            </a:r>
            <a:r>
              <a:rPr lang="en-US" baseline="-25000">
                <a:sym typeface="Symbol" pitchFamily="18" charset="2"/>
              </a:rPr>
              <a:t>0</a:t>
            </a:r>
            <a:r>
              <a:rPr lang="en-US">
                <a:sym typeface="Symbol" pitchFamily="18" charset="2"/>
              </a:rPr>
              <a:t> | H</a:t>
            </a:r>
            <a:r>
              <a:rPr lang="en-US" baseline="-25000">
                <a:sym typeface="Symbol" pitchFamily="18" charset="2"/>
              </a:rPr>
              <a:t>0</a:t>
            </a:r>
            <a:r>
              <a:rPr lang="en-US">
                <a:sym typeface="Symbol" pitchFamily="18" charset="2"/>
              </a:rPr>
              <a:t> true ]</a:t>
            </a:r>
          </a:p>
          <a:p>
            <a:pPr>
              <a:spcBef>
                <a:spcPct val="50000"/>
              </a:spcBef>
            </a:pPr>
            <a:endParaRPr lang="en-US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Q: How to construct a procedure that makes this error with only 0.05 probability?</a:t>
            </a:r>
          </a:p>
          <a:p>
            <a:pPr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A: Suppose we assume H</a:t>
            </a:r>
            <a:r>
              <a:rPr lang="en-US" baseline="-25000">
                <a:sym typeface="Symbol" pitchFamily="18" charset="2"/>
              </a:rPr>
              <a:t>0</a:t>
            </a:r>
            <a:r>
              <a:rPr lang="en-US">
                <a:sym typeface="Symbol" pitchFamily="18" charset="2"/>
              </a:rPr>
              <a:t> is true and suppose that, using that assumption, the data should give us a standard normal, Z.</a:t>
            </a:r>
          </a:p>
          <a:p>
            <a:pPr>
              <a:spcBef>
                <a:spcPct val="50000"/>
              </a:spcBef>
            </a:pPr>
            <a:endParaRPr lang="en-US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endParaRPr lang="en-US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endParaRPr lang="en-US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endParaRPr lang="en-US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endParaRPr lang="en-US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If  = 0 then |Z| is rarely “large”. A “large” |Z| would make me question whether  = 0 .</a:t>
            </a:r>
          </a:p>
        </p:txBody>
      </p:sp>
      <p:pic>
        <p:nvPicPr>
          <p:cNvPr id="9224" name="Picture 5" descr="are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953000"/>
            <a:ext cx="4114800" cy="231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1024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13E364E3-6B9C-4740-9524-19530B5E0441}" type="slidenum">
              <a:rPr lang="en-US" sz="1400" smtClean="0"/>
              <a:pPr/>
              <a:t>171</a:t>
            </a:fld>
            <a:endParaRPr lang="en-US" sz="1400" smtClean="0"/>
          </a:p>
        </p:txBody>
      </p:sp>
      <p:sp>
        <p:nvSpPr>
          <p:cNvPr id="10245" name="Text Box 2"/>
          <p:cNvSpPr txBox="1">
            <a:spLocks noChangeArrowheads="1"/>
          </p:cNvSpPr>
          <p:nvPr/>
        </p:nvSpPr>
        <p:spPr bwMode="auto">
          <a:xfrm>
            <a:off x="1219200" y="457200"/>
            <a:ext cx="441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/>
              <a:t>Hypothesis Testing </a:t>
            </a:r>
          </a:p>
        </p:txBody>
      </p:sp>
      <p:sp>
        <p:nvSpPr>
          <p:cNvPr id="10246" name="Line 3"/>
          <p:cNvSpPr>
            <a:spLocks noChangeShapeType="1"/>
          </p:cNvSpPr>
          <p:nvPr/>
        </p:nvSpPr>
        <p:spPr bwMode="auto">
          <a:xfrm>
            <a:off x="1371600" y="9906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Text Box 4"/>
          <p:cNvSpPr txBox="1">
            <a:spLocks noChangeArrowheads="1"/>
          </p:cNvSpPr>
          <p:nvPr/>
        </p:nvSpPr>
        <p:spPr bwMode="auto">
          <a:xfrm>
            <a:off x="914400" y="1143000"/>
            <a:ext cx="5105400" cy="588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85750" algn="l"/>
                <a:tab pos="685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114300">
              <a:tabLst>
                <a:tab pos="285750" algn="l"/>
                <a:tab pos="685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tabLst>
                <a:tab pos="285750" algn="l"/>
                <a:tab pos="685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tabLst>
                <a:tab pos="285750" algn="l"/>
                <a:tab pos="685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tabLst>
                <a:tab pos="285750" algn="l"/>
                <a:tab pos="685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  <a:tab pos="685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  <a:tab pos="685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  <a:tab pos="685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  <a:tab pos="685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Therefore, </a:t>
            </a:r>
            <a:r>
              <a:rPr lang="en-US" b="1"/>
              <a:t>we reject</a:t>
            </a:r>
            <a:r>
              <a:rPr lang="en-US"/>
              <a:t> H</a:t>
            </a:r>
            <a:r>
              <a:rPr lang="en-US" baseline="-25000"/>
              <a:t>0</a:t>
            </a:r>
            <a:r>
              <a:rPr lang="en-US"/>
              <a:t> </a:t>
            </a:r>
            <a:r>
              <a:rPr lang="en-US" b="1"/>
              <a:t>if</a:t>
            </a:r>
            <a:r>
              <a:rPr lang="en-US"/>
              <a:t> |Z| &gt; 1.96.</a:t>
            </a:r>
          </a:p>
          <a:p>
            <a:pPr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	 = P[reject </a:t>
            </a:r>
            <a:r>
              <a:rPr lang="en-US"/>
              <a:t>H</a:t>
            </a:r>
            <a:r>
              <a:rPr lang="en-US" baseline="-25000"/>
              <a:t>0 </a:t>
            </a:r>
            <a:r>
              <a:rPr lang="en-US"/>
              <a:t>| H</a:t>
            </a:r>
            <a:r>
              <a:rPr lang="en-US" baseline="-25000"/>
              <a:t>0</a:t>
            </a:r>
            <a:r>
              <a:rPr lang="en-US"/>
              <a:t> true] = 0.05</a:t>
            </a:r>
          </a:p>
          <a:p>
            <a:pPr>
              <a:spcBef>
                <a:spcPct val="50000"/>
              </a:spcBef>
            </a:pPr>
            <a:r>
              <a:rPr lang="en-US"/>
              <a:t>Then if we do find a large value of |Z| we can claim that: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b="1"/>
              <a:t>Either</a:t>
            </a:r>
            <a:r>
              <a:rPr lang="en-US"/>
              <a:t> H</a:t>
            </a:r>
            <a:r>
              <a:rPr lang="en-US" baseline="-25000"/>
              <a:t>0</a:t>
            </a:r>
            <a:r>
              <a:rPr lang="en-US"/>
              <a:t> is true and something unusual 	happened (with probability </a:t>
            </a:r>
            <a:r>
              <a:rPr lang="en-US">
                <a:sym typeface="Symbol" pitchFamily="18" charset="2"/>
              </a:rPr>
              <a:t>)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b="1">
                <a:sym typeface="Symbol" pitchFamily="18" charset="2"/>
              </a:rPr>
              <a:t>or</a:t>
            </a:r>
            <a:r>
              <a:rPr lang="en-US">
                <a:sym typeface="Symbol" pitchFamily="18" charset="2"/>
              </a:rPr>
              <a:t>, </a:t>
            </a:r>
            <a:r>
              <a:rPr lang="en-US"/>
              <a:t>H</a:t>
            </a:r>
            <a:r>
              <a:rPr lang="en-US" baseline="-25000"/>
              <a:t>0</a:t>
            </a:r>
            <a:r>
              <a:rPr lang="en-US"/>
              <a:t> is not true.</a:t>
            </a:r>
          </a:p>
          <a:p>
            <a:pPr>
              <a:spcBef>
                <a:spcPct val="50000"/>
              </a:spcBef>
            </a:pPr>
            <a:r>
              <a:rPr lang="en-US"/>
              <a:t>Given </a:t>
            </a:r>
            <a:r>
              <a:rPr lang="en-US">
                <a:sym typeface="Symbol" pitchFamily="18" charset="2"/>
              </a:rPr>
              <a:t> and </a:t>
            </a:r>
            <a:r>
              <a:rPr lang="en-US"/>
              <a:t>H</a:t>
            </a:r>
            <a:r>
              <a:rPr lang="en-US" baseline="-25000"/>
              <a:t>0</a:t>
            </a:r>
            <a:r>
              <a:rPr lang="en-US"/>
              <a:t> we can construct a test of H</a:t>
            </a:r>
            <a:r>
              <a:rPr lang="en-US" baseline="-25000"/>
              <a:t>0</a:t>
            </a:r>
            <a:r>
              <a:rPr lang="en-US"/>
              <a:t> with a specified significance level. But remember, we start by assuming that H</a:t>
            </a:r>
            <a:r>
              <a:rPr lang="en-US" baseline="-25000"/>
              <a:t>0</a:t>
            </a:r>
            <a:r>
              <a:rPr lang="en-US"/>
              <a:t> is true - we haven’t proved it is true. Therefore, we usually say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/>
              <a:t> |Z| &gt; 1.96 then we </a:t>
            </a:r>
            <a:r>
              <a:rPr lang="en-US" b="1"/>
              <a:t>reject</a:t>
            </a:r>
            <a:r>
              <a:rPr lang="en-US"/>
              <a:t> H</a:t>
            </a:r>
            <a:r>
              <a:rPr lang="en-US" baseline="-25000"/>
              <a:t>0</a:t>
            </a:r>
            <a:r>
              <a:rPr lang="en-US"/>
              <a:t>.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/>
              <a:t> |Z| &lt; 1.96 then we </a:t>
            </a:r>
            <a:r>
              <a:rPr lang="en-US" b="1"/>
              <a:t>fail to reject</a:t>
            </a:r>
            <a:r>
              <a:rPr lang="en-US"/>
              <a:t> H</a:t>
            </a:r>
            <a:r>
              <a:rPr lang="en-US" baseline="-25000"/>
              <a:t>0</a:t>
            </a:r>
            <a:r>
              <a:rPr lang="en-US"/>
              <a:t>.</a:t>
            </a:r>
          </a:p>
          <a:p>
            <a:pPr lvl="1"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1126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3FB3879A-185D-4AC0-BB66-D7DFF71E04E8}" type="slidenum">
              <a:rPr lang="en-US" sz="1400" smtClean="0"/>
              <a:pPr/>
              <a:t>172</a:t>
            </a:fld>
            <a:endParaRPr lang="en-US" sz="1400" smtClean="0"/>
          </a:p>
        </p:txBody>
      </p:sp>
      <p:sp>
        <p:nvSpPr>
          <p:cNvPr id="11269" name="Text Box 2"/>
          <p:cNvSpPr txBox="1">
            <a:spLocks noChangeArrowheads="1"/>
          </p:cNvSpPr>
          <p:nvPr/>
        </p:nvSpPr>
        <p:spPr bwMode="auto">
          <a:xfrm>
            <a:off x="1219200" y="457200"/>
            <a:ext cx="441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/>
              <a:t>Hypothesis Testing</a:t>
            </a:r>
          </a:p>
        </p:txBody>
      </p:sp>
      <p:sp>
        <p:nvSpPr>
          <p:cNvPr id="11270" name="Line 3"/>
          <p:cNvSpPr>
            <a:spLocks noChangeShapeType="1"/>
          </p:cNvSpPr>
          <p:nvPr/>
        </p:nvSpPr>
        <p:spPr bwMode="auto">
          <a:xfrm>
            <a:off x="1371600" y="9906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Text Box 4"/>
          <p:cNvSpPr txBox="1">
            <a:spLocks noChangeArrowheads="1"/>
          </p:cNvSpPr>
          <p:nvPr/>
        </p:nvSpPr>
        <p:spPr bwMode="auto">
          <a:xfrm>
            <a:off x="533400" y="1066800"/>
            <a:ext cx="5791200" cy="664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28600" algn="l"/>
                <a:tab pos="457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tabLst>
                <a:tab pos="228600" algn="l"/>
                <a:tab pos="457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tabLst>
                <a:tab pos="228600" algn="l"/>
                <a:tab pos="457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tabLst>
                <a:tab pos="228600" algn="l"/>
                <a:tab pos="457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tabLst>
                <a:tab pos="228600" algn="l"/>
                <a:tab pos="457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just"/>
            <a:r>
              <a:rPr lang="en-US" b="1"/>
              <a:t>Cholesterol Example:</a:t>
            </a:r>
            <a:endParaRPr lang="en-US"/>
          </a:p>
          <a:p>
            <a:pPr algn="just"/>
            <a:endParaRPr lang="en-US"/>
          </a:p>
          <a:p>
            <a:pPr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Let  be the mean serum cholesterol level for male hypertensives. We observe</a:t>
            </a:r>
          </a:p>
          <a:p>
            <a:pPr algn="ctr"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	=	220 mg/ml</a:t>
            </a:r>
          </a:p>
          <a:p>
            <a:pPr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Also, we are told that for the general population...</a:t>
            </a:r>
          </a:p>
          <a:p>
            <a:pPr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</a:t>
            </a:r>
            <a:r>
              <a:rPr lang="en-US" baseline="-25000">
                <a:sym typeface="Symbol" pitchFamily="18" charset="2"/>
              </a:rPr>
              <a:t>0</a:t>
            </a:r>
            <a:r>
              <a:rPr lang="en-US">
                <a:sym typeface="Symbol" pitchFamily="18" charset="2"/>
              </a:rPr>
              <a:t> = mean serum cholesterol level for males = 211 mg/ml</a:t>
            </a:r>
          </a:p>
          <a:p>
            <a:pPr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	=	std. dev. of serum cholesterol for males = 46 mg/ml</a:t>
            </a:r>
          </a:p>
          <a:p>
            <a:pPr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NULL HYPOTHESIS:  mean for male hypertensives is the same as the general male population.</a:t>
            </a:r>
          </a:p>
          <a:p>
            <a:pPr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ALTERNATIVE HYPOTHESIS:  mean for male hypertensives is different than the mean for the general male population.</a:t>
            </a:r>
          </a:p>
          <a:p>
            <a:pPr algn="ctr"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H</a:t>
            </a:r>
            <a:r>
              <a:rPr lang="en-US" baseline="-25000">
                <a:sym typeface="Symbol" pitchFamily="18" charset="2"/>
              </a:rPr>
              <a:t>0</a:t>
            </a:r>
            <a:r>
              <a:rPr lang="en-US">
                <a:sym typeface="Symbol" pitchFamily="18" charset="2"/>
              </a:rPr>
              <a:t> :  = </a:t>
            </a:r>
            <a:r>
              <a:rPr lang="en-US" baseline="-25000">
                <a:sym typeface="Symbol" pitchFamily="18" charset="2"/>
              </a:rPr>
              <a:t>0</a:t>
            </a:r>
            <a:r>
              <a:rPr lang="en-US">
                <a:sym typeface="Symbol" pitchFamily="18" charset="2"/>
              </a:rPr>
              <a:t> = 211 mg/ml </a:t>
            </a:r>
          </a:p>
          <a:p>
            <a:pPr algn="ctr"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H</a:t>
            </a:r>
            <a:r>
              <a:rPr lang="en-US" baseline="-25000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:   </a:t>
            </a:r>
            <a:r>
              <a:rPr lang="en-US" baseline="-25000">
                <a:sym typeface="Symbol" pitchFamily="18" charset="2"/>
              </a:rPr>
              <a:t>0</a:t>
            </a:r>
            <a:r>
              <a:rPr lang="en-US">
                <a:sym typeface="Symbol" pitchFamily="18" charset="2"/>
              </a:rPr>
              <a:t>  (  211 mg/ml)</a:t>
            </a:r>
          </a:p>
        </p:txBody>
      </p:sp>
      <p:graphicFrame>
        <p:nvGraphicFramePr>
          <p:cNvPr id="11272" name="Object 5"/>
          <p:cNvGraphicFramePr>
            <a:graphicFrameLocks noChangeAspect="1"/>
          </p:cNvGraphicFramePr>
          <p:nvPr/>
        </p:nvGraphicFramePr>
        <p:xfrm>
          <a:off x="2514600" y="2616200"/>
          <a:ext cx="2524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name="Equation" r:id="rId3" imgW="253890" imgH="279279" progId="Equation.3">
                  <p:embed/>
                </p:oleObj>
              </mc:Choice>
              <mc:Fallback>
                <p:oleObj name="Equation" r:id="rId3" imgW="253890" imgH="27927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616200"/>
                        <a:ext cx="2524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1229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A6C24BB1-7347-46A1-81F3-33E51134FB23}" type="slidenum">
              <a:rPr lang="en-US" sz="1400" smtClean="0"/>
              <a:pPr/>
              <a:t>173</a:t>
            </a:fld>
            <a:endParaRPr lang="en-US" sz="1400" smtClean="0"/>
          </a:p>
        </p:txBody>
      </p:sp>
      <p:sp>
        <p:nvSpPr>
          <p:cNvPr id="12293" name="Text Box 2"/>
          <p:cNvSpPr txBox="1">
            <a:spLocks noChangeArrowheads="1"/>
          </p:cNvSpPr>
          <p:nvPr/>
        </p:nvSpPr>
        <p:spPr bwMode="auto">
          <a:xfrm>
            <a:off x="1219200" y="457200"/>
            <a:ext cx="441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/>
              <a:t>Hypothesis Testing</a:t>
            </a:r>
          </a:p>
        </p:txBody>
      </p:sp>
      <p:sp>
        <p:nvSpPr>
          <p:cNvPr id="12294" name="Line 3"/>
          <p:cNvSpPr>
            <a:spLocks noChangeShapeType="1"/>
          </p:cNvSpPr>
          <p:nvPr/>
        </p:nvSpPr>
        <p:spPr bwMode="auto">
          <a:xfrm>
            <a:off x="1371600" y="9906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Text Box 4"/>
          <p:cNvSpPr txBox="1">
            <a:spLocks noChangeArrowheads="1"/>
          </p:cNvSpPr>
          <p:nvPr/>
        </p:nvSpPr>
        <p:spPr bwMode="auto">
          <a:xfrm>
            <a:off x="838200" y="1295400"/>
            <a:ext cx="5438775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tabLst>
                <a:tab pos="22860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tabLst>
                <a:tab pos="22860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tabLst>
                <a:tab pos="22860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tabLst>
                <a:tab pos="22860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tabLst>
                <a:tab pos="22860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just"/>
            <a:r>
              <a:rPr lang="en-US" b="1"/>
              <a:t>Cholesterol Example:</a:t>
            </a:r>
            <a:endParaRPr lang="en-US"/>
          </a:p>
          <a:p>
            <a:pPr algn="just">
              <a:spcBef>
                <a:spcPct val="50000"/>
              </a:spcBef>
            </a:pPr>
            <a:r>
              <a:rPr lang="en-US"/>
              <a:t>Test  H</a:t>
            </a:r>
            <a:r>
              <a:rPr lang="en-US" baseline="-25000"/>
              <a:t>0</a:t>
            </a:r>
            <a:r>
              <a:rPr lang="en-US"/>
              <a:t> with significance level </a:t>
            </a:r>
            <a:r>
              <a:rPr lang="en-US">
                <a:sym typeface="Symbol" pitchFamily="18" charset="2"/>
              </a:rPr>
              <a:t>.</a:t>
            </a:r>
          </a:p>
          <a:p>
            <a:pPr algn="just">
              <a:spcBef>
                <a:spcPct val="50000"/>
              </a:spcBef>
            </a:pPr>
            <a:endParaRPr lang="en-US">
              <a:sym typeface="Symbol" pitchFamily="18" charset="2"/>
            </a:endParaRPr>
          </a:p>
          <a:p>
            <a:pPr algn="just"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Under </a:t>
            </a:r>
            <a:r>
              <a:rPr lang="en-US"/>
              <a:t>H</a:t>
            </a:r>
            <a:r>
              <a:rPr lang="en-US" baseline="-25000"/>
              <a:t>0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we know:</a:t>
            </a:r>
          </a:p>
          <a:p>
            <a:pPr algn="just">
              <a:spcBef>
                <a:spcPct val="50000"/>
              </a:spcBef>
            </a:pPr>
            <a:endParaRPr lang="en-US">
              <a:sym typeface="Symbol" pitchFamily="18" charset="2"/>
            </a:endParaRPr>
          </a:p>
          <a:p>
            <a:pPr algn="just">
              <a:spcBef>
                <a:spcPct val="50000"/>
              </a:spcBef>
            </a:pPr>
            <a:endParaRPr lang="en-US">
              <a:sym typeface="Symbol" pitchFamily="18" charset="2"/>
            </a:endParaRPr>
          </a:p>
          <a:p>
            <a:pPr algn="just"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Therefore,</a:t>
            </a:r>
          </a:p>
          <a:p>
            <a:pPr algn="just">
              <a:spcBef>
                <a:spcPct val="50000"/>
              </a:spcBef>
              <a:buFontTx/>
              <a:buChar char="•"/>
            </a:pPr>
            <a:r>
              <a:rPr lang="en-US" b="1">
                <a:sym typeface="Symbol" pitchFamily="18" charset="2"/>
              </a:rPr>
              <a:t>Reject</a:t>
            </a:r>
            <a:r>
              <a:rPr lang="en-US">
                <a:sym typeface="Symbol" pitchFamily="18" charset="2"/>
              </a:rPr>
              <a:t> </a:t>
            </a:r>
            <a:r>
              <a:rPr lang="en-US"/>
              <a:t>H</a:t>
            </a:r>
            <a:r>
              <a:rPr lang="en-US" baseline="-25000"/>
              <a:t>0</a:t>
            </a:r>
            <a:r>
              <a:rPr lang="en-US">
                <a:sym typeface="Symbol" pitchFamily="18" charset="2"/>
              </a:rPr>
              <a:t> if 	&gt; 1.96 gives an  = 0.05 test.</a:t>
            </a:r>
          </a:p>
          <a:p>
            <a:pPr algn="just">
              <a:spcBef>
                <a:spcPct val="50000"/>
              </a:spcBef>
              <a:buFontTx/>
              <a:buChar char="•"/>
            </a:pPr>
            <a:r>
              <a:rPr lang="en-US" b="1">
                <a:sym typeface="Symbol" pitchFamily="18" charset="2"/>
              </a:rPr>
              <a:t>Reject</a:t>
            </a:r>
            <a:r>
              <a:rPr lang="en-US">
                <a:sym typeface="Symbol" pitchFamily="18" charset="2"/>
              </a:rPr>
              <a:t> </a:t>
            </a:r>
            <a:r>
              <a:rPr lang="en-US"/>
              <a:t>H</a:t>
            </a:r>
            <a:r>
              <a:rPr lang="en-US" baseline="-25000"/>
              <a:t>0</a:t>
            </a:r>
            <a:r>
              <a:rPr lang="en-US">
                <a:sym typeface="Symbol" pitchFamily="18" charset="2"/>
              </a:rPr>
              <a:t> if</a:t>
            </a:r>
          </a:p>
          <a:p>
            <a:pPr algn="just">
              <a:spcBef>
                <a:spcPct val="50000"/>
              </a:spcBef>
              <a:buFontTx/>
              <a:buChar char="•"/>
            </a:pPr>
            <a:endParaRPr lang="en-US">
              <a:sym typeface="Symbol" pitchFamily="18" charset="2"/>
            </a:endParaRPr>
          </a:p>
          <a:p>
            <a:pPr algn="just">
              <a:spcBef>
                <a:spcPct val="50000"/>
              </a:spcBef>
              <a:buFontTx/>
              <a:buChar char="•"/>
            </a:pPr>
            <a:endParaRPr lang="en-US">
              <a:sym typeface="Symbol" pitchFamily="18" charset="2"/>
            </a:endParaRPr>
          </a:p>
        </p:txBody>
      </p:sp>
      <p:graphicFrame>
        <p:nvGraphicFramePr>
          <p:cNvPr id="12296" name="Object 5"/>
          <p:cNvGraphicFramePr>
            <a:graphicFrameLocks noChangeAspect="1"/>
          </p:cNvGraphicFramePr>
          <p:nvPr/>
        </p:nvGraphicFramePr>
        <p:xfrm>
          <a:off x="2667000" y="3200400"/>
          <a:ext cx="17145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6" name="Equation" r:id="rId3" imgW="1714500" imgH="647700" progId="Equation.3">
                  <p:embed/>
                </p:oleObj>
              </mc:Choice>
              <mc:Fallback>
                <p:oleObj name="Equation" r:id="rId3" imgW="1714500" imgH="647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200400"/>
                        <a:ext cx="17145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6"/>
          <p:cNvGraphicFramePr>
            <a:graphicFrameLocks noChangeAspect="1"/>
          </p:cNvGraphicFramePr>
          <p:nvPr/>
        </p:nvGraphicFramePr>
        <p:xfrm>
          <a:off x="2362200" y="4343400"/>
          <a:ext cx="838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7" name="Equation" r:id="rId5" imgW="838200" imgH="711200" progId="Equation.3">
                  <p:embed/>
                </p:oleObj>
              </mc:Choice>
              <mc:Fallback>
                <p:oleObj name="Equation" r:id="rId5" imgW="838200" imgH="71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343400"/>
                        <a:ext cx="8382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7"/>
          <p:cNvGraphicFramePr>
            <a:graphicFrameLocks noChangeAspect="1"/>
          </p:cNvGraphicFramePr>
          <p:nvPr/>
        </p:nvGraphicFramePr>
        <p:xfrm>
          <a:off x="2298700" y="5410200"/>
          <a:ext cx="21844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8" name="Equation" r:id="rId7" imgW="2184400" imgH="1320800" progId="Equation.3">
                  <p:embed/>
                </p:oleObj>
              </mc:Choice>
              <mc:Fallback>
                <p:oleObj name="Equation" r:id="rId7" imgW="2184400" imgH="1320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5410200"/>
                        <a:ext cx="2184400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511_95">
  <a:themeElements>
    <a:clrScheme name="b511_95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511_95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511_9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511_95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511_95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511_95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511_9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511_9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511_9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C:\MSOffice\Templates\Presentations\b511_95.pot</Template>
  <TotalTime>6237</TotalTime>
  <Words>537</Words>
  <Application>Microsoft Macintosh PowerPoint</Application>
  <PresentationFormat>Overhead</PresentationFormat>
  <Paragraphs>219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Symbol</vt:lpstr>
      <vt:lpstr>Times New Roman</vt:lpstr>
      <vt:lpstr>b511_95</vt:lpstr>
      <vt:lpstr>Equation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Washington</Company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James P. Hughes</dc:creator>
  <cp:lastModifiedBy>Amy D Willis</cp:lastModifiedBy>
  <cp:revision>129</cp:revision>
  <cp:lastPrinted>2011-06-04T00:31:14Z</cp:lastPrinted>
  <dcterms:created xsi:type="dcterms:W3CDTF">1999-08-27T19:11:50Z</dcterms:created>
  <dcterms:modified xsi:type="dcterms:W3CDTF">2018-07-07T20:27:52Z</dcterms:modified>
</cp:coreProperties>
</file>