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" charset="1" panose="02000000000000000000"/>
      <p:regular r:id="rId17"/>
    </p:embeddedFont>
    <p:embeddedFont>
      <p:font typeface="Arial" charset="1" panose="020B0502020202020204"/>
      <p:regular r:id="rId18"/>
    </p:embeddedFont>
    <p:embeddedFont>
      <p:font typeface="Arial Bold" charset="1" panose="020B0802020202020204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https://www.freepik.com/" TargetMode="External" Type="http://schemas.openxmlformats.org/officeDocument/2006/relationships/hyperlink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1" id="11" descr="A person sitting at a desk with a computer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427343" y="4243252"/>
            <a:ext cx="9377092" cy="1800494"/>
            <a:chOff x="0" y="0"/>
            <a:chExt cx="12502790" cy="24006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02790" cy="2400658"/>
            </a:xfrm>
            <a:custGeom>
              <a:avLst/>
              <a:gdLst/>
              <a:ahLst/>
              <a:cxnLst/>
              <a:rect r="r" b="b" t="t" l="l"/>
              <a:pathLst>
                <a:path h="2400658" w="12502790">
                  <a:moveTo>
                    <a:pt x="0" y="0"/>
                  </a:moveTo>
                  <a:lnTo>
                    <a:pt x="12502790" y="0"/>
                  </a:lnTo>
                  <a:lnTo>
                    <a:pt x="12502790" y="2400658"/>
                  </a:lnTo>
                  <a:lnTo>
                    <a:pt x="0" y="24006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2502790" cy="24006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Forest Fire Detection Using Deep learning</a:t>
              </a:r>
            </a:p>
          </p:txBody>
        </p:sp>
      </p:grpSp>
      <p:sp>
        <p:nvSpPr>
          <p:cNvPr name="Freeform 18" id="18" descr="A close up of a logo  Description automatically generated"/>
          <p:cNvSpPr/>
          <p:nvPr/>
        </p:nvSpPr>
        <p:spPr>
          <a:xfrm flipH="false" flipV="false" rot="0">
            <a:off x="12401128" y="1303294"/>
            <a:ext cx="1894735" cy="616251"/>
          </a:xfrm>
          <a:custGeom>
            <a:avLst/>
            <a:gdLst/>
            <a:ahLst/>
            <a:cxnLst/>
            <a:rect r="r" b="b" t="t" l="l"/>
            <a:pathLst>
              <a:path h="616251" w="1894735">
                <a:moveTo>
                  <a:pt x="0" y="0"/>
                </a:moveTo>
                <a:lnTo>
                  <a:pt x="1894736" y="0"/>
                </a:lnTo>
                <a:lnTo>
                  <a:pt x="1894736" y="616252"/>
                </a:lnTo>
                <a:lnTo>
                  <a:pt x="0" y="616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" r="0" b="-86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7606998" y="6407817"/>
            <a:ext cx="9588261" cy="1000465"/>
            <a:chOff x="0" y="0"/>
            <a:chExt cx="12784348" cy="13339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784348" cy="1333954"/>
            </a:xfrm>
            <a:custGeom>
              <a:avLst/>
              <a:gdLst/>
              <a:ahLst/>
              <a:cxnLst/>
              <a:rect r="r" b="b" t="t" l="l"/>
              <a:pathLst>
                <a:path h="1333954" w="12784348">
                  <a:moveTo>
                    <a:pt x="0" y="0"/>
                  </a:moveTo>
                  <a:lnTo>
                    <a:pt x="12784348" y="0"/>
                  </a:lnTo>
                  <a:lnTo>
                    <a:pt x="12784348" y="1333954"/>
                  </a:lnTo>
                  <a:lnTo>
                    <a:pt x="0" y="13339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784348" cy="139110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- Adwait Rajendra Chavan </a:t>
              </a:r>
            </a:p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- AICTE Student ID: STU67cf249e249821741628574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Output: 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933859" y="2331014"/>
            <a:ext cx="10420283" cy="7071248"/>
          </a:xfrm>
          <a:custGeom>
            <a:avLst/>
            <a:gdLst/>
            <a:ahLst/>
            <a:cxnLst/>
            <a:rect r="r" b="b" t="t" l="l"/>
            <a:pathLst>
              <a:path h="7071248" w="10420283">
                <a:moveTo>
                  <a:pt x="0" y="0"/>
                </a:moveTo>
                <a:lnTo>
                  <a:pt x="10420282" y="0"/>
                </a:lnTo>
                <a:lnTo>
                  <a:pt x="10420282" y="7071248"/>
                </a:lnTo>
                <a:lnTo>
                  <a:pt x="0" y="70712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23630" y="1482226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226389"/>
            <a:ext cx="16230600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Explored Machine Learning (Week 2) and Deep Learning (Week 3) approaches for fire detection.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Week 2: Used algorithms like Random Forest and SVM on environmental data.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Week 3: Implemented CNN for image-based fire classification.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Gained hands-on experience in data preprocessing, model training, and evaluation.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Learned the trade-offs between structure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data models and visual data models.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 Learning approach offers better scalability for real-time applications.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 enhancements include deployment with drones, real-time data, and edge computing.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87866" y="1458806"/>
            <a:ext cx="3979334" cy="600165"/>
            <a:chOff x="0" y="0"/>
            <a:chExt cx="5305778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05778" cy="800220"/>
            </a:xfrm>
            <a:custGeom>
              <a:avLst/>
              <a:gdLst/>
              <a:ahLst/>
              <a:cxnLst/>
              <a:rect r="r" b="b" t="t" l="l"/>
              <a:pathLst>
                <a:path h="800220" w="5305778">
                  <a:moveTo>
                    <a:pt x="0" y="0"/>
                  </a:moveTo>
                  <a:lnTo>
                    <a:pt x="5305778" y="0"/>
                  </a:lnTo>
                  <a:lnTo>
                    <a:pt x="5305778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5305778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Learning Objectives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9714" y="9202994"/>
            <a:ext cx="1193806" cy="415499"/>
            <a:chOff x="0" y="0"/>
            <a:chExt cx="1591742" cy="5539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1742" cy="553998"/>
            </a:xfrm>
            <a:custGeom>
              <a:avLst/>
              <a:gdLst/>
              <a:ahLst/>
              <a:cxnLst/>
              <a:rect r="r" b="b" t="t" l="l"/>
              <a:pathLst>
                <a:path h="553998" w="1591742">
                  <a:moveTo>
                    <a:pt x="0" y="0"/>
                  </a:moveTo>
                  <a:lnTo>
                    <a:pt x="1591742" y="0"/>
                  </a:lnTo>
                  <a:lnTo>
                    <a:pt x="159174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91742" cy="59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Source :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0794" y="9202994"/>
            <a:ext cx="2763526" cy="415499"/>
            <a:chOff x="0" y="0"/>
            <a:chExt cx="3684702" cy="5539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4702" cy="553998"/>
            </a:xfrm>
            <a:custGeom>
              <a:avLst/>
              <a:gdLst/>
              <a:ahLst/>
              <a:cxnLst/>
              <a:rect r="r" b="b" t="t" l="l"/>
              <a:pathLst>
                <a:path h="553998" w="3684702">
                  <a:moveTo>
                    <a:pt x="0" y="0"/>
                  </a:moveTo>
                  <a:lnTo>
                    <a:pt x="3684702" y="0"/>
                  </a:lnTo>
                  <a:lnTo>
                    <a:pt x="3684702" y="553998"/>
                  </a:lnTo>
                  <a:lnTo>
                    <a:pt x="0" y="553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4702" cy="592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60"/>
                </a:lnSpc>
              </a:pPr>
              <a:r>
                <a:rPr lang="en-US" sz="1800" u="sng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  <a:hlinkClick r:id="rId4" tooltip="https://www.freepik.com/"/>
                </a:rPr>
                <a:t>www.freepik.com/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 descr="A ladder leading to a large yellow circle  Description automatically generated"/>
          <p:cNvSpPr/>
          <p:nvPr/>
        </p:nvSpPr>
        <p:spPr>
          <a:xfrm flipH="false" flipV="false" rot="0">
            <a:off x="11018520" y="2164080"/>
            <a:ext cx="6751320" cy="6949440"/>
          </a:xfrm>
          <a:custGeom>
            <a:avLst/>
            <a:gdLst/>
            <a:ahLst/>
            <a:cxnLst/>
            <a:rect r="r" b="b" t="t" l="l"/>
            <a:pathLst>
              <a:path h="6949440" w="6751320">
                <a:moveTo>
                  <a:pt x="0" y="0"/>
                </a:moveTo>
                <a:lnTo>
                  <a:pt x="6751320" y="0"/>
                </a:lnTo>
                <a:lnTo>
                  <a:pt x="6751320" y="6949440"/>
                </a:lnTo>
                <a:lnTo>
                  <a:pt x="0" y="6949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</a:blip>
            <a:stretch>
              <a:fillRect l="-18960" t="-6535" r="-18805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258800" y="4752914"/>
            <a:ext cx="2255522" cy="946413"/>
            <a:chOff x="0" y="0"/>
            <a:chExt cx="3007362" cy="126188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07362" cy="1261884"/>
            </a:xfrm>
            <a:custGeom>
              <a:avLst/>
              <a:gdLst/>
              <a:ahLst/>
              <a:cxnLst/>
              <a:rect r="r" b="b" t="t" l="l"/>
              <a:pathLst>
                <a:path h="1261884" w="3007362">
                  <a:moveTo>
                    <a:pt x="0" y="0"/>
                  </a:moveTo>
                  <a:lnTo>
                    <a:pt x="3007362" y="0"/>
                  </a:lnTo>
                  <a:lnTo>
                    <a:pt x="3007362" y="1261884"/>
                  </a:lnTo>
                  <a:lnTo>
                    <a:pt x="0" y="12618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3007362" cy="13666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00"/>
                </a:lnSpc>
              </a:pPr>
              <a:r>
                <a:rPr lang="en-US" sz="525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GOAL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99714" y="2058970"/>
            <a:ext cx="12665788" cy="7201971"/>
            <a:chOff x="0" y="0"/>
            <a:chExt cx="16887718" cy="960262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6887718" cy="9602628"/>
            </a:xfrm>
            <a:custGeom>
              <a:avLst/>
              <a:gdLst/>
              <a:ahLst/>
              <a:cxnLst/>
              <a:rect r="r" b="b" t="t" l="l"/>
              <a:pathLst>
                <a:path h="9602628" w="16887718">
                  <a:moveTo>
                    <a:pt x="0" y="0"/>
                  </a:moveTo>
                  <a:lnTo>
                    <a:pt x="16887718" y="0"/>
                  </a:lnTo>
                  <a:lnTo>
                    <a:pt x="16887718" y="9602628"/>
                  </a:lnTo>
                  <a:lnTo>
                    <a:pt x="0" y="9602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6887718" cy="96597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 how forest fire data is collected and used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Understand basic data analysis and cleaning steps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ML models like Decision Tree, SVM, and Random Forest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Compare model results and accuracy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Learn how to predict forest fires using features like temperature, wind, and rain.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Understand the problem of forest fire detection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its significance in environmental protection.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Learn data preprocessing techniques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using image datasets (e.g., resizing, normalization).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Apply Convolutional Neural Networks (CNNs)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for binary image classification (fire vs. no fire).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Evaluate model performance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using metrics like accuracy, loss, and validation results.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Gain hands-on experience in deep learning implementation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using TensorFlow/Keras.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b="true" sz="27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Interpret model predictions</a:t>
              </a:r>
              <a:r>
                <a:rPr lang="en-US" sz="2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understand the importance of model generalization.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03751" y="1601496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Tools and Technology used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469414"/>
            <a:ext cx="16230600" cy="5549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Python, TensorFlow, Keras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OpenCV for image processing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Colab for model training and experimentation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CNN (Convolutional Neural Network) for image classification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Python, Pandas, NumPy for data manipulation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Scikit-learn for building machine learning models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Matplotlib &amp; Seaborn for data visualization</a:t>
            </a:r>
          </a:p>
          <a:p>
            <a:pPr algn="just" marL="756692" indent="-378346" lvl="1">
              <a:lnSpc>
                <a:spcPts val="4906"/>
              </a:lnSpc>
              <a:buFont typeface="Arial"/>
              <a:buChar char="•"/>
            </a:pPr>
            <a:r>
              <a:rPr lang="en-US" sz="3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Algorithms: Logistic Regression, KNN, SVM, Random Forest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02534" y="1521984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Methodology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317750"/>
            <a:ext cx="16230600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Acquisition: Forest Fire dataset (temperature, humidity, wind, rain, area burned)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Preprocessing: Handling missing data, feature scaling, train-test split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Training: Supervised ML algorithms applied to predict fire likelihood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Evaluation: Accuracy score and confusion matrix used for model comparison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Collection: Forest fire and non-fire images collected and preprocessed.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Architecture: Custom CNN with multiple Conv2D, MaxPooling, and Dense layers.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&amp; Evaluation: Dataset split into train/test, model trained with accuracy/loss monitored.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Prediction: Model tested on new images to identify fire presence.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724708"/>
            <a:ext cx="16230600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Forest fires are unpredictable and sprea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rapidly, threatening ecosystems and human lives.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There’s a need for an early detection system using AI to minimize damage.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Forest fires cause widespread environmental and economic damage.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detection methods are slow and often reactive.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Solution: 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638983"/>
            <a:ext cx="16230600" cy="55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ML models to predict the risk of a forest fire based on environmental factors.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showed higher accuracy among all algorithms.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foundation for real-time predictive systems for fire prevention.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deep learning-based image classification model that detects forest fires from real-time images.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accuracy in distinguishing fire from non-fire scenarios.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be integrated into surveillance systems for rapid detection.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Output: 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759164" y="2352601"/>
            <a:ext cx="12769673" cy="7295355"/>
          </a:xfrm>
          <a:custGeom>
            <a:avLst/>
            <a:gdLst/>
            <a:ahLst/>
            <a:cxnLst/>
            <a:rect r="r" b="b" t="t" l="l"/>
            <a:pathLst>
              <a:path h="7295355" w="12769673">
                <a:moveTo>
                  <a:pt x="0" y="0"/>
                </a:moveTo>
                <a:lnTo>
                  <a:pt x="12769672" y="0"/>
                </a:lnTo>
                <a:lnTo>
                  <a:pt x="12769672" y="7295355"/>
                </a:lnTo>
                <a:lnTo>
                  <a:pt x="0" y="72953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62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Output: 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81642" y="2530806"/>
            <a:ext cx="8555967" cy="6212338"/>
          </a:xfrm>
          <a:custGeom>
            <a:avLst/>
            <a:gdLst/>
            <a:ahLst/>
            <a:cxnLst/>
            <a:rect r="r" b="b" t="t" l="l"/>
            <a:pathLst>
              <a:path h="6212338" w="8555967">
                <a:moveTo>
                  <a:pt x="0" y="0"/>
                </a:moveTo>
                <a:lnTo>
                  <a:pt x="8555967" y="0"/>
                </a:lnTo>
                <a:lnTo>
                  <a:pt x="8555967" y="6212338"/>
                </a:lnTo>
                <a:lnTo>
                  <a:pt x="0" y="621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36595" y="2591129"/>
            <a:ext cx="7867840" cy="6091693"/>
          </a:xfrm>
          <a:custGeom>
            <a:avLst/>
            <a:gdLst/>
            <a:ahLst/>
            <a:cxnLst/>
            <a:rect r="r" b="b" t="t" l="l"/>
            <a:pathLst>
              <a:path h="6091693" w="7867840">
                <a:moveTo>
                  <a:pt x="0" y="0"/>
                </a:moveTo>
                <a:lnTo>
                  <a:pt x="7867840" y="0"/>
                </a:lnTo>
                <a:lnTo>
                  <a:pt x="7867840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6535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 up of a sign  Description automatically generated"/>
          <p:cNvSpPr/>
          <p:nvPr/>
        </p:nvSpPr>
        <p:spPr>
          <a:xfrm flipH="false" flipV="false" rot="0">
            <a:off x="15109032" y="117003"/>
            <a:ext cx="2700338" cy="863271"/>
          </a:xfrm>
          <a:custGeom>
            <a:avLst/>
            <a:gdLst/>
            <a:ahLst/>
            <a:cxnLst/>
            <a:rect r="r" b="b" t="t" l="l"/>
            <a:pathLst>
              <a:path h="863271" w="2700338">
                <a:moveTo>
                  <a:pt x="0" y="0"/>
                </a:moveTo>
                <a:lnTo>
                  <a:pt x="2700338" y="0"/>
                </a:lnTo>
                <a:lnTo>
                  <a:pt x="2700338" y="863271"/>
                </a:lnTo>
                <a:lnTo>
                  <a:pt x="0" y="863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56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sp>
        <p:nvSpPr>
          <p:cNvPr name="Freeform 8" id="8" descr="A blue and white background  Description automatically generated with medium confidence"/>
          <p:cNvSpPr/>
          <p:nvPr/>
        </p:nvSpPr>
        <p:spPr>
          <a:xfrm flipH="false" flipV="false" rot="0">
            <a:off x="0" y="-19050"/>
            <a:ext cx="14758988" cy="1085852"/>
          </a:xfrm>
          <a:custGeom>
            <a:avLst/>
            <a:gdLst/>
            <a:ahLst/>
            <a:cxnLst/>
            <a:rect r="r" b="b" t="t" l="l"/>
            <a:pathLst>
              <a:path h="1085852" w="14758988">
                <a:moveTo>
                  <a:pt x="0" y="0"/>
                </a:moveTo>
                <a:lnTo>
                  <a:pt x="14758988" y="0"/>
                </a:lnTo>
                <a:lnTo>
                  <a:pt x="14758988" y="1085852"/>
                </a:lnTo>
                <a:lnTo>
                  <a:pt x="0" y="10858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</a:blip>
            <a:stretch>
              <a:fillRect l="0" t="-213488" r="-1645" b="-549997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2656" y="1581618"/>
            <a:ext cx="9153939" cy="600165"/>
            <a:chOff x="0" y="0"/>
            <a:chExt cx="12205252" cy="800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05252" cy="800220"/>
            </a:xfrm>
            <a:custGeom>
              <a:avLst/>
              <a:gdLst/>
              <a:ahLst/>
              <a:cxnLst/>
              <a:rect r="r" b="b" t="t" l="l"/>
              <a:pathLst>
                <a:path h="800220" w="12205252">
                  <a:moveTo>
                    <a:pt x="0" y="0"/>
                  </a:moveTo>
                  <a:lnTo>
                    <a:pt x="12205252" y="0"/>
                  </a:lnTo>
                  <a:lnTo>
                    <a:pt x="12205252" y="800220"/>
                  </a:lnTo>
                  <a:lnTo>
                    <a:pt x="0" y="8002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205252" cy="866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Screenshot of Output: 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181783"/>
            <a:ext cx="16230600" cy="2085361"/>
          </a:xfrm>
          <a:custGeom>
            <a:avLst/>
            <a:gdLst/>
            <a:ahLst/>
            <a:cxnLst/>
            <a:rect r="r" b="b" t="t" l="l"/>
            <a:pathLst>
              <a:path h="2085361" w="16230600">
                <a:moveTo>
                  <a:pt x="0" y="0"/>
                </a:moveTo>
                <a:lnTo>
                  <a:pt x="16230600" y="0"/>
                </a:lnTo>
                <a:lnTo>
                  <a:pt x="16230600" y="2085361"/>
                </a:lnTo>
                <a:lnTo>
                  <a:pt x="0" y="20853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310" r="0" b="-2503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4408970"/>
            <a:ext cx="8149107" cy="5238712"/>
          </a:xfrm>
          <a:custGeom>
            <a:avLst/>
            <a:gdLst/>
            <a:ahLst/>
            <a:cxnLst/>
            <a:rect r="r" b="b" t="t" l="l"/>
            <a:pathLst>
              <a:path h="5238712" w="8149107">
                <a:moveTo>
                  <a:pt x="0" y="0"/>
                </a:moveTo>
                <a:lnTo>
                  <a:pt x="8149107" y="0"/>
                </a:lnTo>
                <a:lnTo>
                  <a:pt x="8149107" y="5238712"/>
                </a:lnTo>
                <a:lnTo>
                  <a:pt x="0" y="5238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4000" y="4408970"/>
            <a:ext cx="7831288" cy="5031233"/>
          </a:xfrm>
          <a:custGeom>
            <a:avLst/>
            <a:gdLst/>
            <a:ahLst/>
            <a:cxnLst/>
            <a:rect r="r" b="b" t="t" l="l"/>
            <a:pathLst>
              <a:path h="5031233" w="7831288">
                <a:moveTo>
                  <a:pt x="0" y="0"/>
                </a:moveTo>
                <a:lnTo>
                  <a:pt x="7831288" y="0"/>
                </a:lnTo>
                <a:lnTo>
                  <a:pt x="7831288" y="5031233"/>
                </a:lnTo>
                <a:lnTo>
                  <a:pt x="0" y="50312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DAGnlymhZO8</dc:identifier>
  <dcterms:modified xsi:type="dcterms:W3CDTF">2011-08-01T06:04:30Z</dcterms:modified>
  <cp:revision>1</cp:revision>
  <dc:title>AICTE_Sample_Temp_Cycle6.pptx</dc:title>
</cp:coreProperties>
</file>