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1" r:id="rId4"/>
    <p:sldId id="265" r:id="rId5"/>
    <p:sldId id="266" r:id="rId6"/>
    <p:sldId id="263" r:id="rId7"/>
    <p:sldId id="267" r:id="rId8"/>
    <p:sldId id="269" r:id="rId9"/>
    <p:sldId id="270" r:id="rId10"/>
    <p:sldId id="262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9D788-84A2-45DB-AD07-095C5B6D74B1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5924BD6-2E6D-4461-A2D2-93883181DEFB}">
      <dgm:prSet/>
      <dgm:spPr/>
      <dgm:t>
        <a:bodyPr/>
        <a:lstStyle/>
        <a:p>
          <a:pPr>
            <a:defRPr b="1"/>
          </a:pPr>
          <a:r>
            <a:rPr lang="en-US" dirty="0"/>
            <a:t>The privacy debate</a:t>
          </a:r>
        </a:p>
      </dgm:t>
    </dgm:pt>
    <dgm:pt modelId="{F2B4E3AC-6BAB-4118-AE0F-B88F00613E1C}" type="parTrans" cxnId="{4531511E-ED69-498A-8479-3A2BA76AE796}">
      <dgm:prSet/>
      <dgm:spPr/>
      <dgm:t>
        <a:bodyPr/>
        <a:lstStyle/>
        <a:p>
          <a:endParaRPr lang="en-US"/>
        </a:p>
      </dgm:t>
    </dgm:pt>
    <dgm:pt modelId="{35447535-37C0-43B4-A522-161DA3CDC7EE}" type="sibTrans" cxnId="{4531511E-ED69-498A-8479-3A2BA76AE796}">
      <dgm:prSet/>
      <dgm:spPr/>
      <dgm:t>
        <a:bodyPr/>
        <a:lstStyle/>
        <a:p>
          <a:endParaRPr lang="en-US"/>
        </a:p>
      </dgm:t>
    </dgm:pt>
    <dgm:pt modelId="{1E500284-FB32-4EE7-A585-18EFD9D82D42}">
      <dgm:prSet/>
      <dgm:spPr/>
      <dgm:t>
        <a:bodyPr/>
        <a:lstStyle/>
        <a:p>
          <a:r>
            <a:rPr lang="en-US" dirty="0"/>
            <a:t>Where to draw the line?</a:t>
          </a:r>
        </a:p>
      </dgm:t>
    </dgm:pt>
    <dgm:pt modelId="{F33EAFE6-8B0B-413F-8152-C3AD6AE5095D}" type="parTrans" cxnId="{DABE40C6-56C8-4766-8ACE-572821A2721D}">
      <dgm:prSet/>
      <dgm:spPr/>
      <dgm:t>
        <a:bodyPr/>
        <a:lstStyle/>
        <a:p>
          <a:endParaRPr lang="en-US"/>
        </a:p>
      </dgm:t>
    </dgm:pt>
    <dgm:pt modelId="{47353E97-58D8-425E-A5E1-0A13F1DD2284}" type="sibTrans" cxnId="{DABE40C6-56C8-4766-8ACE-572821A2721D}">
      <dgm:prSet/>
      <dgm:spPr/>
      <dgm:t>
        <a:bodyPr/>
        <a:lstStyle/>
        <a:p>
          <a:endParaRPr lang="en-US"/>
        </a:p>
      </dgm:t>
    </dgm:pt>
    <dgm:pt modelId="{69077ADB-126B-4168-8D9A-7347FF4BAFA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defRPr b="1"/>
          </a:pPr>
          <a:r>
            <a:rPr lang="en-US" sz="2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digital angle</a:t>
          </a:r>
        </a:p>
      </dgm:t>
    </dgm:pt>
    <dgm:pt modelId="{213A84D2-AB30-40E3-A546-87122699540D}" type="parTrans" cxnId="{2DDDF2B5-0723-4393-8E6B-07EF4564F1C7}">
      <dgm:prSet/>
      <dgm:spPr/>
      <dgm:t>
        <a:bodyPr/>
        <a:lstStyle/>
        <a:p>
          <a:endParaRPr lang="en-US"/>
        </a:p>
      </dgm:t>
    </dgm:pt>
    <dgm:pt modelId="{8DDAC421-4AEE-4524-83E1-7F8A463E7837}" type="sibTrans" cxnId="{2DDDF2B5-0723-4393-8E6B-07EF4564F1C7}">
      <dgm:prSet/>
      <dgm:spPr/>
      <dgm:t>
        <a:bodyPr/>
        <a:lstStyle/>
        <a:p>
          <a:endParaRPr lang="en-US"/>
        </a:p>
      </dgm:t>
    </dgm:pt>
    <dgm:pt modelId="{785AB467-860E-4773-BB09-8B0C03B2134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Discussing</a:t>
          </a:r>
          <a:r>
            <a:rPr lang="en-US" sz="1600" kern="1200" dirty="0"/>
            <a:t> digital risk</a:t>
          </a:r>
        </a:p>
      </dgm:t>
    </dgm:pt>
    <dgm:pt modelId="{DA054463-F60B-4654-B934-FCC7305EE27C}" type="parTrans" cxnId="{CA5FDD52-39A4-4C2E-B4D0-646AC13F6F33}">
      <dgm:prSet/>
      <dgm:spPr/>
      <dgm:t>
        <a:bodyPr/>
        <a:lstStyle/>
        <a:p>
          <a:endParaRPr lang="en-US"/>
        </a:p>
      </dgm:t>
    </dgm:pt>
    <dgm:pt modelId="{05B4D574-8459-4DD9-B719-41238646357C}" type="sibTrans" cxnId="{CA5FDD52-39A4-4C2E-B4D0-646AC13F6F33}">
      <dgm:prSet/>
      <dgm:spPr/>
      <dgm:t>
        <a:bodyPr/>
        <a:lstStyle/>
        <a:p>
          <a:endParaRPr lang="en-US"/>
        </a:p>
      </dgm:t>
    </dgm:pt>
    <dgm:pt modelId="{F258E9DA-0C82-4981-B8B7-805D54C05A2B}">
      <dgm:prSet/>
      <dgm:spPr/>
      <dgm:t>
        <a:bodyPr/>
        <a:lstStyle/>
        <a:p>
          <a:pPr>
            <a:defRPr b="1"/>
          </a:pPr>
          <a:r>
            <a:rPr lang="en-US" dirty="0"/>
            <a:t>Conclusion </a:t>
          </a:r>
        </a:p>
      </dgm:t>
    </dgm:pt>
    <dgm:pt modelId="{4816A1C0-D417-4C39-9E21-F40E54249996}" type="parTrans" cxnId="{88BBDE13-6858-4B20-95CB-A488EC8A4EBC}">
      <dgm:prSet/>
      <dgm:spPr/>
      <dgm:t>
        <a:bodyPr/>
        <a:lstStyle/>
        <a:p>
          <a:endParaRPr lang="en-US"/>
        </a:p>
      </dgm:t>
    </dgm:pt>
    <dgm:pt modelId="{73CFED27-C04A-4620-8A0F-EEA8CD3B7F54}" type="sibTrans" cxnId="{88BBDE13-6858-4B20-95CB-A488EC8A4EBC}">
      <dgm:prSet/>
      <dgm:spPr/>
      <dgm:t>
        <a:bodyPr/>
        <a:lstStyle/>
        <a:p>
          <a:endParaRPr lang="en-US"/>
        </a:p>
      </dgm:t>
    </dgm:pt>
    <dgm:pt modelId="{D7EF4BE7-0FFC-4276-9251-4D2A9354C304}" type="pres">
      <dgm:prSet presAssocID="{34C9D788-84A2-45DB-AD07-095C5B6D74B1}" presName="root" presStyleCnt="0">
        <dgm:presLayoutVars>
          <dgm:dir/>
          <dgm:resizeHandles val="exact"/>
        </dgm:presLayoutVars>
      </dgm:prSet>
      <dgm:spPr/>
    </dgm:pt>
    <dgm:pt modelId="{17A34CFE-5A6A-4D6C-B9F4-EB1212AE99A3}" type="pres">
      <dgm:prSet presAssocID="{55924BD6-2E6D-4461-A2D2-93883181DEFB}" presName="compNode" presStyleCnt="0"/>
      <dgm:spPr/>
    </dgm:pt>
    <dgm:pt modelId="{252755BA-A026-41E3-BF06-6E6B9B9C8F18}" type="pres">
      <dgm:prSet presAssocID="{55924BD6-2E6D-4461-A2D2-93883181DEFB}" presName="iconRect" presStyleLbl="node1" presStyleIdx="0" presStyleCnt="3" custLinFactNeighborX="62972" custLinFactNeighborY="-352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BB2EEBC-B710-4CF1-AC69-7F1141E6E56F}" type="pres">
      <dgm:prSet presAssocID="{55924BD6-2E6D-4461-A2D2-93883181DEFB}" presName="iconSpace" presStyleCnt="0"/>
      <dgm:spPr/>
    </dgm:pt>
    <dgm:pt modelId="{42D81B47-230E-4235-883E-28B90A3A1DBC}" type="pres">
      <dgm:prSet presAssocID="{55924BD6-2E6D-4461-A2D2-93883181DEFB}" presName="parTx" presStyleLbl="revTx" presStyleIdx="0" presStyleCnt="6" custLinFactNeighborX="5242" custLinFactNeighborY="-15893">
        <dgm:presLayoutVars>
          <dgm:chMax val="0"/>
          <dgm:chPref val="0"/>
        </dgm:presLayoutVars>
      </dgm:prSet>
      <dgm:spPr/>
    </dgm:pt>
    <dgm:pt modelId="{EB4CDEB9-B138-4104-A2AC-820CD1DFF308}" type="pres">
      <dgm:prSet presAssocID="{55924BD6-2E6D-4461-A2D2-93883181DEFB}" presName="txSpace" presStyleCnt="0"/>
      <dgm:spPr/>
    </dgm:pt>
    <dgm:pt modelId="{B9EAC0AB-5675-433E-83A5-D1862DAA04D0}" type="pres">
      <dgm:prSet presAssocID="{55924BD6-2E6D-4461-A2D2-93883181DEFB}" presName="desTx" presStyleLbl="revTx" presStyleIdx="1" presStyleCnt="6" custLinFactNeighborX="5242" custLinFactNeighborY="-42725">
        <dgm:presLayoutVars/>
      </dgm:prSet>
      <dgm:spPr/>
    </dgm:pt>
    <dgm:pt modelId="{0E78647E-03FF-47CF-BD28-6287DBAE2D04}" type="pres">
      <dgm:prSet presAssocID="{35447535-37C0-43B4-A522-161DA3CDC7EE}" presName="sibTrans" presStyleCnt="0"/>
      <dgm:spPr/>
    </dgm:pt>
    <dgm:pt modelId="{24E7738A-5694-4BD7-A59D-A73FDB4D1074}" type="pres">
      <dgm:prSet presAssocID="{69077ADB-126B-4168-8D9A-7347FF4BAFAD}" presName="compNode" presStyleCnt="0"/>
      <dgm:spPr/>
    </dgm:pt>
    <dgm:pt modelId="{854348E7-88D0-4751-9999-F47BD32B06C7}" type="pres">
      <dgm:prSet presAssocID="{69077ADB-126B-4168-8D9A-7347FF4BAFAD}" presName="iconRect" presStyleLbl="node1" presStyleIdx="1" presStyleCnt="3" custLinFactNeighborX="75567" custLinFactNeighborY="-1942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F0B5455-5465-4036-BD0C-16629F1FAD7B}" type="pres">
      <dgm:prSet presAssocID="{69077ADB-126B-4168-8D9A-7347FF4BAFAD}" presName="iconSpace" presStyleCnt="0"/>
      <dgm:spPr/>
    </dgm:pt>
    <dgm:pt modelId="{C1F43B97-CE36-4EDF-9FED-936099AC3298}" type="pres">
      <dgm:prSet presAssocID="{69077ADB-126B-4168-8D9A-7347FF4BAFAD}" presName="parTx" presStyleLbl="revTx" presStyleIdx="2" presStyleCnt="6" custScaleX="148783" custScaleY="158974" custLinFactNeighborX="18734" custLinFactNeighborY="-7068">
        <dgm:presLayoutVars>
          <dgm:chMax val="0"/>
          <dgm:chPref val="0"/>
        </dgm:presLayoutVars>
      </dgm:prSet>
      <dgm:spPr>
        <a:xfrm>
          <a:off x="3100100" y="1454333"/>
          <a:ext cx="3919158" cy="820926"/>
        </a:xfrm>
        <a:prstGeom prst="rect">
          <a:avLst/>
        </a:prstGeom>
      </dgm:spPr>
    </dgm:pt>
    <dgm:pt modelId="{F7802A05-0316-42AF-9BCE-AE62E4A462C8}" type="pres">
      <dgm:prSet presAssocID="{69077ADB-126B-4168-8D9A-7347FF4BAFAD}" presName="txSpace" presStyleCnt="0"/>
      <dgm:spPr/>
    </dgm:pt>
    <dgm:pt modelId="{7D9EBF58-6FD7-42C2-AC18-7D32709770E0}" type="pres">
      <dgm:prSet presAssocID="{69077ADB-126B-4168-8D9A-7347FF4BAFAD}" presName="desTx" presStyleLbl="revTx" presStyleIdx="3" presStyleCnt="6" custScaleX="79012" custScaleY="141118" custLinFactNeighborX="-8244" custLinFactNeighborY="-82127">
        <dgm:presLayoutVars/>
      </dgm:prSet>
      <dgm:spPr>
        <a:xfrm>
          <a:off x="3138717" y="2227868"/>
          <a:ext cx="3320522" cy="274291"/>
        </a:xfrm>
        <a:prstGeom prst="rect">
          <a:avLst/>
        </a:prstGeom>
      </dgm:spPr>
    </dgm:pt>
    <dgm:pt modelId="{5A11F6AB-E467-4462-85DC-2E517AF13162}" type="pres">
      <dgm:prSet presAssocID="{8DDAC421-4AEE-4524-83E1-7F8A463E7837}" presName="sibTrans" presStyleCnt="0"/>
      <dgm:spPr/>
    </dgm:pt>
    <dgm:pt modelId="{E823EB8F-A3A2-4D9C-B7CA-1645AE4AE5D9}" type="pres">
      <dgm:prSet presAssocID="{F258E9DA-0C82-4981-B8B7-805D54C05A2B}" presName="compNode" presStyleCnt="0"/>
      <dgm:spPr/>
    </dgm:pt>
    <dgm:pt modelId="{DB9F58B3-11B5-42E2-A757-C42181515667}" type="pres">
      <dgm:prSet presAssocID="{F258E9DA-0C82-4981-B8B7-805D54C05A2B}" presName="iconRect" presStyleLbl="node1" presStyleIdx="2" presStyleCnt="3" custLinFactNeighborX="40932" custLinFactNeighborY="-372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6052D39-DD78-4E90-904D-015F30FAFAA2}" type="pres">
      <dgm:prSet presAssocID="{F258E9DA-0C82-4981-B8B7-805D54C05A2B}" presName="iconSpace" presStyleCnt="0"/>
      <dgm:spPr/>
    </dgm:pt>
    <dgm:pt modelId="{338F2E38-04E5-4F12-A498-A5DC7435372A}" type="pres">
      <dgm:prSet presAssocID="{F258E9DA-0C82-4981-B8B7-805D54C05A2B}" presName="parTx" presStyleLbl="revTx" presStyleIdx="4" presStyleCnt="6" custLinFactNeighborX="-5230" custLinFactNeighborY="-26989">
        <dgm:presLayoutVars>
          <dgm:chMax val="0"/>
          <dgm:chPref val="0"/>
        </dgm:presLayoutVars>
      </dgm:prSet>
      <dgm:spPr/>
    </dgm:pt>
    <dgm:pt modelId="{93BA572B-2951-4606-B64F-35E03F3C2514}" type="pres">
      <dgm:prSet presAssocID="{F258E9DA-0C82-4981-B8B7-805D54C05A2B}" presName="txSpace" presStyleCnt="0"/>
      <dgm:spPr/>
    </dgm:pt>
    <dgm:pt modelId="{E3C16202-59E9-4666-83C8-B528A0A409F7}" type="pres">
      <dgm:prSet presAssocID="{F258E9DA-0C82-4981-B8B7-805D54C05A2B}" presName="desTx" presStyleLbl="revTx" presStyleIdx="5" presStyleCnt="6">
        <dgm:presLayoutVars/>
      </dgm:prSet>
      <dgm:spPr/>
    </dgm:pt>
  </dgm:ptLst>
  <dgm:cxnLst>
    <dgm:cxn modelId="{88BBDE13-6858-4B20-95CB-A488EC8A4EBC}" srcId="{34C9D788-84A2-45DB-AD07-095C5B6D74B1}" destId="{F258E9DA-0C82-4981-B8B7-805D54C05A2B}" srcOrd="2" destOrd="0" parTransId="{4816A1C0-D417-4C39-9E21-F40E54249996}" sibTransId="{73CFED27-C04A-4620-8A0F-EEA8CD3B7F54}"/>
    <dgm:cxn modelId="{4531511E-ED69-498A-8479-3A2BA76AE796}" srcId="{34C9D788-84A2-45DB-AD07-095C5B6D74B1}" destId="{55924BD6-2E6D-4461-A2D2-93883181DEFB}" srcOrd="0" destOrd="0" parTransId="{F2B4E3AC-6BAB-4118-AE0F-B88F00613E1C}" sibTransId="{35447535-37C0-43B4-A522-161DA3CDC7EE}"/>
    <dgm:cxn modelId="{C0BE2D29-C02B-4D5C-BBB7-E77971679ED6}" type="presOf" srcId="{F258E9DA-0C82-4981-B8B7-805D54C05A2B}" destId="{338F2E38-04E5-4F12-A498-A5DC7435372A}" srcOrd="0" destOrd="0" presId="urn:microsoft.com/office/officeart/2018/2/layout/IconLabelDescriptionList"/>
    <dgm:cxn modelId="{D91BA849-3629-4194-A6F1-762E7A0D313C}" type="presOf" srcId="{1E500284-FB32-4EE7-A585-18EFD9D82D42}" destId="{B9EAC0AB-5675-433E-83A5-D1862DAA04D0}" srcOrd="0" destOrd="0" presId="urn:microsoft.com/office/officeart/2018/2/layout/IconLabelDescriptionList"/>
    <dgm:cxn modelId="{A3E02B6A-4C6A-45CB-A8E2-2A66E1CB15B8}" type="presOf" srcId="{55924BD6-2E6D-4461-A2D2-93883181DEFB}" destId="{42D81B47-230E-4235-883E-28B90A3A1DBC}" srcOrd="0" destOrd="0" presId="urn:microsoft.com/office/officeart/2018/2/layout/IconLabelDescriptionList"/>
    <dgm:cxn modelId="{CA5FDD52-39A4-4C2E-B4D0-646AC13F6F33}" srcId="{69077ADB-126B-4168-8D9A-7347FF4BAFAD}" destId="{785AB467-860E-4773-BB09-8B0C03B2134B}" srcOrd="0" destOrd="0" parTransId="{DA054463-F60B-4654-B934-FCC7305EE27C}" sibTransId="{05B4D574-8459-4DD9-B719-41238646357C}"/>
    <dgm:cxn modelId="{08F577AE-672B-441A-9700-4B5B57985A5B}" type="presOf" srcId="{69077ADB-126B-4168-8D9A-7347FF4BAFAD}" destId="{C1F43B97-CE36-4EDF-9FED-936099AC3298}" srcOrd="0" destOrd="0" presId="urn:microsoft.com/office/officeart/2018/2/layout/IconLabelDescriptionList"/>
    <dgm:cxn modelId="{2DDDF2B5-0723-4393-8E6B-07EF4564F1C7}" srcId="{34C9D788-84A2-45DB-AD07-095C5B6D74B1}" destId="{69077ADB-126B-4168-8D9A-7347FF4BAFAD}" srcOrd="1" destOrd="0" parTransId="{213A84D2-AB30-40E3-A546-87122699540D}" sibTransId="{8DDAC421-4AEE-4524-83E1-7F8A463E7837}"/>
    <dgm:cxn modelId="{DABE40C6-56C8-4766-8ACE-572821A2721D}" srcId="{55924BD6-2E6D-4461-A2D2-93883181DEFB}" destId="{1E500284-FB32-4EE7-A585-18EFD9D82D42}" srcOrd="0" destOrd="0" parTransId="{F33EAFE6-8B0B-413F-8152-C3AD6AE5095D}" sibTransId="{47353E97-58D8-425E-A5E1-0A13F1DD2284}"/>
    <dgm:cxn modelId="{028329C9-E1DD-438A-8B09-D9E6CD9FDF98}" type="presOf" srcId="{785AB467-860E-4773-BB09-8B0C03B2134B}" destId="{7D9EBF58-6FD7-42C2-AC18-7D32709770E0}" srcOrd="0" destOrd="0" presId="urn:microsoft.com/office/officeart/2018/2/layout/IconLabelDescriptionList"/>
    <dgm:cxn modelId="{04C383FA-5749-4F05-BAF9-BF6499CCCFD2}" type="presOf" srcId="{34C9D788-84A2-45DB-AD07-095C5B6D74B1}" destId="{D7EF4BE7-0FFC-4276-9251-4D2A9354C304}" srcOrd="0" destOrd="0" presId="urn:microsoft.com/office/officeart/2018/2/layout/IconLabelDescriptionList"/>
    <dgm:cxn modelId="{206C1547-B343-401D-92E0-6FA6058CE79C}" type="presParOf" srcId="{D7EF4BE7-0FFC-4276-9251-4D2A9354C304}" destId="{17A34CFE-5A6A-4D6C-B9F4-EB1212AE99A3}" srcOrd="0" destOrd="0" presId="urn:microsoft.com/office/officeart/2018/2/layout/IconLabelDescriptionList"/>
    <dgm:cxn modelId="{605E13D9-63F9-472E-A719-73F7AB3FC135}" type="presParOf" srcId="{17A34CFE-5A6A-4D6C-B9F4-EB1212AE99A3}" destId="{252755BA-A026-41E3-BF06-6E6B9B9C8F18}" srcOrd="0" destOrd="0" presId="urn:microsoft.com/office/officeart/2018/2/layout/IconLabelDescriptionList"/>
    <dgm:cxn modelId="{01B72BA2-A47A-4F12-A67D-B3B32F7899D3}" type="presParOf" srcId="{17A34CFE-5A6A-4D6C-B9F4-EB1212AE99A3}" destId="{2BB2EEBC-B710-4CF1-AC69-7F1141E6E56F}" srcOrd="1" destOrd="0" presId="urn:microsoft.com/office/officeart/2018/2/layout/IconLabelDescriptionList"/>
    <dgm:cxn modelId="{61F5830B-D69B-405E-9585-499ECD76F8FF}" type="presParOf" srcId="{17A34CFE-5A6A-4D6C-B9F4-EB1212AE99A3}" destId="{42D81B47-230E-4235-883E-28B90A3A1DBC}" srcOrd="2" destOrd="0" presId="urn:microsoft.com/office/officeart/2018/2/layout/IconLabelDescriptionList"/>
    <dgm:cxn modelId="{758F3FEE-B820-41BF-B045-C88E9EBD24D2}" type="presParOf" srcId="{17A34CFE-5A6A-4D6C-B9F4-EB1212AE99A3}" destId="{EB4CDEB9-B138-4104-A2AC-820CD1DFF308}" srcOrd="3" destOrd="0" presId="urn:microsoft.com/office/officeart/2018/2/layout/IconLabelDescriptionList"/>
    <dgm:cxn modelId="{F735E84C-3C86-4328-A16E-8E9A11F76750}" type="presParOf" srcId="{17A34CFE-5A6A-4D6C-B9F4-EB1212AE99A3}" destId="{B9EAC0AB-5675-433E-83A5-D1862DAA04D0}" srcOrd="4" destOrd="0" presId="urn:microsoft.com/office/officeart/2018/2/layout/IconLabelDescriptionList"/>
    <dgm:cxn modelId="{F3A715A1-B3EB-44C5-8496-ACEECEC88EBC}" type="presParOf" srcId="{D7EF4BE7-0FFC-4276-9251-4D2A9354C304}" destId="{0E78647E-03FF-47CF-BD28-6287DBAE2D04}" srcOrd="1" destOrd="0" presId="urn:microsoft.com/office/officeart/2018/2/layout/IconLabelDescriptionList"/>
    <dgm:cxn modelId="{E35C341D-9E6A-4E32-98B7-3040DC7E32D0}" type="presParOf" srcId="{D7EF4BE7-0FFC-4276-9251-4D2A9354C304}" destId="{24E7738A-5694-4BD7-A59D-A73FDB4D1074}" srcOrd="2" destOrd="0" presId="urn:microsoft.com/office/officeart/2018/2/layout/IconLabelDescriptionList"/>
    <dgm:cxn modelId="{3A97E458-CD53-4B7C-8E53-78B2920AD449}" type="presParOf" srcId="{24E7738A-5694-4BD7-A59D-A73FDB4D1074}" destId="{854348E7-88D0-4751-9999-F47BD32B06C7}" srcOrd="0" destOrd="0" presId="urn:microsoft.com/office/officeart/2018/2/layout/IconLabelDescriptionList"/>
    <dgm:cxn modelId="{A036F1AC-78DE-4324-99E7-3437890D7C1C}" type="presParOf" srcId="{24E7738A-5694-4BD7-A59D-A73FDB4D1074}" destId="{0F0B5455-5465-4036-BD0C-16629F1FAD7B}" srcOrd="1" destOrd="0" presId="urn:microsoft.com/office/officeart/2018/2/layout/IconLabelDescriptionList"/>
    <dgm:cxn modelId="{F1D5B10A-0365-45C1-BF69-60ACD9378BDD}" type="presParOf" srcId="{24E7738A-5694-4BD7-A59D-A73FDB4D1074}" destId="{C1F43B97-CE36-4EDF-9FED-936099AC3298}" srcOrd="2" destOrd="0" presId="urn:microsoft.com/office/officeart/2018/2/layout/IconLabelDescriptionList"/>
    <dgm:cxn modelId="{0E3CFE34-9F15-4912-8F7D-B3EC40D3F1CE}" type="presParOf" srcId="{24E7738A-5694-4BD7-A59D-A73FDB4D1074}" destId="{F7802A05-0316-42AF-9BCE-AE62E4A462C8}" srcOrd="3" destOrd="0" presId="urn:microsoft.com/office/officeart/2018/2/layout/IconLabelDescriptionList"/>
    <dgm:cxn modelId="{9E08036A-FD92-4F65-8D97-C8263D9F1658}" type="presParOf" srcId="{24E7738A-5694-4BD7-A59D-A73FDB4D1074}" destId="{7D9EBF58-6FD7-42C2-AC18-7D32709770E0}" srcOrd="4" destOrd="0" presId="urn:microsoft.com/office/officeart/2018/2/layout/IconLabelDescriptionList"/>
    <dgm:cxn modelId="{A2135C4C-BB39-482E-898F-7754D377A72A}" type="presParOf" srcId="{D7EF4BE7-0FFC-4276-9251-4D2A9354C304}" destId="{5A11F6AB-E467-4462-85DC-2E517AF13162}" srcOrd="3" destOrd="0" presId="urn:microsoft.com/office/officeart/2018/2/layout/IconLabelDescriptionList"/>
    <dgm:cxn modelId="{3754C9ED-E96D-4062-9FEB-EDDA3138F857}" type="presParOf" srcId="{D7EF4BE7-0FFC-4276-9251-4D2A9354C304}" destId="{E823EB8F-A3A2-4D9C-B7CA-1645AE4AE5D9}" srcOrd="4" destOrd="0" presId="urn:microsoft.com/office/officeart/2018/2/layout/IconLabelDescriptionList"/>
    <dgm:cxn modelId="{F1173A7E-C9D9-4101-B427-A6B0FA1F67AC}" type="presParOf" srcId="{E823EB8F-A3A2-4D9C-B7CA-1645AE4AE5D9}" destId="{DB9F58B3-11B5-42E2-A757-C42181515667}" srcOrd="0" destOrd="0" presId="urn:microsoft.com/office/officeart/2018/2/layout/IconLabelDescriptionList"/>
    <dgm:cxn modelId="{4DDD5EE7-D6A0-4F5D-8F90-4FBA45ADE210}" type="presParOf" srcId="{E823EB8F-A3A2-4D9C-B7CA-1645AE4AE5D9}" destId="{D6052D39-DD78-4E90-904D-015F30FAFAA2}" srcOrd="1" destOrd="0" presId="urn:microsoft.com/office/officeart/2018/2/layout/IconLabelDescriptionList"/>
    <dgm:cxn modelId="{1529619D-4F04-4C6D-A5CA-96D17150D6DF}" type="presParOf" srcId="{E823EB8F-A3A2-4D9C-B7CA-1645AE4AE5D9}" destId="{338F2E38-04E5-4F12-A498-A5DC7435372A}" srcOrd="2" destOrd="0" presId="urn:microsoft.com/office/officeart/2018/2/layout/IconLabelDescriptionList"/>
    <dgm:cxn modelId="{6EEDB5A5-516D-4545-9D8B-052AB4048975}" type="presParOf" srcId="{E823EB8F-A3A2-4D9C-B7CA-1645AE4AE5D9}" destId="{93BA572B-2951-4606-B64F-35E03F3C2514}" srcOrd="3" destOrd="0" presId="urn:microsoft.com/office/officeart/2018/2/layout/IconLabelDescriptionList"/>
    <dgm:cxn modelId="{177E7EC4-7228-4A87-9993-6A111EA02325}" type="presParOf" srcId="{E823EB8F-A3A2-4D9C-B7CA-1645AE4AE5D9}" destId="{E3C16202-59E9-4666-83C8-B528A0A409F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755BA-A026-41E3-BF06-6E6B9B9C8F18}">
      <dsp:nvSpPr>
        <dsp:cNvPr id="0" name=""/>
        <dsp:cNvSpPr/>
      </dsp:nvSpPr>
      <dsp:spPr>
        <a:xfrm>
          <a:off x="585552" y="408087"/>
          <a:ext cx="921950" cy="921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D81B47-230E-4235-883E-28B90A3A1DBC}">
      <dsp:nvSpPr>
        <dsp:cNvPr id="0" name=""/>
        <dsp:cNvSpPr/>
      </dsp:nvSpPr>
      <dsp:spPr>
        <a:xfrm>
          <a:off x="143063" y="1663900"/>
          <a:ext cx="2634143" cy="39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The privacy debate</a:t>
          </a:r>
        </a:p>
      </dsp:txBody>
      <dsp:txXfrm>
        <a:off x="143063" y="1663900"/>
        <a:ext cx="2634143" cy="395121"/>
      </dsp:txXfrm>
    </dsp:sp>
    <dsp:sp modelId="{B9EAC0AB-5675-433E-83A5-D1862DAA04D0}">
      <dsp:nvSpPr>
        <dsp:cNvPr id="0" name=""/>
        <dsp:cNvSpPr/>
      </dsp:nvSpPr>
      <dsp:spPr>
        <a:xfrm>
          <a:off x="143063" y="2051257"/>
          <a:ext cx="2634143" cy="24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Where to draw the line?</a:t>
          </a:r>
        </a:p>
      </dsp:txBody>
      <dsp:txXfrm>
        <a:off x="143063" y="2051257"/>
        <a:ext cx="2634143" cy="243095"/>
      </dsp:txXfrm>
    </dsp:sp>
    <dsp:sp modelId="{854348E7-88D0-4751-9999-F47BD32B06C7}">
      <dsp:nvSpPr>
        <dsp:cNvPr id="0" name=""/>
        <dsp:cNvSpPr/>
      </dsp:nvSpPr>
      <dsp:spPr>
        <a:xfrm>
          <a:off x="4439298" y="529089"/>
          <a:ext cx="921950" cy="921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F43B97-CE36-4EDF-9FED-936099AC3298}">
      <dsp:nvSpPr>
        <dsp:cNvPr id="0" name=""/>
        <dsp:cNvSpPr/>
      </dsp:nvSpPr>
      <dsp:spPr>
        <a:xfrm>
          <a:off x="3593581" y="1557271"/>
          <a:ext cx="3919158" cy="62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digital angle</a:t>
          </a:r>
        </a:p>
      </dsp:txBody>
      <dsp:txXfrm>
        <a:off x="3593581" y="1557271"/>
        <a:ext cx="3919158" cy="628140"/>
      </dsp:txXfrm>
    </dsp:sp>
    <dsp:sp modelId="{7D9EBF58-6FD7-42C2-AC18-7D32709770E0}">
      <dsp:nvSpPr>
        <dsp:cNvPr id="0" name=""/>
        <dsp:cNvSpPr/>
      </dsp:nvSpPr>
      <dsp:spPr>
        <a:xfrm>
          <a:off x="3801876" y="1880506"/>
          <a:ext cx="2081289" cy="34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Discussing</a:t>
          </a:r>
          <a:r>
            <a:rPr lang="en-US" sz="1600" kern="1200" dirty="0"/>
            <a:t> digital risk</a:t>
          </a:r>
        </a:p>
      </dsp:txBody>
      <dsp:txXfrm>
        <a:off x="3801876" y="1880506"/>
        <a:ext cx="2081289" cy="343050"/>
      </dsp:txXfrm>
    </dsp:sp>
    <dsp:sp modelId="{DB9F58B3-11B5-42E2-A757-C42181515667}">
      <dsp:nvSpPr>
        <dsp:cNvPr id="0" name=""/>
        <dsp:cNvSpPr/>
      </dsp:nvSpPr>
      <dsp:spPr>
        <a:xfrm>
          <a:off x="7857606" y="389943"/>
          <a:ext cx="921950" cy="921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F2E38-04E5-4F12-A498-A5DC7435372A}">
      <dsp:nvSpPr>
        <dsp:cNvPr id="0" name=""/>
        <dsp:cNvSpPr/>
      </dsp:nvSpPr>
      <dsp:spPr>
        <a:xfrm>
          <a:off x="7342468" y="1620057"/>
          <a:ext cx="2634143" cy="39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Conclusion </a:t>
          </a:r>
        </a:p>
      </dsp:txBody>
      <dsp:txXfrm>
        <a:off x="7342468" y="1620057"/>
        <a:ext cx="2634143" cy="395121"/>
      </dsp:txXfrm>
    </dsp:sp>
    <dsp:sp modelId="{E3C16202-59E9-4666-83C8-B528A0A409F7}">
      <dsp:nvSpPr>
        <dsp:cNvPr id="0" name=""/>
        <dsp:cNvSpPr/>
      </dsp:nvSpPr>
      <dsp:spPr>
        <a:xfrm>
          <a:off x="7480234" y="2155120"/>
          <a:ext cx="2634143" cy="24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CC3D-C8AA-4A99-AFC9-310D8D97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7CB0-5255-4DD0-AE1B-AA075FE97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8339-7015-48D4-8D29-6C0F5300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40F3-A62C-4390-9FAF-8E933382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CEBA-7A4B-461D-99B7-7C269170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2188-9F6F-4D84-81C7-7C161111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1306A-7CB8-4E48-B375-BEE567893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1ED4-6078-440E-8FE6-5DCB9B36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39ED-491A-451C-858A-E7DE9C44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2198-E5C0-499A-A521-00B446E2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7EACC-FB1D-40EB-88C8-DD954AF43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1F640-C894-4987-B864-4FAC0FFA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B509-CB34-4588-9EDB-46D83C19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DF5D-53C9-4D95-A67E-C207A503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5CCA-5821-4C51-83F7-22CFB542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216D-E152-4B88-8264-5016CD81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770-6E3E-4EB4-8D80-A904EBA4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4D6-0497-4EEB-B0CA-89B90A96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7C7C-2770-432C-80BD-F3381190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E484-4550-4394-98D3-863A0668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F064-F184-41E6-AAD6-0B00ADFF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051D-5A29-4B35-9FC0-DEBF0FA8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6BD2-F6FD-4FF6-9853-07087AC3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CF85-647B-4181-8FC7-472E9994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9119-48B8-4A97-8D38-E2065E2D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6C3-6A69-4521-9468-F8675490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E3F4-5CCB-46A6-965E-6DFDEE3D1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F805-98A6-49E3-B62D-81713F4D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7AB08-06B6-4E38-A5A3-0D23F0B0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5CBC-826F-48EF-BF47-67DCB80D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0892-FB73-4417-AD64-3104D756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120-F941-4F55-8087-33095920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C9EF-7835-42C8-AD18-0109FACD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CEA95-D19C-4F97-9758-A46B17F6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E72D5-6E03-41CA-B245-44327877E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2125A-E66C-4AE0-A1E7-B9FFBDF54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038C6-992A-4F31-BD56-4E5E75D7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47173-5C94-4DC6-9B75-684D73E5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5CFD4-380A-47BD-BFD8-380D4D7E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04C6-CEDB-4719-AC7C-1AE92617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B489E-5D09-4CEB-A011-1D545300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F4A69-3F99-4D24-B27B-AAEE9B3A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13E9F-0C92-4EDD-8F34-DCFB5720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2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00954-8883-43F5-9F73-C0EE6081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1D220-C2C1-4AF8-A21E-A9778E8A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54D2-751C-473B-96B7-D77DF077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4062-4FBF-491F-BDC5-22AE475C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D575-38DE-4663-8CFB-AF99E164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B172D-4E62-4D3A-92ED-76F49C7A4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72B7-71D2-4B3A-86EA-8CF3D485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5D97-FB4A-4884-B8C9-BAB9ED64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E326A-0C28-43FA-9B94-6245F0AE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6268-6308-4974-94BD-3F8F24B5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7C322-97ED-4CCC-A42D-B16C2AD9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D31A-486C-404D-B2C8-3BDE8E88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B4FDB-EFEB-4F7E-811D-364BF123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F2AE-7695-4BAD-916E-0411C222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61296-8C1C-4E95-8CCB-03208C9B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F66A2-A5D1-4A3A-80F8-1C620622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0EE53-F59D-45FD-AEEB-4CAE1495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D41D-F10A-4E2E-9974-5AFE5C5B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581F-3CE1-4343-A31E-A59B7E46FDD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EA4A-52BF-4DA6-AFDD-34C00BE71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F37D-D35E-4532-BD88-7CB7EF3F9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D70A-634E-4F21-B054-E8688915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D385F7D-9EF6-492C-9C0B-A2A6F6C62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risk in the age of digital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FFFA95-9752-413B-9505-F3AC78E48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 discussion on the privacy angle and future careers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CD665-BA84-4BAE-8941-DFB65FF5791E}"/>
              </a:ext>
            </a:extLst>
          </p:cNvPr>
          <p:cNvSpPr txBox="1"/>
          <p:nvPr/>
        </p:nvSpPr>
        <p:spPr>
          <a:xfrm>
            <a:off x="9424803" y="5707743"/>
            <a:ext cx="2767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Amit Mishra</a:t>
            </a:r>
          </a:p>
          <a:p>
            <a:r>
              <a:rPr lang="en-US" sz="2400" b="1" dirty="0"/>
              <a:t>5</a:t>
            </a:r>
            <a:r>
              <a:rPr lang="en-US" sz="2400" b="1" baseline="30000" dirty="0"/>
              <a:t>th</a:t>
            </a:r>
            <a:r>
              <a:rPr lang="en-US" sz="2400" b="1" dirty="0"/>
              <a:t> January, 2019</a:t>
            </a:r>
          </a:p>
        </p:txBody>
      </p:sp>
    </p:spTree>
    <p:extLst>
      <p:ext uri="{BB962C8B-B14F-4D97-AF65-F5344CB8AC3E}">
        <p14:creationId xmlns:p14="http://schemas.microsoft.com/office/powerpoint/2010/main" val="109175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C48-7A8A-483F-93FF-6017888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01" y="191294"/>
            <a:ext cx="10981151" cy="531812"/>
          </a:xfrm>
        </p:spPr>
        <p:txBody>
          <a:bodyPr/>
          <a:lstStyle/>
          <a:p>
            <a:r>
              <a:rPr lang="en-US" dirty="0"/>
              <a:t>Why should you pay attention to any of these?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86815-94A2-4244-A57F-44C2E74654E2}"/>
              </a:ext>
            </a:extLst>
          </p:cNvPr>
          <p:cNvSpPr txBox="1"/>
          <p:nvPr/>
        </p:nvSpPr>
        <p:spPr>
          <a:xfrm>
            <a:off x="551541" y="1426420"/>
            <a:ext cx="512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breach of privacy and digital risk brings about few questions related to…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FBED3-6481-40D7-B383-12B84A5E03A0}"/>
              </a:ext>
            </a:extLst>
          </p:cNvPr>
          <p:cNvSpPr txBox="1"/>
          <p:nvPr/>
        </p:nvSpPr>
        <p:spPr>
          <a:xfrm>
            <a:off x="798287" y="2729898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Digital Ethics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136AA-82B1-4776-B212-9724895C69A3}"/>
              </a:ext>
            </a:extLst>
          </p:cNvPr>
          <p:cNvSpPr txBox="1"/>
          <p:nvPr/>
        </p:nvSpPr>
        <p:spPr>
          <a:xfrm>
            <a:off x="798287" y="342900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Morality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315F2-36F5-41E9-B039-B8B31580B5AE}"/>
              </a:ext>
            </a:extLst>
          </p:cNvPr>
          <p:cNvSpPr txBox="1"/>
          <p:nvPr/>
        </p:nvSpPr>
        <p:spPr>
          <a:xfrm>
            <a:off x="798287" y="4128102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Legal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EAC80-17F7-47E7-9805-54C4CB6B013F}"/>
              </a:ext>
            </a:extLst>
          </p:cNvPr>
          <p:cNvSpPr txBox="1"/>
          <p:nvPr/>
        </p:nvSpPr>
        <p:spPr>
          <a:xfrm>
            <a:off x="798286" y="4845347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trust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BFE658-3977-4171-A556-3FA392B27BDD}"/>
              </a:ext>
            </a:extLst>
          </p:cNvPr>
          <p:cNvSpPr txBox="1"/>
          <p:nvPr/>
        </p:nvSpPr>
        <p:spPr>
          <a:xfrm>
            <a:off x="6291941" y="1422967"/>
            <a:ext cx="433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opens new career choices…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2D0F12-30E9-42B4-861C-AA08D9C29356}"/>
              </a:ext>
            </a:extLst>
          </p:cNvPr>
          <p:cNvSpPr txBox="1"/>
          <p:nvPr/>
        </p:nvSpPr>
        <p:spPr>
          <a:xfrm>
            <a:off x="6335482" y="2953825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Digital Activists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9B142-2B55-452B-B9D2-5E7C73FD357E}"/>
              </a:ext>
            </a:extLst>
          </p:cNvPr>
          <p:cNvSpPr txBox="1"/>
          <p:nvPr/>
        </p:nvSpPr>
        <p:spPr>
          <a:xfrm>
            <a:off x="6291941" y="4027338"/>
            <a:ext cx="481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Advisors, security consultants, solution architects, risk and compliance professionals </a:t>
            </a:r>
            <a:r>
              <a:rPr lang="en-US" sz="2400" dirty="0" err="1"/>
              <a:t>etc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F8A4BB-9F57-4C75-88F3-693B76273292}"/>
              </a:ext>
            </a:extLst>
          </p:cNvPr>
          <p:cNvCxnSpPr>
            <a:stCxn id="32" idx="1"/>
            <a:endCxn id="8" idx="3"/>
          </p:cNvCxnSpPr>
          <p:nvPr/>
        </p:nvCxnSpPr>
        <p:spPr>
          <a:xfrm flipH="1" flipV="1">
            <a:off x="2931886" y="2960731"/>
            <a:ext cx="3403596" cy="22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22539E-C61F-4342-B87D-9B7FB5F140A1}"/>
              </a:ext>
            </a:extLst>
          </p:cNvPr>
          <p:cNvCxnSpPr>
            <a:stCxn id="32" idx="1"/>
            <a:endCxn id="25" idx="3"/>
          </p:cNvCxnSpPr>
          <p:nvPr/>
        </p:nvCxnSpPr>
        <p:spPr>
          <a:xfrm flipH="1">
            <a:off x="2931886" y="3184658"/>
            <a:ext cx="3403596" cy="47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1FEE6-44EE-45EB-9FA2-DD589C9034AF}"/>
              </a:ext>
            </a:extLst>
          </p:cNvPr>
          <p:cNvCxnSpPr>
            <a:stCxn id="33" idx="1"/>
            <a:endCxn id="27" idx="3"/>
          </p:cNvCxnSpPr>
          <p:nvPr/>
        </p:nvCxnSpPr>
        <p:spPr>
          <a:xfrm flipH="1" flipV="1">
            <a:off x="2931886" y="4358935"/>
            <a:ext cx="3360055" cy="26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C9959C-8D72-4FB0-AE8B-300767E5FD7F}"/>
              </a:ext>
            </a:extLst>
          </p:cNvPr>
          <p:cNvCxnSpPr>
            <a:stCxn id="33" idx="1"/>
          </p:cNvCxnSpPr>
          <p:nvPr/>
        </p:nvCxnSpPr>
        <p:spPr>
          <a:xfrm flipH="1">
            <a:off x="2931885" y="4627503"/>
            <a:ext cx="3360056" cy="32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5" grpId="0"/>
      <p:bldP spid="27" grpId="0"/>
      <p:bldP spid="28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C48-7A8A-483F-93FF-6017888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01" y="191294"/>
            <a:ext cx="10981151" cy="531812"/>
          </a:xfrm>
        </p:spPr>
        <p:txBody>
          <a:bodyPr/>
          <a:lstStyle/>
          <a:p>
            <a:r>
              <a:rPr lang="en-US" dirty="0"/>
              <a:t>Be the white knight – be the data privacy/protection officer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47E98-BD9D-4206-AB75-4E496FCDC607}"/>
              </a:ext>
            </a:extLst>
          </p:cNvPr>
          <p:cNvSpPr txBox="1"/>
          <p:nvPr/>
        </p:nvSpPr>
        <p:spPr>
          <a:xfrm>
            <a:off x="309701" y="918419"/>
            <a:ext cx="712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day in the life of an information security professional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7A759454-9373-4766-BA17-12272902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57" y="2042205"/>
            <a:ext cx="4372429" cy="304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06E2A6-0484-4990-84D4-F5162FD8B497}"/>
              </a:ext>
            </a:extLst>
          </p:cNvPr>
          <p:cNvSpPr txBox="1"/>
          <p:nvPr/>
        </p:nvSpPr>
        <p:spPr>
          <a:xfrm>
            <a:off x="322943" y="2042206"/>
            <a:ext cx="2623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a tab on regulatory and sensitive data usage and sharing in the enterprise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470B3-1709-462D-AC35-E3255CFB590B}"/>
              </a:ext>
            </a:extLst>
          </p:cNvPr>
          <p:cNvSpPr txBox="1"/>
          <p:nvPr/>
        </p:nvSpPr>
        <p:spPr>
          <a:xfrm>
            <a:off x="309701" y="3775123"/>
            <a:ext cx="2725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Build, evolve and maintain the plan to protect the data that is relevant to new age threats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78A77-1012-4E6F-9E3C-E6D6D94963C9}"/>
              </a:ext>
            </a:extLst>
          </p:cNvPr>
          <p:cNvSpPr txBox="1"/>
          <p:nvPr/>
        </p:nvSpPr>
        <p:spPr>
          <a:xfrm>
            <a:off x="8565795" y="2042205"/>
            <a:ext cx="2725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a view to the higher management on the state of compliances and 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29E31-5274-4E84-86F2-9EAED0305137}"/>
              </a:ext>
            </a:extLst>
          </p:cNvPr>
          <p:cNvSpPr txBox="1"/>
          <p:nvPr/>
        </p:nvSpPr>
        <p:spPr>
          <a:xfrm>
            <a:off x="8565795" y="3775123"/>
            <a:ext cx="2725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informed about the ongoing incidents and be part of the remediation programs</a:t>
            </a:r>
          </a:p>
        </p:txBody>
      </p:sp>
    </p:spTree>
    <p:extLst>
      <p:ext uri="{BB962C8B-B14F-4D97-AF65-F5344CB8AC3E}">
        <p14:creationId xmlns:p14="http://schemas.microsoft.com/office/powerpoint/2010/main" val="52441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4DF985-BB12-49FE-9D12-1E58D5B0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97B4264-BD35-4387-BD32-2C2E06001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443240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bg1"/>
                </a:solidFill>
                <a:latin typeface="inherit"/>
                <a:cs typeface="Arial" panose="020B0604020202020204" pitchFamily="34" charset="0"/>
              </a:rPr>
              <a:t>www.linkedin.com/in/amit-mishra-9453393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1B22552-FFFB-416A-A4EC-9F5261ABA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4304"/>
            <a:ext cx="65" cy="68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39EA9B-F960-4F68-9BE5-E95E26DCF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91904"/>
            <a:ext cx="65" cy="68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330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8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5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BF55ED-E908-4C6B-AFD2-355EE2FA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2" name="Text Placeholder 5">
            <a:extLst>
              <a:ext uri="{FF2B5EF4-FFF2-40B4-BE49-F238E27FC236}">
                <a16:creationId xmlns:a16="http://schemas.microsoft.com/office/drawing/2014/main" id="{3EB84D7B-A6CD-4CD0-BA95-D8172244C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15761"/>
              </p:ext>
            </p:extLst>
          </p:nvPr>
        </p:nvGraphicFramePr>
        <p:xfrm>
          <a:off x="1036168" y="275393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938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C48-7A8A-483F-93FF-6017888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49" y="89050"/>
            <a:ext cx="10981151" cy="753715"/>
          </a:xfrm>
        </p:spPr>
        <p:txBody>
          <a:bodyPr>
            <a:normAutofit fontScale="90000"/>
          </a:bodyPr>
          <a:lstStyle/>
          <a:p>
            <a:r>
              <a:rPr lang="en-US" dirty="0"/>
              <a:t>A curious case of missing Sox</a:t>
            </a:r>
            <a:br>
              <a:rPr lang="en-US" dirty="0"/>
            </a:br>
            <a:r>
              <a:rPr lang="en-US" sz="2200" b="1" dirty="0"/>
              <a:t>How your data found it’s way in the enterprise?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F6745-AF12-4FF6-818A-6833EE72960F}"/>
              </a:ext>
            </a:extLst>
          </p:cNvPr>
          <p:cNvSpPr txBox="1"/>
          <p:nvPr/>
        </p:nvSpPr>
        <p:spPr>
          <a:xfrm>
            <a:off x="2790895" y="5937953"/>
            <a:ext cx="231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$5 just for sharing my postal address?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A1A9A-3160-4EA5-9556-A64582D6EA37}"/>
              </a:ext>
            </a:extLst>
          </p:cNvPr>
          <p:cNvSpPr txBox="1"/>
          <p:nvPr/>
        </p:nvSpPr>
        <p:spPr>
          <a:xfrm>
            <a:off x="179849" y="3081166"/>
            <a:ext cx="23986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Age of Social media analytics </a:t>
            </a:r>
          </a:p>
          <a:p>
            <a:pPr algn="r"/>
            <a:r>
              <a:rPr lang="en-US" dirty="0"/>
              <a:t>You liked Steve’s Sox?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83675-AC2A-466E-97C1-71977923562D}"/>
              </a:ext>
            </a:extLst>
          </p:cNvPr>
          <p:cNvSpPr txBox="1"/>
          <p:nvPr/>
        </p:nvSpPr>
        <p:spPr>
          <a:xfrm>
            <a:off x="171962" y="2106999"/>
            <a:ext cx="23986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Age of Surveillance  </a:t>
            </a:r>
          </a:p>
          <a:p>
            <a:pPr algn="r"/>
            <a:r>
              <a:rPr lang="en-US" sz="1600" dirty="0"/>
              <a:t>How did google know about it?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5E3A5C-F36E-4459-B1A0-8E3F1FC37AFE}"/>
              </a:ext>
            </a:extLst>
          </p:cNvPr>
          <p:cNvSpPr txBox="1"/>
          <p:nvPr/>
        </p:nvSpPr>
        <p:spPr>
          <a:xfrm>
            <a:off x="48012" y="4263785"/>
            <a:ext cx="24651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Age of Innocence</a:t>
            </a:r>
          </a:p>
          <a:p>
            <a:pPr algn="r"/>
            <a:r>
              <a:rPr lang="en-US" dirty="0"/>
              <a:t>Voluntary data sharing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7E7C3-3C5E-4067-9EC1-7D7A7A153437}"/>
              </a:ext>
            </a:extLst>
          </p:cNvPr>
          <p:cNvSpPr txBox="1"/>
          <p:nvPr/>
        </p:nvSpPr>
        <p:spPr>
          <a:xfrm>
            <a:off x="6019724" y="5915768"/>
            <a:ext cx="203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life is an open book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F3636-B49D-4FFC-8C5B-F0F73EA2D277}"/>
              </a:ext>
            </a:extLst>
          </p:cNvPr>
          <p:cNvSpPr txBox="1"/>
          <p:nvPr/>
        </p:nvSpPr>
        <p:spPr>
          <a:xfrm>
            <a:off x="8054796" y="5937953"/>
            <a:ext cx="1656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know you need a black sox as well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6EC22A2-13DD-4867-B9C0-37AEE41C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17" y="4267759"/>
            <a:ext cx="3229091" cy="151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book">
            <a:extLst>
              <a:ext uri="{FF2B5EF4-FFF2-40B4-BE49-F238E27FC236}">
                <a16:creationId xmlns:a16="http://schemas.microsoft.com/office/drawing/2014/main" id="{7B6D5BA7-F4B4-4458-BB32-EBB49BB2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3616"/>
            <a:ext cx="946314" cy="9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cation">
            <a:extLst>
              <a:ext uri="{FF2B5EF4-FFF2-40B4-BE49-F238E27FC236}">
                <a16:creationId xmlns:a16="http://schemas.microsoft.com/office/drawing/2014/main" id="{ABBE5B18-5E2B-4BDC-A310-3CC5597C8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47" y="2168557"/>
            <a:ext cx="912540" cy="83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4B1497-4047-4A0E-AE84-A3433C20100D}"/>
              </a:ext>
            </a:extLst>
          </p:cNvPr>
          <p:cNvCxnSpPr>
            <a:cxnSpLocks/>
          </p:cNvCxnSpPr>
          <p:nvPr/>
        </p:nvCxnSpPr>
        <p:spPr>
          <a:xfrm flipV="1">
            <a:off x="2541892" y="1206063"/>
            <a:ext cx="0" cy="472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0B1277-E649-45C9-BE83-32C584265732}"/>
              </a:ext>
            </a:extLst>
          </p:cNvPr>
          <p:cNvCxnSpPr/>
          <p:nvPr/>
        </p:nvCxnSpPr>
        <p:spPr>
          <a:xfrm>
            <a:off x="2541892" y="5926860"/>
            <a:ext cx="935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E49C32-C731-46D7-9F23-730C1552A82D}"/>
              </a:ext>
            </a:extLst>
          </p:cNvPr>
          <p:cNvSpPr txBox="1"/>
          <p:nvPr/>
        </p:nvSpPr>
        <p:spPr>
          <a:xfrm>
            <a:off x="143248" y="1152061"/>
            <a:ext cx="23986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Age of Empires  </a:t>
            </a:r>
          </a:p>
          <a:p>
            <a:pPr algn="r"/>
            <a:r>
              <a:rPr lang="en-US" sz="1600" dirty="0">
                <a:solidFill>
                  <a:srgbClr val="FF0000"/>
                </a:solidFill>
              </a:rPr>
              <a:t>Have complete control over my life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3CC1F7-816B-48DB-9106-616D6D554B13}"/>
              </a:ext>
            </a:extLst>
          </p:cNvPr>
          <p:cNvSpPr txBox="1"/>
          <p:nvPr/>
        </p:nvSpPr>
        <p:spPr>
          <a:xfrm>
            <a:off x="10262868" y="5937953"/>
            <a:ext cx="126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Complete surrender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D5BACF11-AAAB-475B-A33B-0D4EECBEE6F6}"/>
              </a:ext>
            </a:extLst>
          </p:cNvPr>
          <p:cNvSpPr/>
          <p:nvPr/>
        </p:nvSpPr>
        <p:spPr>
          <a:xfrm>
            <a:off x="9436348" y="1290016"/>
            <a:ext cx="1724652" cy="742103"/>
          </a:xfrm>
          <a:prstGeom prst="wedgeEllipseCallout">
            <a:avLst>
              <a:gd name="adj1" fmla="val 55407"/>
              <a:gd name="adj2" fmla="val 66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Google, where is my blue Sox?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017FD9-523F-4D4B-85AD-BE9B2B0343D8}"/>
              </a:ext>
            </a:extLst>
          </p:cNvPr>
          <p:cNvSpPr/>
          <p:nvPr/>
        </p:nvSpPr>
        <p:spPr>
          <a:xfrm>
            <a:off x="2608417" y="1206063"/>
            <a:ext cx="9291955" cy="4575321"/>
          </a:xfrm>
          <a:prstGeom prst="roundRect">
            <a:avLst/>
          </a:prstGeom>
          <a:solidFill>
            <a:srgbClr val="767171">
              <a:alpha val="67843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F8B119-98F9-49A7-99FF-AC74AD068476}"/>
              </a:ext>
            </a:extLst>
          </p:cNvPr>
          <p:cNvCxnSpPr/>
          <p:nvPr/>
        </p:nvCxnSpPr>
        <p:spPr>
          <a:xfrm flipV="1">
            <a:off x="3091543" y="4499429"/>
            <a:ext cx="682171" cy="44146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4371E3-881B-4F17-A8F6-A649E2BAE4E3}"/>
              </a:ext>
            </a:extLst>
          </p:cNvPr>
          <p:cNvSpPr txBox="1"/>
          <p:nvPr/>
        </p:nvSpPr>
        <p:spPr>
          <a:xfrm>
            <a:off x="3607051" y="4131014"/>
            <a:ext cx="1231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Irritant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C39F86-5791-4E88-B5B6-6F84A20165C0}"/>
              </a:ext>
            </a:extLst>
          </p:cNvPr>
          <p:cNvCxnSpPr/>
          <p:nvPr/>
        </p:nvCxnSpPr>
        <p:spPr>
          <a:xfrm flipV="1">
            <a:off x="4412343" y="3678458"/>
            <a:ext cx="682171" cy="4414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47554C-DA7A-46D6-8FE7-C3FDFD9E9BF2}"/>
              </a:ext>
            </a:extLst>
          </p:cNvPr>
          <p:cNvSpPr txBox="1"/>
          <p:nvPr/>
        </p:nvSpPr>
        <p:spPr>
          <a:xfrm>
            <a:off x="4553769" y="3134529"/>
            <a:ext cx="2233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Self inflicted damage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3963C0-AD9A-47F1-BA12-214887162B00}"/>
              </a:ext>
            </a:extLst>
          </p:cNvPr>
          <p:cNvCxnSpPr/>
          <p:nvPr/>
        </p:nvCxnSpPr>
        <p:spPr>
          <a:xfrm flipV="1">
            <a:off x="6228071" y="2625873"/>
            <a:ext cx="682171" cy="4414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C04181-E9A3-40BE-9E3C-1779E26A4C03}"/>
              </a:ext>
            </a:extLst>
          </p:cNvPr>
          <p:cNvSpPr txBox="1"/>
          <p:nvPr/>
        </p:nvSpPr>
        <p:spPr>
          <a:xfrm>
            <a:off x="6426476" y="2228703"/>
            <a:ext cx="25288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Spooky and outrageous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DF8760-5585-4E81-941A-27A214D48DBA}"/>
              </a:ext>
            </a:extLst>
          </p:cNvPr>
          <p:cNvCxnSpPr/>
          <p:nvPr/>
        </p:nvCxnSpPr>
        <p:spPr>
          <a:xfrm flipV="1">
            <a:off x="7637520" y="1739564"/>
            <a:ext cx="682171" cy="441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436371-3E2A-42D4-B3DE-31B4F29006FB}"/>
              </a:ext>
            </a:extLst>
          </p:cNvPr>
          <p:cNvSpPr txBox="1"/>
          <p:nvPr/>
        </p:nvSpPr>
        <p:spPr>
          <a:xfrm>
            <a:off x="7488267" y="1338255"/>
            <a:ext cx="3847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Controls your belief system</a:t>
            </a:r>
          </a:p>
        </p:txBody>
      </p:sp>
    </p:spTree>
    <p:extLst>
      <p:ext uri="{BB962C8B-B14F-4D97-AF65-F5344CB8AC3E}">
        <p14:creationId xmlns:p14="http://schemas.microsoft.com/office/powerpoint/2010/main" val="391529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20" grpId="0"/>
      <p:bldP spid="21" grpId="0"/>
      <p:bldP spid="22" grpId="0"/>
      <p:bldP spid="29" grpId="0"/>
      <p:bldP spid="30" grpId="0"/>
      <p:bldP spid="26" grpId="0" animBg="1"/>
      <p:bldP spid="32" grpId="0" animBg="1"/>
      <p:bldP spid="35" grpId="0" animBg="1"/>
      <p:bldP spid="40" grpId="0"/>
      <p:bldP spid="42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380568-9CA1-45EF-BF93-9F2E956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49" y="89050"/>
            <a:ext cx="10981151" cy="753715"/>
          </a:xfrm>
        </p:spPr>
        <p:txBody>
          <a:bodyPr>
            <a:normAutofit fontScale="90000"/>
          </a:bodyPr>
          <a:lstStyle/>
          <a:p>
            <a:r>
              <a:rPr lang="en-US" dirty="0"/>
              <a:t>It is the data that is driving today’s world</a:t>
            </a:r>
            <a:br>
              <a:rPr lang="en-US" dirty="0"/>
            </a:br>
            <a:r>
              <a:rPr lang="en-US" sz="2200" b="1" dirty="0"/>
              <a:t>But what about the outcome?</a:t>
            </a:r>
            <a:endParaRPr lang="en-US" dirty="0"/>
          </a:p>
        </p:txBody>
      </p:sp>
      <p:pic>
        <p:nvPicPr>
          <p:cNvPr id="4098" name="Picture 2" descr="Image result for barack obama election analytics">
            <a:extLst>
              <a:ext uri="{FF2B5EF4-FFF2-40B4-BE49-F238E27FC236}">
                <a16:creationId xmlns:a16="http://schemas.microsoft.com/office/drawing/2014/main" id="{2FC0F680-A9D6-40B6-B9E0-29F6B465A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9" y="2094592"/>
            <a:ext cx="5253330" cy="294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rump election">
            <a:extLst>
              <a:ext uri="{FF2B5EF4-FFF2-40B4-BE49-F238E27FC236}">
                <a16:creationId xmlns:a16="http://schemas.microsoft.com/office/drawing/2014/main" id="{93C1D918-7177-4685-AD58-6939DC51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3474"/>
            <a:ext cx="5738184" cy="300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C48-7A8A-483F-93FF-6017888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58" y="278379"/>
            <a:ext cx="10981151" cy="5318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drives today’s business</a:t>
            </a:r>
            <a:br>
              <a:rPr lang="en-US" dirty="0"/>
            </a:br>
            <a:r>
              <a:rPr lang="en-US" sz="2700" b="1" dirty="0"/>
              <a:t>A case in favor of enterprises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808C8-33F1-48FB-8715-D01730EB55E6}"/>
              </a:ext>
            </a:extLst>
          </p:cNvPr>
          <p:cNvSpPr txBox="1"/>
          <p:nvPr/>
        </p:nvSpPr>
        <p:spPr>
          <a:xfrm>
            <a:off x="466265" y="4517483"/>
            <a:ext cx="2024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Targeted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47AF1-80D4-448C-80D8-90B75A5B5207}"/>
              </a:ext>
            </a:extLst>
          </p:cNvPr>
          <p:cNvSpPr txBox="1"/>
          <p:nvPr/>
        </p:nvSpPr>
        <p:spPr>
          <a:xfrm>
            <a:off x="3216720" y="4365995"/>
            <a:ext cx="2431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Cost optimization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F2484-F09D-4F73-AD22-F406527EF308}"/>
              </a:ext>
            </a:extLst>
          </p:cNvPr>
          <p:cNvSpPr txBox="1"/>
          <p:nvPr/>
        </p:nvSpPr>
        <p:spPr>
          <a:xfrm>
            <a:off x="6095999" y="4431926"/>
            <a:ext cx="2024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Customer Experience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CAD8F-1EC3-4222-BBF2-CFD7D5B348D2}"/>
              </a:ext>
            </a:extLst>
          </p:cNvPr>
          <p:cNvSpPr txBox="1"/>
          <p:nvPr/>
        </p:nvSpPr>
        <p:spPr>
          <a:xfrm>
            <a:off x="8728538" y="4517483"/>
            <a:ext cx="2024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Product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BEB00-A265-46CA-B021-5971DD66C3BC}"/>
              </a:ext>
            </a:extLst>
          </p:cNvPr>
          <p:cNvSpPr/>
          <p:nvPr/>
        </p:nvSpPr>
        <p:spPr>
          <a:xfrm>
            <a:off x="466265" y="5781192"/>
            <a:ext cx="11338835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But are the customer pleased with such experience?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764E731-A1FB-4BE7-B3B5-84066708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3" y="1028077"/>
            <a:ext cx="10905066" cy="32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C48-7A8A-483F-93FF-6017888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87" y="539636"/>
            <a:ext cx="10981151" cy="531812"/>
          </a:xfrm>
        </p:spPr>
        <p:txBody>
          <a:bodyPr>
            <a:normAutofit fontScale="90000"/>
          </a:bodyPr>
          <a:lstStyle/>
          <a:p>
            <a:r>
              <a:rPr lang="en-US"/>
              <a:t>It is drawing the battle lines between enterprises and the rest of the world</a:t>
            </a:r>
            <a:endParaRPr lang="en-US" dirty="0"/>
          </a:p>
        </p:txBody>
      </p:sp>
      <p:pic>
        <p:nvPicPr>
          <p:cNvPr id="3078" name="Picture 6" descr="Image result for mark zuckerberg testimony senate">
            <a:extLst>
              <a:ext uri="{FF2B5EF4-FFF2-40B4-BE49-F238E27FC236}">
                <a16:creationId xmlns:a16="http://schemas.microsoft.com/office/drawing/2014/main" id="{C451C730-60A0-4386-AECC-A0F80D7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74" y="1748632"/>
            <a:ext cx="7364788" cy="40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7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C48-7A8A-483F-93FF-6017888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01" y="518468"/>
            <a:ext cx="10981151" cy="531812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 data security a concern only for the individuals, not the enterprises?</a:t>
            </a:r>
            <a:endParaRPr lang="en-US" sz="2700" b="1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5AD36FBF-DA8C-40F5-8847-5D9FE4CDF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2088505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tigation">
            <a:extLst>
              <a:ext uri="{FF2B5EF4-FFF2-40B4-BE49-F238E27FC236}">
                <a16:creationId xmlns:a16="http://schemas.microsoft.com/office/drawing/2014/main" id="{5220B237-8EDF-4F0C-8F87-EE294FB56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59" y="2088505"/>
            <a:ext cx="2514600" cy="169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cost">
            <a:extLst>
              <a:ext uri="{FF2B5EF4-FFF2-40B4-BE49-F238E27FC236}">
                <a16:creationId xmlns:a16="http://schemas.microsoft.com/office/drawing/2014/main" id="{726006BE-2C11-4F17-B43B-A3469E37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2" y="150497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F6B98-5C92-42F9-BDC3-5A949D2F5DC0}"/>
              </a:ext>
            </a:extLst>
          </p:cNvPr>
          <p:cNvSpPr txBox="1"/>
          <p:nvPr/>
        </p:nvSpPr>
        <p:spPr>
          <a:xfrm>
            <a:off x="667657" y="4362473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of business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ECA1FA-8AFA-4D93-8E6C-A9D6014783AE}"/>
              </a:ext>
            </a:extLst>
          </p:cNvPr>
          <p:cNvSpPr txBox="1"/>
          <p:nvPr/>
        </p:nvSpPr>
        <p:spPr>
          <a:xfrm>
            <a:off x="4811485" y="4352421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Litigation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AABE0-055A-43EC-81D3-ED07D83437B8}"/>
              </a:ext>
            </a:extLst>
          </p:cNvPr>
          <p:cNvSpPr txBox="1"/>
          <p:nvPr/>
        </p:nvSpPr>
        <p:spPr>
          <a:xfrm>
            <a:off x="8621485" y="4340235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recovery</a:t>
            </a:r>
          </a:p>
        </p:txBody>
      </p:sp>
    </p:spTree>
    <p:extLst>
      <p:ext uri="{BB962C8B-B14F-4D97-AF65-F5344CB8AC3E}">
        <p14:creationId xmlns:p14="http://schemas.microsoft.com/office/powerpoint/2010/main" val="26385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C48-7A8A-483F-93FF-6017888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748"/>
            <a:ext cx="10981151" cy="531812"/>
          </a:xfrm>
        </p:spPr>
        <p:txBody>
          <a:bodyPr>
            <a:normAutofit fontScale="90000"/>
          </a:bodyPr>
          <a:lstStyle/>
          <a:p>
            <a:r>
              <a:rPr lang="en-US" dirty="0"/>
              <a:t>Just about when you thought we know how to fix this……</a:t>
            </a:r>
            <a:br>
              <a:rPr lang="en-US" dirty="0"/>
            </a:br>
            <a:r>
              <a:rPr lang="en-US" sz="2700" b="1" dirty="0"/>
              <a:t>Dawn of a new era – led by Digital everything</a:t>
            </a:r>
          </a:p>
        </p:txBody>
      </p:sp>
      <p:pic>
        <p:nvPicPr>
          <p:cNvPr id="7170" name="Picture 2" descr="Image result for autonomous cars">
            <a:extLst>
              <a:ext uri="{FF2B5EF4-FFF2-40B4-BE49-F238E27FC236}">
                <a16:creationId xmlns:a16="http://schemas.microsoft.com/office/drawing/2014/main" id="{FD01B051-1B8A-4585-840F-F3BCE099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2" y="1357086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IOT">
            <a:extLst>
              <a:ext uri="{FF2B5EF4-FFF2-40B4-BE49-F238E27FC236}">
                <a16:creationId xmlns:a16="http://schemas.microsoft.com/office/drawing/2014/main" id="{0C216EB9-9ED2-497E-90E1-396A81DB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63" y="1175657"/>
            <a:ext cx="3120252" cy="21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Insurance">
            <a:extLst>
              <a:ext uri="{FF2B5EF4-FFF2-40B4-BE49-F238E27FC236}">
                <a16:creationId xmlns:a16="http://schemas.microsoft.com/office/drawing/2014/main" id="{4015AFBA-596E-4285-9E1E-3ED9E94D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18" y="1291772"/>
            <a:ext cx="2741612" cy="160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energy and power">
            <a:extLst>
              <a:ext uri="{FF2B5EF4-FFF2-40B4-BE49-F238E27FC236}">
                <a16:creationId xmlns:a16="http://schemas.microsoft.com/office/drawing/2014/main" id="{42E8A096-1345-4962-92C4-82A28EAB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2" y="3653961"/>
            <a:ext cx="5563806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agriculture">
            <a:extLst>
              <a:ext uri="{FF2B5EF4-FFF2-40B4-BE49-F238E27FC236}">
                <a16:creationId xmlns:a16="http://schemas.microsoft.com/office/drawing/2014/main" id="{7E99FE6A-80A7-4662-8774-6AE6EB14A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36" y="365033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11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C48-7A8A-483F-93FF-6017888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And the fallout of digital…</a:t>
            </a:r>
            <a:endParaRPr lang="en-US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93922-B55E-478E-B2B4-34D91965CBA9}"/>
              </a:ext>
            </a:extLst>
          </p:cNvPr>
          <p:cNvSpPr txBox="1"/>
          <p:nvPr/>
        </p:nvSpPr>
        <p:spPr>
          <a:xfrm>
            <a:off x="648931" y="2438400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Move from IT risk to personal health and safety risk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Collapsed network boundaries – where do I put my firewall?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Which data is being collected and shared?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Can I trust this?</a:t>
            </a:r>
          </a:p>
        </p:txBody>
      </p:sp>
      <p:pic>
        <p:nvPicPr>
          <p:cNvPr id="9218" name="Picture 2" descr="Image result for person taking selfie risk">
            <a:extLst>
              <a:ext uri="{FF2B5EF4-FFF2-40B4-BE49-F238E27FC236}">
                <a16:creationId xmlns:a16="http://schemas.microsoft.com/office/drawing/2014/main" id="{ADF3BCFD-F465-4BD4-8C43-9991CD3FA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" r="1141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8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Office Theme</vt:lpstr>
      <vt:lpstr>Data risk in the age of digital</vt:lpstr>
      <vt:lpstr>Agenda</vt:lpstr>
      <vt:lpstr>A curious case of missing Sox How your data found it’s way in the enterprise?</vt:lpstr>
      <vt:lpstr>It is the data that is driving today’s world But what about the outcome?</vt:lpstr>
      <vt:lpstr>Data drives today’s business A case in favor of enterprises</vt:lpstr>
      <vt:lpstr>It is drawing the battle lines between enterprises and the rest of the world</vt:lpstr>
      <vt:lpstr>Is the data security a concern only for the individuals, not the enterprises?</vt:lpstr>
      <vt:lpstr>Just about when you thought we know how to fix this…… Dawn of a new era – led by Digital everything</vt:lpstr>
      <vt:lpstr>And the fallout of digital…</vt:lpstr>
      <vt:lpstr>Why should you pay attention to any of these?</vt:lpstr>
      <vt:lpstr>Be the white knight – be the data privacy/protection officer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risk in the age of digital</dc:title>
  <dc:creator>Amit Mishra</dc:creator>
  <cp:lastModifiedBy>Amit Mishra</cp:lastModifiedBy>
  <cp:revision>2</cp:revision>
  <dcterms:created xsi:type="dcterms:W3CDTF">2019-01-04T07:26:58Z</dcterms:created>
  <dcterms:modified xsi:type="dcterms:W3CDTF">2019-01-04T07:33:00Z</dcterms:modified>
</cp:coreProperties>
</file>