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D1"/>
          </a:solidFill>
        </a:fill>
      </a:tcStyle>
    </a:wholeTbl>
    <a:band2H>
      <a:tcTxStyle b="def" i="def"/>
      <a:tcStyle>
        <a:tcBdr/>
        <a:fill>
          <a:solidFill>
            <a:srgbClr val="E7E7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CF6"/>
          </a:solidFill>
        </a:fill>
      </a:tcStyle>
    </a:wholeTbl>
    <a:band2H>
      <a:tcTxStyle b="def" i="def"/>
      <a:tcStyle>
        <a:tcBdr/>
        <a:fill>
          <a:solidFill>
            <a:srgbClr val="E8F6F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CD1"/>
          </a:solidFill>
        </a:fill>
      </a:tcStyle>
    </a:wholeTbl>
    <a:band2H>
      <a:tcTxStyle b="def" i="def"/>
      <a:tcStyle>
        <a:tcBdr/>
        <a:fill>
          <a:solidFill>
            <a:srgbClr val="E8EE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" name="Rectangle 6"/>
          <p:cNvSpPr/>
          <p:nvPr/>
        </p:nvSpPr>
        <p:spPr>
          <a:xfrm>
            <a:off x="446533" y="3085764"/>
            <a:ext cx="11262867" cy="3304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Title Text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11343463" y="6031348"/>
            <a:ext cx="231278" cy="214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Rectangle 7"/>
          <p:cNvSpPr/>
          <p:nvPr/>
        </p:nvSpPr>
        <p:spPr>
          <a:xfrm>
            <a:off x="440285" y="614407"/>
            <a:ext cx="11309340" cy="1189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Title Text"/>
          <p:cNvSpPr txBox="1"/>
          <p:nvPr>
            <p:ph type="title"/>
          </p:nvPr>
        </p:nvSpPr>
        <p:spPr>
          <a:xfrm>
            <a:off x="581191" y="702155"/>
            <a:ext cx="11029617" cy="1013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idx="1"/>
          </p:nvPr>
        </p:nvSpPr>
        <p:spPr>
          <a:xfrm>
            <a:off x="581191" y="2336002"/>
            <a:ext cx="11029617" cy="3522795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Rectangle 6"/>
          <p:cNvSpPr/>
          <p:nvPr/>
        </p:nvSpPr>
        <p:spPr>
          <a:xfrm>
            <a:off x="8839200" y="599725"/>
            <a:ext cx="2906818" cy="58169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8839200" y="675726"/>
            <a:ext cx="2004165" cy="518307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774922" y="675726"/>
            <a:ext cx="7896281" cy="5183074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" name="Rectangle 6"/>
          <p:cNvSpPr/>
          <p:nvPr/>
        </p:nvSpPr>
        <p:spPr>
          <a:xfrm>
            <a:off x="440285" y="614407"/>
            <a:ext cx="11309340" cy="1189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81191" y="702155"/>
            <a:ext cx="11029617" cy="1013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1379531" y="6031348"/>
            <a:ext cx="231277" cy="2147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Rectangle 7"/>
          <p:cNvSpPr/>
          <p:nvPr/>
        </p:nvSpPr>
        <p:spPr>
          <a:xfrm>
            <a:off x="447816" y="5141974"/>
            <a:ext cx="11290862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581193" y="3043909"/>
            <a:ext cx="11029616" cy="149750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quarter" idx="1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Rectangle 7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581193" y="2228002"/>
            <a:ext cx="5422390" cy="363304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Rectangle 10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quarter" idx="1"/>
          </p:nvPr>
        </p:nvSpPr>
        <p:spPr>
          <a:xfrm>
            <a:off x="887219" y="2250892"/>
            <a:ext cx="5087076" cy="536006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4"/>
          <p:cNvSpPr/>
          <p:nvPr>
            <p:ph type="body" sz="quarter" idx="13"/>
          </p:nvPr>
        </p:nvSpPr>
        <p:spPr>
          <a:xfrm>
            <a:off x="6523735" y="2250892"/>
            <a:ext cx="5087073" cy="55337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Rectangle 8"/>
          <p:cNvSpPr/>
          <p:nvPr/>
        </p:nvSpPr>
        <p:spPr>
          <a:xfrm>
            <a:off x="447816" y="5141972"/>
            <a:ext cx="11298202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581191" y="5262295"/>
            <a:ext cx="4909446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2F5AA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idx="1"/>
          </p:nvPr>
        </p:nvSpPr>
        <p:spPr>
          <a:xfrm>
            <a:off x="447815" y="601199"/>
            <a:ext cx="11292842" cy="42048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63999" indent="-339999">
              <a:defRPr sz="2000"/>
            </a:lvl2pPr>
            <a:lvl3pPr marL="967500" indent="-337500">
              <a:defRPr sz="2000"/>
            </a:lvl3pPr>
            <a:lvl4pPr marL="1342285" indent="-334285">
              <a:defRPr sz="2000"/>
            </a:lvl4pPr>
            <a:lvl5pPr marL="1702285" indent="-334285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ext Placeholder 3"/>
          <p:cNvSpPr/>
          <p:nvPr>
            <p:ph type="body" sz="quarter" idx="13"/>
          </p:nvPr>
        </p:nvSpPr>
        <p:spPr>
          <a:xfrm>
            <a:off x="5740822" y="5262295"/>
            <a:ext cx="5869988" cy="689516"/>
          </a:xfrm>
          <a:prstGeom prst="rect">
            <a:avLst/>
          </a:prstGeom>
        </p:spPr>
        <p:txBody>
          <a:bodyPr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Title Text"/>
          <p:cNvSpPr txBox="1"/>
          <p:nvPr>
            <p:ph type="title"/>
          </p:nvPr>
        </p:nvSpPr>
        <p:spPr>
          <a:xfrm>
            <a:off x="581193" y="4693389"/>
            <a:ext cx="11029616" cy="5667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Picture Placeholder 2"/>
          <p:cNvSpPr/>
          <p:nvPr>
            <p:ph type="pic" idx="13"/>
          </p:nvPr>
        </p:nvSpPr>
        <p:spPr>
          <a:xfrm>
            <a:off x="447816" y="599725"/>
            <a:ext cx="11290860" cy="3557252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581191" y="5260126"/>
            <a:ext cx="11029618" cy="59867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Rectangle 6"/>
          <p:cNvSpPr/>
          <p:nvPr/>
        </p:nvSpPr>
        <p:spPr>
          <a:xfrm>
            <a:off x="440683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575894" y="729657"/>
            <a:ext cx="11029616" cy="988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379533" y="6031348"/>
            <a:ext cx="231277" cy="21470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05999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+mj-lt"/>
          <a:ea typeface="+mj-ea"/>
          <a:cs typeface="+mj-cs"/>
          <a:sym typeface="Arial"/>
        </a:defRPr>
      </a:lvl1pPr>
      <a:lvl2pPr marL="668250" marR="0" indent="-34424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+mj-lt"/>
          <a:ea typeface="+mj-ea"/>
          <a:cs typeface="+mj-cs"/>
          <a:sym typeface="Arial"/>
        </a:defRPr>
      </a:lvl2pPr>
      <a:lvl3pPr marL="977142" marR="0" indent="-34714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+mj-lt"/>
          <a:ea typeface="+mj-ea"/>
          <a:cs typeface="+mj-cs"/>
          <a:sym typeface="Arial"/>
        </a:defRPr>
      </a:lvl3pPr>
      <a:lvl4pPr marL="1358999" marR="0" indent="-35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+mj-lt"/>
          <a:ea typeface="+mj-ea"/>
          <a:cs typeface="+mj-cs"/>
          <a:sym typeface="Arial"/>
        </a:defRPr>
      </a:lvl4pPr>
      <a:lvl5pPr marL="1718999" marR="0" indent="-350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+mj-lt"/>
          <a:ea typeface="+mj-ea"/>
          <a:cs typeface="+mj-cs"/>
          <a:sym typeface="Arial"/>
        </a:defRPr>
      </a:lvl5pPr>
      <a:lvl6pPr marL="20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+mj-lt"/>
          <a:ea typeface="+mj-ea"/>
          <a:cs typeface="+mj-cs"/>
          <a:sym typeface="Arial"/>
        </a:defRPr>
      </a:lvl6pPr>
      <a:lvl7pPr marL="2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+mj-lt"/>
          <a:ea typeface="+mj-ea"/>
          <a:cs typeface="+mj-cs"/>
          <a:sym typeface="Arial"/>
        </a:defRPr>
      </a:lvl7pPr>
      <a:lvl8pPr marL="26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+mj-lt"/>
          <a:ea typeface="+mj-ea"/>
          <a:cs typeface="+mj-cs"/>
          <a:sym typeface="Arial"/>
        </a:defRPr>
      </a:lvl8pPr>
      <a:lvl9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3" Type="http://schemas.openxmlformats.org/officeDocument/2006/relationships/image" Target="../media/image1.g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xfrm>
            <a:off x="999307" y="171124"/>
            <a:ext cx="9548950" cy="2572077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55" name="Text Placeholder 2"/>
          <p:cNvSpPr txBox="1"/>
          <p:nvPr>
            <p:ph type="body" sz="quarter" idx="1"/>
          </p:nvPr>
        </p:nvSpPr>
        <p:spPr>
          <a:xfrm>
            <a:off x="4539343" y="2743200"/>
            <a:ext cx="6225441" cy="1368185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chemeClr val="accent2"/>
              </a:buClr>
              <a:buSzPct val="92000"/>
              <a:buChar char="❑"/>
            </a:pPr>
            <a:r>
              <a:t>Basic terminology</a:t>
            </a:r>
          </a:p>
          <a:p>
            <a:pPr marL="342900" indent="-342900">
              <a:buClr>
                <a:schemeClr val="accent2"/>
              </a:buClr>
              <a:buSzPct val="92000"/>
              <a:buChar char="❑"/>
            </a:pPr>
            <a:r>
              <a:t>Types of network </a:t>
            </a:r>
          </a:p>
          <a:p>
            <a:pPr marL="342900" indent="-342900">
              <a:buClr>
                <a:schemeClr val="accent2"/>
              </a:buClr>
              <a:buSzPct val="92000"/>
              <a:buChar char="❑"/>
            </a:pPr>
            <a:r>
              <a:t>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Who provides access to a network</a:t>
            </a:r>
          </a:p>
        </p:txBody>
      </p:sp>
      <p:sp>
        <p:nvSpPr>
          <p:cNvPr id="187" name="Content Placeholder 3"/>
          <p:cNvSpPr txBox="1"/>
          <p:nvPr>
            <p:ph type="body" sz="half" idx="1"/>
          </p:nvPr>
        </p:nvSpPr>
        <p:spPr>
          <a:xfrm>
            <a:off x="581193" y="2228002"/>
            <a:ext cx="5422390" cy="363304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solidFill>
                  <a:srgbClr val="0070C0"/>
                </a:solidFill>
              </a:defRPr>
            </a:pPr>
            <a:r>
              <a:t>Suppose, you have a computer to be connected to internet</a:t>
            </a:r>
          </a:p>
          <a:p>
            <a:pPr>
              <a:lnSpc>
                <a:spcPct val="90000"/>
              </a:lnSpc>
              <a:defRPr>
                <a:solidFill>
                  <a:srgbClr val="0070C0"/>
                </a:solidFill>
              </a:defRPr>
            </a:pPr>
            <a:r>
              <a:t>You have connect to a switch that is connected to internet and forwards your data into the network.</a:t>
            </a:r>
          </a:p>
          <a:p>
            <a:pPr>
              <a:lnSpc>
                <a:spcPct val="90000"/>
              </a:lnSpc>
              <a:defRPr>
                <a:solidFill>
                  <a:srgbClr val="0070C0"/>
                </a:solidFill>
              </a:defRPr>
            </a:pPr>
            <a:r>
              <a:t>It is the </a:t>
            </a:r>
            <a:r>
              <a:rPr>
                <a:solidFill>
                  <a:srgbClr val="FF0000"/>
                </a:solidFill>
              </a:rPr>
              <a:t>internet service provider (ISP)</a:t>
            </a:r>
            <a:r>
              <a:t> that connects your computer to his switch that is already connected to internet.</a:t>
            </a:r>
          </a:p>
          <a:p>
            <a:pPr>
              <a:lnSpc>
                <a:spcPct val="90000"/>
              </a:lnSpc>
              <a:defRPr>
                <a:solidFill>
                  <a:srgbClr val="0070C0"/>
                </a:solidFill>
              </a:defRPr>
            </a:pPr>
            <a:r>
              <a:t>Examples of ISPs</a:t>
            </a:r>
          </a:p>
          <a:p>
            <a:pPr lvl="1" marL="630000" indent="-305999">
              <a:lnSpc>
                <a:spcPct val="90000"/>
              </a:lnSpc>
              <a:defRPr sz="1600">
                <a:solidFill>
                  <a:srgbClr val="0070C0"/>
                </a:solidFill>
              </a:defRPr>
            </a:pPr>
            <a:r>
              <a:t>BSNL, Airtel, Reliance, etc</a:t>
            </a:r>
          </a:p>
          <a:p>
            <a:pPr lvl="1" marL="630000" indent="-305999">
              <a:lnSpc>
                <a:spcPct val="90000"/>
              </a:lnSpc>
              <a:defRPr sz="1600">
                <a:solidFill>
                  <a:srgbClr val="0070C0"/>
                </a:solidFill>
              </a:defRPr>
            </a:pPr>
            <a:r>
              <a:t>IIIT Sri City</a:t>
            </a:r>
          </a:p>
          <a:p>
            <a:pPr lvl="1" marL="630000" indent="-305999">
              <a:lnSpc>
                <a:spcPct val="90000"/>
              </a:lnSpc>
              <a:defRPr sz="1600">
                <a:solidFill>
                  <a:srgbClr val="0070C0"/>
                </a:solidFill>
              </a:defRPr>
            </a:pPr>
            <a:r>
              <a:t>Lepakshi communications (Creekside, Sullurpeta)</a:t>
            </a:r>
          </a:p>
        </p:txBody>
      </p:sp>
      <p:pic>
        <p:nvPicPr>
          <p:cNvPr id="188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0034" y="2227263"/>
            <a:ext cx="2978223" cy="4053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4"/>
          <p:cNvSpPr txBox="1"/>
          <p:nvPr>
            <p:ph type="title"/>
          </p:nvPr>
        </p:nvSpPr>
        <p:spPr>
          <a:xfrm>
            <a:off x="581192" y="3043909"/>
            <a:ext cx="11029617" cy="1497508"/>
          </a:xfrm>
          <a:prstGeom prst="rect">
            <a:avLst/>
          </a:prstGeom>
        </p:spPr>
        <p:txBody>
          <a:bodyPr/>
          <a:lstStyle/>
          <a:p>
            <a:pPr/>
            <a:r>
              <a:t>Network edge</a:t>
            </a:r>
          </a:p>
        </p:txBody>
      </p:sp>
      <p:sp>
        <p:nvSpPr>
          <p:cNvPr id="191" name="Text Placeholder 5"/>
          <p:cNvSpPr txBox="1"/>
          <p:nvPr>
            <p:ph type="body" sz="quarter" idx="1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3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ACCess networks</a:t>
            </a:r>
          </a:p>
        </p:txBody>
      </p:sp>
      <p:sp>
        <p:nvSpPr>
          <p:cNvPr id="194" name="Content Placeholder 4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70C0"/>
                </a:solidFill>
              </a:defRPr>
            </a:pPr>
            <a:r>
              <a:t>The physical links that connect an end system to the first router on a path from the end system to any other end system.</a:t>
            </a:r>
          </a:p>
          <a:p>
            <a:pPr>
              <a:defRPr>
                <a:solidFill>
                  <a:srgbClr val="0070C0"/>
                </a:solidFill>
              </a:defRPr>
            </a:pPr>
            <a:r>
              <a:t>Types of connections:</a:t>
            </a:r>
          </a:p>
          <a:p>
            <a:pPr lvl="1" marL="630000" indent="-305999">
              <a:defRPr sz="1600">
                <a:solidFill>
                  <a:srgbClr val="0070C0"/>
                </a:solidFill>
              </a:defRPr>
            </a:pPr>
            <a:r>
              <a:t>Dial-Up</a:t>
            </a:r>
          </a:p>
          <a:p>
            <a:pPr lvl="1" marL="630000" indent="-305999">
              <a:defRPr sz="1600">
                <a:solidFill>
                  <a:srgbClr val="0070C0"/>
                </a:solidFill>
              </a:defRPr>
            </a:pPr>
            <a:r>
              <a:t>Digital Subscriber Line (DSL)</a:t>
            </a:r>
          </a:p>
          <a:p>
            <a:pPr lvl="1" marL="630000" indent="-305999">
              <a:defRPr sz="1600">
                <a:solidFill>
                  <a:srgbClr val="0070C0"/>
                </a:solidFill>
              </a:defRPr>
            </a:pPr>
            <a:r>
              <a:t>Cable</a:t>
            </a:r>
          </a:p>
          <a:p>
            <a:pPr lvl="1" marL="630000" indent="-305999">
              <a:defRPr sz="1600">
                <a:solidFill>
                  <a:srgbClr val="0070C0"/>
                </a:solidFill>
              </a:defRPr>
            </a:pPr>
            <a:r>
              <a:t>Hybrid Fiber Coax (HFC)</a:t>
            </a:r>
          </a:p>
          <a:p>
            <a:pPr lvl="1" marL="630000" indent="-305999">
              <a:defRPr sz="1600">
                <a:solidFill>
                  <a:srgbClr val="0070C0"/>
                </a:solidFill>
              </a:defRPr>
            </a:pPr>
            <a:r>
              <a:t>Fiber-To-The-Home (FTTH)</a:t>
            </a:r>
          </a:p>
          <a:p>
            <a:pPr lvl="1" marL="630000" indent="-305999">
              <a:defRPr sz="1600">
                <a:solidFill>
                  <a:srgbClr val="0070C0"/>
                </a:solidFill>
              </a:defRPr>
            </a:pPr>
            <a:r>
              <a:t>Ethernet</a:t>
            </a:r>
          </a:p>
          <a:p>
            <a:pPr lvl="1" marL="630000" indent="-305999">
              <a:defRPr sz="1600">
                <a:solidFill>
                  <a:srgbClr val="0070C0"/>
                </a:solidFill>
              </a:defRPr>
            </a:pPr>
            <a:r>
              <a:t>Wireless Fidelity (WiFi)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Dial-up access network</a:t>
            </a:r>
          </a:p>
        </p:txBody>
      </p:sp>
      <p:sp>
        <p:nvSpPr>
          <p:cNvPr id="197" name="Content Placeholder 2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70C0"/>
                </a:solidFill>
              </a:defRPr>
            </a:pPr>
            <a:r>
              <a:t>Uses home </a:t>
            </a:r>
            <a:r>
              <a:rPr>
                <a:solidFill>
                  <a:srgbClr val="FF0000"/>
                </a:solidFill>
              </a:rPr>
              <a:t>land line cable</a:t>
            </a:r>
            <a:endParaRPr>
              <a:solidFill>
                <a:srgbClr val="FF0000"/>
              </a:solidFill>
            </a:endParaRPr>
          </a:p>
          <a:p>
            <a:pPr>
              <a:defRPr>
                <a:solidFill>
                  <a:srgbClr val="0070C0"/>
                </a:solidFill>
              </a:defRPr>
            </a:pPr>
            <a:r>
              <a:t>Software dials an ISP’s phone number and makes a connection with the ISP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Dial-Up modem</a:t>
            </a:r>
            <a:r>
              <a:rPr>
                <a:solidFill>
                  <a:srgbClr val="0070C0"/>
                </a:solidFill>
              </a:rPr>
              <a:t>:</a:t>
            </a:r>
            <a:endParaRPr>
              <a:solidFill>
                <a:srgbClr val="0070C0"/>
              </a:solidFill>
            </a:endParaRPr>
          </a:p>
          <a:p>
            <a:pPr lvl="1" marL="630000" indent="-305999">
              <a:defRPr sz="1600">
                <a:solidFill>
                  <a:srgbClr val="0070C0"/>
                </a:solidFill>
              </a:defRPr>
            </a:pPr>
            <a:r>
              <a:t>Converts the digital output from PC to a suitable form for transmission over the telephone line</a:t>
            </a:r>
          </a:p>
          <a:p>
            <a:pPr lvl="1" marL="630000" indent="-305999">
              <a:defRPr sz="1600">
                <a:solidFill>
                  <a:srgbClr val="0070C0"/>
                </a:solidFill>
              </a:defRPr>
            </a:pPr>
            <a:r>
              <a:t>Converts the analog signal on the telephone line into digital form for input to the PC</a:t>
            </a:r>
          </a:p>
          <a:p>
            <a:pPr>
              <a:defRPr>
                <a:solidFill>
                  <a:srgbClr val="0070C0"/>
                </a:solidFill>
              </a:defRPr>
            </a:pPr>
            <a:r>
              <a:t>Modem at ISP with similar functionalities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Low speed (56 kbps) and can not make phone calls when connected to internet</a:t>
            </a:r>
            <a:r>
              <a:rPr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Digital subscriber line</a:t>
            </a:r>
          </a:p>
        </p:txBody>
      </p:sp>
      <p:pic>
        <p:nvPicPr>
          <p:cNvPr id="20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2471056"/>
            <a:ext cx="9633857" cy="3799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Cable  and Hybrid fiber coax</a:t>
            </a:r>
          </a:p>
        </p:txBody>
      </p:sp>
      <p:sp>
        <p:nvSpPr>
          <p:cNvPr id="203" name="Content Placeholder 2"/>
          <p:cNvSpPr txBox="1"/>
          <p:nvPr>
            <p:ph type="body" sz="quarter" idx="1"/>
          </p:nvPr>
        </p:nvSpPr>
        <p:spPr>
          <a:xfrm>
            <a:off x="581191" y="2180496"/>
            <a:ext cx="11029617" cy="147710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70C0"/>
                </a:solidFill>
              </a:defRPr>
            </a:pPr>
            <a:r>
              <a:t>Makes use of cable television infrastructure</a:t>
            </a:r>
          </a:p>
          <a:p>
            <a:pPr>
              <a:defRPr>
                <a:solidFill>
                  <a:srgbClr val="0070C0"/>
                </a:solidFill>
              </a:defRPr>
            </a:pPr>
            <a:r>
              <a:t>Cable TV operator is an ISP</a:t>
            </a:r>
          </a:p>
        </p:txBody>
      </p:sp>
      <p:pic>
        <p:nvPicPr>
          <p:cNvPr id="20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0056" y="3178629"/>
            <a:ext cx="7304314" cy="3102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3"/>
          <p:cNvSpPr txBox="1"/>
          <p:nvPr>
            <p:ph type="title"/>
          </p:nvPr>
        </p:nvSpPr>
        <p:spPr>
          <a:xfrm>
            <a:off x="581192" y="3043909"/>
            <a:ext cx="11029617" cy="1497508"/>
          </a:xfrm>
          <a:prstGeom prst="rect">
            <a:avLst/>
          </a:prstGeom>
        </p:spPr>
        <p:txBody>
          <a:bodyPr/>
          <a:lstStyle/>
          <a:p>
            <a:pPr/>
            <a:r>
              <a:t>Network core</a:t>
            </a:r>
          </a:p>
        </p:txBody>
      </p:sp>
      <p:sp>
        <p:nvSpPr>
          <p:cNvPr id="207" name="Text Placeholder 4"/>
          <p:cNvSpPr txBox="1"/>
          <p:nvPr>
            <p:ph type="body" sz="quarter" idx="1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3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How are the end systems connected</a:t>
            </a:r>
          </a:p>
        </p:txBody>
      </p:sp>
      <p:sp>
        <p:nvSpPr>
          <p:cNvPr id="210" name="Content Placeholder 4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FF0000"/>
                </a:solidFill>
              </a:defRPr>
            </a:pPr>
            <a:r>
              <a:t>Circuit switching</a:t>
            </a:r>
          </a:p>
          <a:p>
            <a:pPr lvl="1" marL="630000" indent="-305999">
              <a:defRPr sz="2400">
                <a:solidFill>
                  <a:srgbClr val="0070C0"/>
                </a:solidFill>
              </a:defRPr>
            </a:pPr>
            <a:r>
              <a:t>A </a:t>
            </a:r>
            <a:r>
              <a:rPr>
                <a:solidFill>
                  <a:srgbClr val="00B050"/>
                </a:solidFill>
              </a:rPr>
              <a:t>dedicated path</a:t>
            </a:r>
            <a:r>
              <a:t> from source to destination</a:t>
            </a:r>
            <a:endParaRPr sz="1600"/>
          </a:p>
          <a:p>
            <a:pPr lvl="1" marL="630000" indent="-305999">
              <a:defRPr sz="2400">
                <a:solidFill>
                  <a:srgbClr val="0070C0"/>
                </a:solidFill>
              </a:defRPr>
            </a:pPr>
            <a:r>
              <a:t>Resources on the path are reserved for the source-destination pair</a:t>
            </a:r>
            <a:endParaRPr sz="1600"/>
          </a:p>
          <a:p>
            <a:pPr>
              <a:defRPr sz="2600">
                <a:solidFill>
                  <a:srgbClr val="FF0000"/>
                </a:solidFill>
              </a:defRPr>
            </a:pPr>
            <a:r>
              <a:t>Packet switching</a:t>
            </a:r>
          </a:p>
          <a:p>
            <a:pPr lvl="1" marL="630000" indent="-305999">
              <a:defRPr sz="2400">
                <a:solidFill>
                  <a:srgbClr val="0070C0"/>
                </a:solidFill>
              </a:defRPr>
            </a:pPr>
            <a:r>
              <a:t>No dedicated path from source to destination</a:t>
            </a:r>
            <a:endParaRPr sz="1600"/>
          </a:p>
          <a:p>
            <a:pPr lvl="1" marL="630000" indent="-305999">
              <a:defRPr sz="2400">
                <a:solidFill>
                  <a:srgbClr val="00B050"/>
                </a:solidFill>
              </a:defRPr>
            </a:pPr>
            <a:r>
              <a:t>A switch/router forwards packets</a:t>
            </a:r>
            <a:r>
              <a:rPr>
                <a:solidFill>
                  <a:srgbClr val="0070C0"/>
                </a:solidFill>
              </a:rPr>
              <a:t> to another router / destination on the path.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Circuit switching</a:t>
            </a:r>
          </a:p>
        </p:txBody>
      </p:sp>
      <p:sp>
        <p:nvSpPr>
          <p:cNvPr id="213" name="Content Placeholder 2"/>
          <p:cNvSpPr txBox="1"/>
          <p:nvPr>
            <p:ph type="body" sz="half" idx="1"/>
          </p:nvPr>
        </p:nvSpPr>
        <p:spPr>
          <a:xfrm>
            <a:off x="581192" y="2228002"/>
            <a:ext cx="5623666" cy="363304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200">
                <a:solidFill>
                  <a:srgbClr val="0070C0"/>
                </a:solidFill>
              </a:defRPr>
            </a:pPr>
            <a:r>
              <a:t>The network establishes a connection from source to its destination. This connection is called </a:t>
            </a:r>
            <a:r>
              <a:rPr>
                <a:solidFill>
                  <a:srgbClr val="FF0000"/>
                </a:solidFill>
              </a:rPr>
              <a:t>circuit.</a:t>
            </a:r>
            <a:endParaRPr sz="1600"/>
          </a:p>
          <a:p>
            <a:pPr>
              <a:lnSpc>
                <a:spcPct val="90000"/>
              </a:lnSpc>
              <a:defRPr sz="2200">
                <a:solidFill>
                  <a:srgbClr val="0070C0"/>
                </a:solidFill>
              </a:defRPr>
            </a:pPr>
            <a:r>
              <a:t>Resources such as bandwidth, buffers on the circuit are blocked for the duration of communication.</a:t>
            </a:r>
            <a:endParaRPr sz="1600"/>
          </a:p>
          <a:p>
            <a:pPr>
              <a:lnSpc>
                <a:spcPct val="90000"/>
              </a:lnSpc>
              <a:defRPr sz="2200">
                <a:solidFill>
                  <a:srgbClr val="0070C0"/>
                </a:solidFill>
              </a:defRPr>
            </a:pPr>
            <a:r>
              <a:t>Telephone network is a circuit switching network.</a:t>
            </a:r>
            <a:endParaRPr sz="1600"/>
          </a:p>
          <a:p>
            <a:pPr>
              <a:lnSpc>
                <a:spcPct val="90000"/>
              </a:lnSpc>
              <a:defRPr sz="2200">
                <a:solidFill>
                  <a:srgbClr val="0070C0"/>
                </a:solidFill>
              </a:defRPr>
            </a:pPr>
            <a:r>
              <a:t>Links are finite, so very few users can be supported simultaneously.</a:t>
            </a:r>
          </a:p>
        </p:txBody>
      </p:sp>
      <p:pic>
        <p:nvPicPr>
          <p:cNvPr id="21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5665" y="2525485"/>
            <a:ext cx="4338973" cy="3635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Circuit switching</a:t>
            </a:r>
          </a:p>
        </p:txBody>
      </p:sp>
      <p:pic>
        <p:nvPicPr>
          <p:cNvPr id="21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025" y="2518966"/>
            <a:ext cx="5422900" cy="3050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Content Placeholder 7" descr="Content Placeholder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6486" y="2416624"/>
            <a:ext cx="4620070" cy="33201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What is A Network?</a:t>
            </a:r>
          </a:p>
        </p:txBody>
      </p:sp>
      <p:sp>
        <p:nvSpPr>
          <p:cNvPr id="158" name="Content Placeholder 2"/>
          <p:cNvSpPr txBox="1"/>
          <p:nvPr>
            <p:ph type="body" sz="half" idx="1"/>
          </p:nvPr>
        </p:nvSpPr>
        <p:spPr>
          <a:xfrm>
            <a:off x="581191" y="2228002"/>
            <a:ext cx="5895809" cy="4053056"/>
          </a:xfrm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0070C0"/>
                </a:solidFill>
              </a:defRPr>
            </a:pPr>
            <a:r>
              <a:t>A network</a:t>
            </a:r>
            <a:r>
              <a:rPr i="1"/>
              <a:t> </a:t>
            </a:r>
            <a:r>
              <a:t>is an interconnection of devices. </a:t>
            </a:r>
          </a:p>
          <a:p>
            <a:pPr>
              <a:defRPr sz="2400">
                <a:solidFill>
                  <a:srgbClr val="0070C0"/>
                </a:solidFill>
              </a:defRPr>
            </a:pPr>
            <a:r>
              <a:t>The computers/laptops connected to the network are known as </a:t>
            </a:r>
            <a:r>
              <a:rPr>
                <a:solidFill>
                  <a:srgbClr val="FF0000"/>
                </a:solidFill>
              </a:rPr>
              <a:t>end systems</a:t>
            </a:r>
            <a:r>
              <a:t> or </a:t>
            </a:r>
            <a:r>
              <a:rPr>
                <a:solidFill>
                  <a:srgbClr val="FF0000"/>
                </a:solidFill>
              </a:rPr>
              <a:t>hosts</a:t>
            </a:r>
            <a:r>
              <a:t>.</a:t>
            </a:r>
          </a:p>
          <a:p>
            <a:pPr>
              <a:defRPr sz="2400">
                <a:solidFill>
                  <a:srgbClr val="0070C0"/>
                </a:solidFill>
              </a:defRPr>
            </a:pPr>
            <a:r>
              <a:t>The digital data is fragmented into </a:t>
            </a:r>
            <a:r>
              <a:rPr>
                <a:solidFill>
                  <a:srgbClr val="FF0000"/>
                </a:solidFill>
              </a:rPr>
              <a:t>packets</a:t>
            </a:r>
            <a:r>
              <a:t>.</a:t>
            </a:r>
          </a:p>
        </p:txBody>
      </p:sp>
      <p:pic>
        <p:nvPicPr>
          <p:cNvPr id="159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0256" y="2228002"/>
            <a:ext cx="3381902" cy="4053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8" grpId="1"/>
      <p:bldP build="whole" bldLvl="1" animBg="1" rev="0" advAuto="0" spid="159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Multiplexing in circuit switching</a:t>
            </a:r>
          </a:p>
        </p:txBody>
      </p:sp>
      <p:pic>
        <p:nvPicPr>
          <p:cNvPr id="221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6885" y="2368194"/>
            <a:ext cx="6629401" cy="409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Packet switching</a:t>
            </a:r>
          </a:p>
        </p:txBody>
      </p:sp>
      <p:pic>
        <p:nvPicPr>
          <p:cNvPr id="22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500" y="2616905"/>
            <a:ext cx="4495950" cy="285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Content Placeholder 5" descr="Content Placeholder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1170" y="3173122"/>
            <a:ext cx="4959805" cy="1649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6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Statistical multiplexing</a:t>
            </a:r>
          </a:p>
        </p:txBody>
      </p:sp>
      <p:sp>
        <p:nvSpPr>
          <p:cNvPr id="228" name="Content Placeholder 7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0070C0"/>
                </a:solidFill>
              </a:defRPr>
            </a:pPr>
            <a:r>
              <a:t>Suppose users share a </a:t>
            </a:r>
            <a:r>
              <a:t>1</a:t>
            </a:r>
            <a:r>
              <a:t>Mbps link. </a:t>
            </a:r>
          </a:p>
          <a:p>
            <a:pPr>
              <a:defRPr sz="2000">
                <a:solidFill>
                  <a:srgbClr val="0070C0"/>
                </a:solidFill>
              </a:defRPr>
            </a:pPr>
            <a:r>
              <a:t>A user can be active or inactive. User will generate 100Kbps when active and we assume that a user is active for 10% of the time.</a:t>
            </a:r>
          </a:p>
          <a:p>
            <a:pPr>
              <a:defRPr sz="2000">
                <a:solidFill>
                  <a:srgbClr val="0070C0"/>
                </a:solidFill>
              </a:defRPr>
            </a:pPr>
            <a:r>
              <a:t>Circuit switching : 100Kbps must be reserved for each user all the time, can support 10 users simultaneously!</a:t>
            </a:r>
          </a:p>
          <a:p>
            <a:pPr>
              <a:defRPr sz="2000">
                <a:solidFill>
                  <a:srgbClr val="0070C0"/>
                </a:solidFill>
              </a:defRPr>
            </a:pPr>
            <a:r>
              <a:t>Circuit switching with TDM: </a:t>
            </a:r>
          </a:p>
          <a:p>
            <a:pPr lvl="1" marL="630000" indent="-305999">
              <a:defRPr>
                <a:solidFill>
                  <a:srgbClr val="0070C0"/>
                </a:solidFill>
              </a:defRPr>
            </a:pPr>
            <a:r>
              <a:t>Say, one-second frame is divided into 10 frames each of 100ms. </a:t>
            </a:r>
            <a:endParaRPr sz="1600"/>
          </a:p>
          <a:p>
            <a:pPr lvl="1" marL="630000" indent="-305999">
              <a:defRPr>
                <a:solidFill>
                  <a:srgbClr val="FF0000"/>
                </a:solidFill>
              </a:defRPr>
            </a:pPr>
            <a:r>
              <a:t>Only 10 simultaneous connections are supported!!!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Statistical multiplexing</a:t>
            </a:r>
          </a:p>
        </p:txBody>
      </p:sp>
      <p:sp>
        <p:nvSpPr>
          <p:cNvPr id="231" name="Content Placeholder 2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FF0000"/>
                </a:solidFill>
              </a:defRPr>
            </a:pPr>
            <a:r>
              <a:t>Packet switching: </a:t>
            </a:r>
            <a:r>
              <a:rPr sz="1800">
                <a:solidFill>
                  <a:srgbClr val="3D3D3D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Let there be 35 users in the system. What is the probability that </a:t>
            </a:r>
            <a:r>
              <a:rPr>
                <a:solidFill>
                  <a:srgbClr val="0070C0"/>
                </a:solidFill>
              </a:rPr>
              <a:t>11</a:t>
            </a:r>
            <a:r>
              <a:rPr>
                <a:solidFill>
                  <a:srgbClr val="0070C0"/>
                </a:solidFill>
              </a:rPr>
              <a:t> or more users are active simultaneously? </a:t>
            </a:r>
            <a:endParaRPr>
              <a:solidFill>
                <a:srgbClr val="0070C0"/>
              </a:solidFill>
            </a:endParaRPr>
          </a:p>
          <a:p>
            <a:pPr lvl="1" marL="630000" indent="-305999">
              <a:defRPr>
                <a:solidFill>
                  <a:srgbClr val="0070C0"/>
                </a:solidFill>
              </a:defRPr>
            </a:pPr>
            <a:r>
              <a:t> </a:t>
            </a:r>
            <a:r>
              <a:rPr>
                <a:solidFill>
                  <a:srgbClr val="00B050"/>
                </a:solidFill>
              </a:rPr>
              <a:t>Approximately 0.0004</a:t>
            </a:r>
            <a:endParaRPr sz="1600"/>
          </a:p>
          <a:p>
            <a:pPr>
              <a:defRPr sz="2000">
                <a:solidFill>
                  <a:srgbClr val="0070C0"/>
                </a:solidFill>
              </a:defRPr>
            </a:pPr>
            <a:r>
              <a:t>As the probability of more than 10 users being active simultaneously is small,</a:t>
            </a:r>
            <a:r>
              <a:rPr>
                <a:solidFill>
                  <a:srgbClr val="00B050"/>
                </a:solidFill>
              </a:rPr>
              <a:t> Packet switching can support 35 users!</a:t>
            </a:r>
            <a:endParaRPr>
              <a:solidFill>
                <a:srgbClr val="00B050"/>
              </a:solidFill>
            </a:endParaRPr>
          </a:p>
          <a:p>
            <a:pPr>
              <a:defRPr sz="2000">
                <a:solidFill>
                  <a:srgbClr val="0070C0"/>
                </a:solidFill>
              </a:defRPr>
            </a:pPr>
            <a:r>
              <a:t>Packet switching allocate links on demand</a:t>
            </a:r>
          </a:p>
          <a:p>
            <a:pPr>
              <a:defRPr sz="2000">
                <a:solidFill>
                  <a:srgbClr val="0070C0"/>
                </a:solidFill>
              </a:defRPr>
            </a:pPr>
            <a:r>
              <a:t>On demand allocation of resources is referred to as </a:t>
            </a:r>
            <a:r>
              <a:rPr>
                <a:solidFill>
                  <a:srgbClr val="FF0000"/>
                </a:solidFill>
              </a:rPr>
              <a:t>Statistical multiplexing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Circuit switching   </a:t>
            </a:r>
            <a:r>
              <a:rPr>
                <a:solidFill>
                  <a:srgbClr val="FF0000"/>
                </a:solidFill>
              </a:rPr>
              <a:t>vs</a:t>
            </a:r>
            <a:r>
              <a:t>    Packet switching</a:t>
            </a:r>
          </a:p>
        </p:txBody>
      </p:sp>
      <p:sp>
        <p:nvSpPr>
          <p:cNvPr id="234" name="Text Placeholder 4"/>
          <p:cNvSpPr txBox="1"/>
          <p:nvPr>
            <p:ph type="body" sz="quarter" idx="1"/>
          </p:nvPr>
        </p:nvSpPr>
        <p:spPr>
          <a:xfrm>
            <a:off x="887218" y="2250892"/>
            <a:ext cx="5087077" cy="5360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Circuit switching</a:t>
            </a:r>
          </a:p>
        </p:txBody>
      </p:sp>
      <p:sp>
        <p:nvSpPr>
          <p:cNvPr id="235" name="Content Placeholder 5"/>
          <p:cNvSpPr txBox="1"/>
          <p:nvPr/>
        </p:nvSpPr>
        <p:spPr>
          <a:xfrm>
            <a:off x="581193" y="2926052"/>
            <a:ext cx="5393102" cy="2934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05999" indent="-305999">
              <a:spcBef>
                <a:spcPts val="600"/>
              </a:spcBef>
              <a:buClr>
                <a:schemeClr val="accent2"/>
              </a:buClr>
              <a:buSzPct val="92000"/>
              <a:buChar char="◼"/>
              <a:defRPr sz="2000">
                <a:solidFill>
                  <a:srgbClr val="0070C0"/>
                </a:solidFill>
              </a:defRPr>
            </a:pPr>
            <a:r>
              <a:t>Waste of bandwidth in </a:t>
            </a:r>
            <a:r>
              <a:rPr>
                <a:solidFill>
                  <a:srgbClr val="FF0000"/>
                </a:solidFill>
              </a:rPr>
              <a:t>silent periods</a:t>
            </a:r>
            <a:endParaRPr>
              <a:solidFill>
                <a:srgbClr val="3D3D3D"/>
              </a:solidFill>
            </a:endParaRPr>
          </a:p>
          <a:p>
            <a:pPr marL="305999" indent="-305999">
              <a:spcBef>
                <a:spcPts val="600"/>
              </a:spcBef>
              <a:buClr>
                <a:schemeClr val="accent2"/>
              </a:buClr>
              <a:buSzPct val="92000"/>
              <a:buChar char="◼"/>
              <a:defRPr sz="2000">
                <a:solidFill>
                  <a:srgbClr val="0070C0"/>
                </a:solidFill>
              </a:defRPr>
            </a:pPr>
            <a:r>
              <a:t>Expensive</a:t>
            </a:r>
            <a:endParaRPr>
              <a:solidFill>
                <a:srgbClr val="3D3D3D"/>
              </a:solidFill>
            </a:endParaRPr>
          </a:p>
          <a:p>
            <a:pPr marL="305999" indent="-305999">
              <a:spcBef>
                <a:spcPts val="600"/>
              </a:spcBef>
              <a:buClr>
                <a:schemeClr val="accent2"/>
              </a:buClr>
              <a:buSzPct val="92000"/>
              <a:buChar char="◼"/>
              <a:defRPr sz="2000">
                <a:solidFill>
                  <a:srgbClr val="0070C0"/>
                </a:solidFill>
              </a:defRPr>
            </a:pPr>
            <a:r>
              <a:t>Supports less number of connections</a:t>
            </a:r>
            <a:endParaRPr>
              <a:solidFill>
                <a:srgbClr val="3D3D3D"/>
              </a:solidFill>
            </a:endParaRPr>
          </a:p>
          <a:p>
            <a:pPr marL="305999" indent="-305999">
              <a:spcBef>
                <a:spcPts val="600"/>
              </a:spcBef>
              <a:buClr>
                <a:schemeClr val="accent2"/>
              </a:buClr>
              <a:buSzPct val="92000"/>
              <a:buChar char="◼"/>
              <a:defRPr sz="2000">
                <a:solidFill>
                  <a:srgbClr val="0070C0"/>
                </a:solidFill>
              </a:defRPr>
            </a:pPr>
            <a:r>
              <a:t>Suitable for real-time services (video conferencing, etc)</a:t>
            </a:r>
          </a:p>
        </p:txBody>
      </p:sp>
      <p:sp>
        <p:nvSpPr>
          <p:cNvPr id="236" name="Text Placeholder 6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2200">
                <a:solidFill>
                  <a:srgbClr val="C00000"/>
                </a:solidFill>
              </a:defRPr>
            </a:lvl1pPr>
          </a:lstStyle>
          <a:p>
            <a:pPr/>
            <a:r>
              <a:t>Packet switching</a:t>
            </a:r>
          </a:p>
        </p:txBody>
      </p:sp>
      <p:sp>
        <p:nvSpPr>
          <p:cNvPr id="237" name="Content Placeholder 7"/>
          <p:cNvSpPr txBox="1"/>
          <p:nvPr/>
        </p:nvSpPr>
        <p:spPr>
          <a:xfrm>
            <a:off x="6217708" y="2926052"/>
            <a:ext cx="5393102" cy="2934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05999" indent="-305999">
              <a:spcBef>
                <a:spcPts val="600"/>
              </a:spcBef>
              <a:buClr>
                <a:schemeClr val="accent2"/>
              </a:buClr>
              <a:buSzPct val="92000"/>
              <a:buChar char="◼"/>
              <a:defRPr sz="2000">
                <a:solidFill>
                  <a:srgbClr val="00B050"/>
                </a:solidFill>
              </a:defRPr>
            </a:pPr>
            <a:r>
              <a:t>Effective use of bandwidth</a:t>
            </a:r>
            <a:endParaRPr>
              <a:solidFill>
                <a:srgbClr val="3D3D3D"/>
              </a:solidFill>
            </a:endParaRPr>
          </a:p>
          <a:p>
            <a:pPr marL="305999" indent="-305999">
              <a:spcBef>
                <a:spcPts val="600"/>
              </a:spcBef>
              <a:buClr>
                <a:schemeClr val="accent2"/>
              </a:buClr>
              <a:buSzPct val="92000"/>
              <a:buChar char="◼"/>
              <a:defRPr sz="2000">
                <a:solidFill>
                  <a:srgbClr val="00B050"/>
                </a:solidFill>
              </a:defRPr>
            </a:pPr>
            <a:r>
              <a:t>Cheaper than circuit switched network</a:t>
            </a:r>
            <a:endParaRPr>
              <a:solidFill>
                <a:srgbClr val="3D3D3D"/>
              </a:solidFill>
            </a:endParaRPr>
          </a:p>
          <a:p>
            <a:pPr marL="305999" indent="-305999">
              <a:spcBef>
                <a:spcPts val="600"/>
              </a:spcBef>
              <a:buClr>
                <a:schemeClr val="accent2"/>
              </a:buClr>
              <a:buSzPct val="92000"/>
              <a:buChar char="◼"/>
              <a:defRPr sz="2000">
                <a:solidFill>
                  <a:srgbClr val="00B050"/>
                </a:solidFill>
              </a:defRPr>
            </a:pPr>
            <a:r>
              <a:t>Supports more simultaneous connections</a:t>
            </a:r>
            <a:endParaRPr>
              <a:solidFill>
                <a:srgbClr val="3D3D3D"/>
              </a:solidFill>
            </a:endParaRPr>
          </a:p>
          <a:p>
            <a:pPr marL="305999" indent="-305999">
              <a:spcBef>
                <a:spcPts val="600"/>
              </a:spcBef>
              <a:buClr>
                <a:schemeClr val="accent2"/>
              </a:buClr>
              <a:buSzPct val="92000"/>
              <a:buChar char="◼"/>
              <a:defRPr sz="2000">
                <a:solidFill>
                  <a:srgbClr val="0070C0"/>
                </a:solidFill>
              </a:defRPr>
            </a:pPr>
            <a:r>
              <a:t>Queuing delays</a:t>
            </a:r>
            <a:endParaRPr>
              <a:solidFill>
                <a:srgbClr val="3D3D3D"/>
              </a:solidFill>
            </a:endParaRPr>
          </a:p>
          <a:p>
            <a:pPr marL="305999" indent="-305999">
              <a:spcBef>
                <a:spcPts val="600"/>
              </a:spcBef>
              <a:buClr>
                <a:schemeClr val="accent2"/>
              </a:buClr>
              <a:buSzPct val="92000"/>
              <a:buChar char="◼"/>
              <a:defRPr sz="2000">
                <a:solidFill>
                  <a:srgbClr val="0070C0"/>
                </a:solidFill>
              </a:defRPr>
            </a:pPr>
            <a:r>
              <a:t>Packet loss</a:t>
            </a:r>
            <a:endParaRPr>
              <a:solidFill>
                <a:srgbClr val="3D3D3D"/>
              </a:solidFill>
            </a:endParaRPr>
          </a:p>
          <a:p>
            <a:pPr marL="305999" indent="-305999">
              <a:spcBef>
                <a:spcPts val="600"/>
              </a:spcBef>
              <a:buClr>
                <a:schemeClr val="accent2"/>
              </a:buClr>
              <a:buSzPct val="92000"/>
              <a:buChar char="◼"/>
              <a:defRPr sz="2000">
                <a:solidFill>
                  <a:srgbClr val="0070C0"/>
                </a:solidFill>
              </a:defRPr>
            </a:pPr>
            <a:r>
              <a:t>Not suitable for delay constrained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lassification of Net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of Networks</a:t>
            </a:r>
          </a:p>
        </p:txBody>
      </p:sp>
      <p:sp>
        <p:nvSpPr>
          <p:cNvPr id="162" name="Transmission technology:…"/>
          <p:cNvSpPr txBox="1"/>
          <p:nvPr>
            <p:ph type="body" idx="1"/>
          </p:nvPr>
        </p:nvSpPr>
        <p:spPr>
          <a:xfrm>
            <a:off x="581193" y="2228002"/>
            <a:ext cx="11123084" cy="394809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2"/>
                </a:solidFill>
              </a:defRPr>
            </a:pPr>
            <a:r>
              <a:t>Transmission technology:</a:t>
            </a:r>
          </a:p>
          <a:p>
            <a:pPr lvl="1" marL="630000" indent="-305999"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4452E"/>
                </a:solidFill>
              </a:rPr>
              <a:t>Unicasting</a:t>
            </a:r>
            <a:r>
              <a:t> : transmission with exactly one sender and exactly one receiver</a:t>
            </a:r>
          </a:p>
          <a:p>
            <a:pPr lvl="1" marL="630000" indent="-305999"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23F1A"/>
                </a:solidFill>
              </a:rPr>
              <a:t>Broadcasting</a:t>
            </a:r>
            <a:r>
              <a:t> : Packets are intended to all hosts</a:t>
            </a:r>
          </a:p>
          <a:p>
            <a:pPr lvl="1" marL="630000" indent="-305999"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F72A21"/>
                </a:solidFill>
              </a:rPr>
              <a:t>Multicasting</a:t>
            </a:r>
            <a:r>
              <a:t> : Packets are intended for a subset of hosts in the network</a:t>
            </a:r>
          </a:p>
          <a:p>
            <a:pPr>
              <a:defRPr>
                <a:solidFill>
                  <a:schemeClr val="accent2"/>
                </a:solidFill>
              </a:defRPr>
            </a:pPr>
            <a:r>
              <a:t>Scale:</a:t>
            </a:r>
          </a:p>
          <a:p>
            <a:pPr lvl="1" marL="630000" indent="-305999">
              <a:defRPr>
                <a:solidFill>
                  <a:schemeClr val="accent2"/>
                </a:solidFill>
              </a:defRPr>
            </a:pPr>
            <a:r>
              <a:t>Personal area networks</a:t>
            </a:r>
          </a:p>
          <a:p>
            <a:pPr lvl="1" marL="630000" indent="-305999">
              <a:defRPr>
                <a:solidFill>
                  <a:schemeClr val="accent2"/>
                </a:solidFill>
              </a:defRPr>
            </a:pPr>
            <a:r>
              <a:t>Local area networks</a:t>
            </a:r>
          </a:p>
          <a:p>
            <a:pPr lvl="1" marL="630000" indent="-305999">
              <a:defRPr>
                <a:solidFill>
                  <a:schemeClr val="accent2"/>
                </a:solidFill>
              </a:defRPr>
            </a:pPr>
            <a:r>
              <a:t>Metropolitan area networks</a:t>
            </a:r>
          </a:p>
          <a:p>
            <a:pPr lvl="1" marL="630000" indent="-305999">
              <a:defRPr>
                <a:solidFill>
                  <a:schemeClr val="accent2"/>
                </a:solidFill>
              </a:defRPr>
            </a:pPr>
            <a:r>
              <a:t>Wide area networks</a:t>
            </a:r>
          </a:p>
          <a:p>
            <a:pPr lvl="1" marL="630000" indent="-305999">
              <a:defRPr>
                <a:solidFill>
                  <a:schemeClr val="accent2"/>
                </a:solidFill>
              </a:defRPr>
            </a:pPr>
            <a:r>
              <a:rPr>
                <a:solidFill>
                  <a:srgbClr val="EC7451"/>
                </a:solidFill>
              </a:rPr>
              <a:t>Network of networks</a:t>
            </a:r>
            <a:r>
              <a:t> : example Internet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Components of a network</a:t>
            </a:r>
          </a:p>
        </p:txBody>
      </p:sp>
      <p:sp>
        <p:nvSpPr>
          <p:cNvPr id="165" name="Content Placeholder 2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FF0000"/>
                </a:solidFill>
              </a:defRPr>
            </a:pPr>
            <a:r>
              <a:t>Communication link :  </a:t>
            </a:r>
            <a:r>
              <a:rPr>
                <a:solidFill>
                  <a:srgbClr val="0070C0"/>
                </a:solidFill>
              </a:rPr>
              <a:t>A communication link is a physical medium that enable the end systems to exchange data.</a:t>
            </a:r>
            <a:endParaRPr>
              <a:solidFill>
                <a:srgbClr val="0070C0"/>
              </a:solidFill>
            </a:endParaRPr>
          </a:p>
          <a:p>
            <a:pPr>
              <a:defRPr sz="2400">
                <a:solidFill>
                  <a:srgbClr val="FF0000"/>
                </a:solidFill>
              </a:defRPr>
            </a:pPr>
            <a:r>
              <a:t>Switch :  </a:t>
            </a:r>
            <a:r>
              <a:rPr>
                <a:solidFill>
                  <a:srgbClr val="0070C0"/>
                </a:solidFill>
              </a:rPr>
              <a:t>A switch contains incoming links and outgoing links. Switch forwards a packet arriving on an incoming link to one of the outgoing links.   </a:t>
            </a:r>
          </a:p>
          <a:p>
            <a:pPr lvl="1" marL="630000" indent="-305999">
              <a:defRPr sz="2400">
                <a:solidFill>
                  <a:srgbClr val="0070C0"/>
                </a:solidFill>
              </a:defRPr>
            </a:pPr>
            <a:r>
              <a:t>Routers (“Rooter” not “Rowter” - derived from rout)</a:t>
            </a:r>
            <a:endParaRPr sz="1600"/>
          </a:p>
          <a:p>
            <a:pPr lvl="1" marL="630000" indent="-305999">
              <a:defRPr sz="2400">
                <a:solidFill>
                  <a:srgbClr val="0070C0"/>
                </a:solidFill>
              </a:defRPr>
            </a:pPr>
            <a:r>
              <a:t>Link-layer switches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Communication link</a:t>
            </a:r>
          </a:p>
        </p:txBody>
      </p:sp>
      <p:sp>
        <p:nvSpPr>
          <p:cNvPr id="168" name="Content Placeholder 2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200">
                <a:solidFill>
                  <a:srgbClr val="0070C0"/>
                </a:solidFill>
              </a:defRPr>
            </a:pPr>
            <a:r>
              <a:t>The communication link often referred to as communication media is of two types</a:t>
            </a:r>
            <a:endParaRPr sz="1600"/>
          </a:p>
          <a:p>
            <a:pPr lvl="1" marL="630000" indent="-305999">
              <a:lnSpc>
                <a:spcPct val="90000"/>
              </a:lnSpc>
              <a:defRPr sz="2000">
                <a:solidFill>
                  <a:srgbClr val="0070C0"/>
                </a:solidFill>
              </a:defRPr>
            </a:pPr>
            <a:r>
              <a:t>Guided</a:t>
            </a:r>
            <a:endParaRPr sz="1400"/>
          </a:p>
          <a:p>
            <a:pPr lvl="1" marL="630000" indent="-305999">
              <a:lnSpc>
                <a:spcPct val="90000"/>
              </a:lnSpc>
              <a:defRPr sz="2000">
                <a:solidFill>
                  <a:srgbClr val="0070C0"/>
                </a:solidFill>
              </a:defRPr>
            </a:pPr>
            <a:r>
              <a:t>Unguided</a:t>
            </a:r>
            <a:endParaRPr sz="1400"/>
          </a:p>
          <a:p>
            <a:pPr>
              <a:lnSpc>
                <a:spcPct val="90000"/>
              </a:lnSpc>
              <a:defRPr sz="2200">
                <a:solidFill>
                  <a:srgbClr val="0070C0"/>
                </a:solidFill>
              </a:defRPr>
            </a:pPr>
            <a:r>
              <a:t>Examples of guided media : </a:t>
            </a:r>
            <a:endParaRPr sz="1600"/>
          </a:p>
          <a:p>
            <a:pPr lvl="1" marL="630000" indent="-305999">
              <a:lnSpc>
                <a:spcPct val="90000"/>
              </a:lnSpc>
              <a:defRPr sz="2000">
                <a:solidFill>
                  <a:srgbClr val="0070C0"/>
                </a:solidFill>
              </a:defRPr>
            </a:pPr>
            <a:r>
              <a:t>Coaxial cable</a:t>
            </a:r>
            <a:endParaRPr sz="1400"/>
          </a:p>
          <a:p>
            <a:pPr lvl="1" marL="630000" indent="-305999">
              <a:lnSpc>
                <a:spcPct val="90000"/>
              </a:lnSpc>
              <a:defRPr sz="2000">
                <a:solidFill>
                  <a:srgbClr val="0070C0"/>
                </a:solidFill>
              </a:defRPr>
            </a:pPr>
            <a:r>
              <a:t> Twisted pair</a:t>
            </a:r>
            <a:endParaRPr sz="1400"/>
          </a:p>
          <a:p>
            <a:pPr lvl="1" marL="630000" indent="-305999">
              <a:lnSpc>
                <a:spcPct val="90000"/>
              </a:lnSpc>
              <a:defRPr sz="2000">
                <a:solidFill>
                  <a:srgbClr val="0070C0"/>
                </a:solidFill>
              </a:defRPr>
            </a:pPr>
            <a:r>
              <a:t>Optical fiber</a:t>
            </a:r>
            <a:endParaRPr sz="2200"/>
          </a:p>
          <a:p>
            <a:pPr>
              <a:lnSpc>
                <a:spcPct val="90000"/>
              </a:lnSpc>
              <a:defRPr sz="2200">
                <a:solidFill>
                  <a:srgbClr val="0070C0"/>
                </a:solidFill>
              </a:defRPr>
            </a:pPr>
            <a:r>
              <a:t>If the communication link is an unguided media, the signals are transmitted and received wirelessly.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Guided media</a:t>
            </a:r>
          </a:p>
        </p:txBody>
      </p:sp>
      <p:sp>
        <p:nvSpPr>
          <p:cNvPr id="171" name="Content Placeholder 2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2"/>
              <a:buNone/>
              <a:defRPr sz="2400">
                <a:solidFill>
                  <a:srgbClr val="0070C0"/>
                </a:solidFill>
              </a:defRPr>
            </a:pPr>
          </a:p>
        </p:txBody>
      </p:sp>
      <p:pic>
        <p:nvPicPr>
          <p:cNvPr id="17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430" y="2088063"/>
            <a:ext cx="4452258" cy="2516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2244" y="4604656"/>
            <a:ext cx="3940629" cy="2168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59286" y="2275113"/>
            <a:ext cx="4855030" cy="4048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3"/>
      <p:bldP build="whole" bldLvl="1" animBg="1" rev="0" advAuto="0" spid="174" grpId="2"/>
      <p:bldP build="whole" bldLvl="1" animBg="1" rev="0" advAuto="0" spid="1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3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Analogy to postal networks</a:t>
            </a:r>
          </a:p>
        </p:txBody>
      </p:sp>
      <p:sp>
        <p:nvSpPr>
          <p:cNvPr id="177" name="Content Placeholder 4"/>
          <p:cNvSpPr txBox="1"/>
          <p:nvPr>
            <p:ph type="body" sz="half" idx="1"/>
          </p:nvPr>
        </p:nvSpPr>
        <p:spPr>
          <a:xfrm>
            <a:off x="581193" y="2228002"/>
            <a:ext cx="5422390" cy="3633048"/>
          </a:xfrm>
          <a:prstGeom prst="rect">
            <a:avLst/>
          </a:prstGeom>
        </p:spPr>
        <p:txBody>
          <a:bodyPr/>
          <a:lstStyle/>
          <a:p>
            <a:pPr>
              <a:defRPr sz="1600">
                <a:solidFill>
                  <a:srgbClr val="FF0000"/>
                </a:solidFill>
              </a:defRPr>
            </a:pPr>
            <a:r>
              <a:t>Envelop (packet)</a:t>
            </a:r>
            <a:r>
              <a:rPr>
                <a:solidFill>
                  <a:srgbClr val="0070C0"/>
                </a:solidFill>
              </a:rPr>
              <a:t> contains message and destination address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You will drop the envelop at a </a:t>
            </a:r>
            <a:r>
              <a:rPr>
                <a:solidFill>
                  <a:srgbClr val="FF0000"/>
                </a:solidFill>
              </a:rPr>
              <a:t>local post office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The local post office will forward the envelop to a </a:t>
            </a:r>
            <a:r>
              <a:rPr>
                <a:solidFill>
                  <a:srgbClr val="FF0000"/>
                </a:solidFill>
              </a:rPr>
              <a:t>head post office (switch)</a:t>
            </a:r>
            <a:r>
              <a:t>.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The head post office will find a </a:t>
            </a:r>
            <a:r>
              <a:rPr>
                <a:solidFill>
                  <a:srgbClr val="FF0000"/>
                </a:solidFill>
              </a:rPr>
              <a:t>route</a:t>
            </a:r>
            <a:r>
              <a:t> to the destination and forwards the envelop to next post office in the route.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It will reach a local post office closest to the destination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The envelop gets delivered by the local post office of the destination.</a:t>
            </a:r>
          </a:p>
        </p:txBody>
      </p:sp>
      <p:pic>
        <p:nvPicPr>
          <p:cNvPr id="178" name="Content Placeholder 7" descr="Content Placeholder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8370" y="2227263"/>
            <a:ext cx="3385459" cy="4086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Protocol</a:t>
            </a:r>
          </a:p>
        </p:txBody>
      </p:sp>
      <p:sp>
        <p:nvSpPr>
          <p:cNvPr id="181" name="Content Placeholder 4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70C0"/>
                </a:solidFill>
              </a:defRPr>
            </a:pPr>
            <a:r>
              <a:t>A protocol is a </a:t>
            </a:r>
            <a:r>
              <a:rPr>
                <a:solidFill>
                  <a:srgbClr val="FF0000"/>
                </a:solidFill>
              </a:rPr>
              <a:t>set of rules</a:t>
            </a:r>
            <a:r>
              <a:t> between the communicating parties on how communication should start and proceed.</a:t>
            </a:r>
          </a:p>
          <a:p>
            <a:pPr>
              <a:defRPr>
                <a:solidFill>
                  <a:srgbClr val="0070C0"/>
                </a:solidFill>
              </a:defRPr>
            </a:pPr>
            <a:r>
              <a:t>For example, you have been to a restaurant.  We do not directly walk into the kitchen for food!</a:t>
            </a:r>
          </a:p>
          <a:p>
            <a:pPr>
              <a:defRPr>
                <a:solidFill>
                  <a:srgbClr val="0070C0"/>
                </a:solidFill>
              </a:defRPr>
            </a:pPr>
            <a:r>
              <a:t>Typically, we follow a procedure to get the desired food:</a:t>
            </a:r>
          </a:p>
          <a:p>
            <a:pPr lvl="1" marL="630000" indent="-305999">
              <a:defRPr sz="1600">
                <a:solidFill>
                  <a:srgbClr val="0070C0"/>
                </a:solidFill>
              </a:defRPr>
            </a:pPr>
            <a:r>
              <a:t>Ask for the menu		</a:t>
            </a:r>
          </a:p>
          <a:p>
            <a:pPr lvl="1" marL="630000" indent="-305999">
              <a:defRPr sz="1600">
                <a:solidFill>
                  <a:srgbClr val="0070C0"/>
                </a:solidFill>
              </a:defRPr>
            </a:pPr>
            <a:r>
              <a:t>Browse through the menu and decide the items</a:t>
            </a:r>
          </a:p>
          <a:p>
            <a:pPr lvl="1" marL="630000" indent="-305999">
              <a:defRPr sz="1600">
                <a:solidFill>
                  <a:srgbClr val="0070C0"/>
                </a:solidFill>
              </a:defRPr>
            </a:pPr>
            <a:r>
              <a:t>Call waiter and order your favourite dish</a:t>
            </a:r>
          </a:p>
          <a:p>
            <a:pPr lvl="1" marL="630000" indent="-305999">
              <a:defRPr sz="1600">
                <a:solidFill>
                  <a:srgbClr val="0070C0"/>
                </a:solidFill>
              </a:defRPr>
            </a:pPr>
            <a:r>
              <a:t>Wait for food to be prepared and get served</a:t>
            </a:r>
          </a:p>
          <a:p>
            <a:pPr lvl="1" marL="630000" indent="-305999">
              <a:defRPr sz="1600">
                <a:solidFill>
                  <a:srgbClr val="0070C0"/>
                </a:solidFill>
              </a:defRPr>
            </a:pPr>
            <a:r>
              <a:t>Once food is served, eat  </a:t>
            </a:r>
          </a:p>
          <a:p>
            <a:pPr lvl="1" marL="630000" indent="-305999">
              <a:defRPr sz="1600">
                <a:solidFill>
                  <a:srgbClr val="0070C0"/>
                </a:solidFill>
              </a:defRPr>
            </a:pPr>
            <a:r>
              <a:t>Pay the bill (Do not forget !!!)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Protocols in Networks</a:t>
            </a:r>
          </a:p>
        </p:txBody>
      </p:sp>
      <p:sp>
        <p:nvSpPr>
          <p:cNvPr id="184" name="Content Placeholder 2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0070C0"/>
                </a:solidFill>
              </a:defRPr>
            </a:pPr>
            <a:r>
              <a:t>Similar to protocols in our daily life, communication in computer networks happen under some protocols.</a:t>
            </a:r>
          </a:p>
          <a:p>
            <a:pPr>
              <a:defRPr sz="2400">
                <a:solidFill>
                  <a:srgbClr val="0070C0"/>
                </a:solidFill>
              </a:defRPr>
            </a:pPr>
            <a:r>
              <a:t>For example, there are some set of rules (protocol) to </a:t>
            </a:r>
          </a:p>
          <a:p>
            <a:pPr lvl="1" marL="630000" indent="-305999">
              <a:defRPr sz="2000">
                <a:solidFill>
                  <a:srgbClr val="0070C0"/>
                </a:solidFill>
              </a:defRPr>
            </a:pPr>
            <a:r>
              <a:t>establish a connection between two computers</a:t>
            </a:r>
            <a:endParaRPr sz="1600"/>
          </a:p>
          <a:p>
            <a:pPr lvl="1" marL="630000" indent="-305999">
              <a:defRPr sz="2000">
                <a:solidFill>
                  <a:srgbClr val="0070C0"/>
                </a:solidFill>
              </a:defRPr>
            </a:pPr>
            <a:r>
              <a:t>forward the packets from one router to another router </a:t>
            </a:r>
            <a:endParaRPr sz="1600"/>
          </a:p>
          <a:p>
            <a:pPr lvl="1" marL="630000" indent="-305999">
              <a:defRPr sz="2000">
                <a:solidFill>
                  <a:srgbClr val="0070C0"/>
                </a:solidFill>
              </a:defRPr>
            </a:pPr>
            <a:r>
              <a:t>modify the header of a packet at various layers in the network.</a:t>
            </a:r>
            <a:endParaRPr sz="1600"/>
          </a:p>
          <a:p>
            <a:pPr>
              <a:defRPr sz="2400">
                <a:solidFill>
                  <a:srgbClr val="0070C0"/>
                </a:solidFill>
              </a:defRPr>
            </a:pPr>
            <a:r>
              <a:t>HyperText Transfer Protocol (HTTP), Transmission Control Protocol (TCP), Internet Protocol (IP) are some examples of protocols.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0000FF"/>
      </a:hlink>
      <a:folHlink>
        <a:srgbClr val="FF00FF"/>
      </a:folHlink>
    </a:clrScheme>
    <a:fontScheme name="Dividend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0000FF"/>
      </a:hlink>
      <a:folHlink>
        <a:srgbClr val="FF00FF"/>
      </a:folHlink>
    </a:clrScheme>
    <a:fontScheme name="Dividend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