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AB1BDF-3298-45BF-B40A-37EE877AA65C}">
  <a:tblStyle styleId="{61AB1BDF-3298-45BF-B40A-37EE877AA6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ea1d352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ea1d352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ce82232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e82232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ea1d352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ea1d352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ea1d352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ea1d352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ce0f5cb1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ce0f5cb1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Client initiates a new transaction and sends it to Peer A and Peer B</a:t>
            </a:r>
            <a:endParaRPr/>
          </a:p>
          <a:p>
            <a:pPr indent="-298450" lvl="0" marL="457200" rtl="0" algn="l">
              <a:spcBef>
                <a:spcPts val="0"/>
              </a:spcBef>
              <a:spcAft>
                <a:spcPts val="0"/>
              </a:spcAft>
              <a:buSzPts val="1100"/>
              <a:buAutoNum type="arabicPeriod"/>
            </a:pPr>
            <a:r>
              <a:rPr lang="en"/>
              <a:t>Endorsement policy → states that both peers should sign the transaction</a:t>
            </a:r>
            <a:endParaRPr/>
          </a:p>
          <a:p>
            <a:pPr indent="-298450" lvl="0" marL="457200" rtl="0" algn="l">
              <a:spcBef>
                <a:spcPts val="0"/>
              </a:spcBef>
              <a:spcAft>
                <a:spcPts val="0"/>
              </a:spcAft>
              <a:buSzPts val="1100"/>
              <a:buAutoNum type="arabicPeriod"/>
            </a:pPr>
            <a:r>
              <a:rPr lang="en"/>
              <a:t>The transaction is basically about reading or uploading the ledger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Step2 </a:t>
            </a:r>
            <a:endParaRPr/>
          </a:p>
          <a:p>
            <a:pPr indent="-298450" lvl="0" marL="457200" rtl="0" algn="l">
              <a:spcBef>
                <a:spcPts val="0"/>
              </a:spcBef>
              <a:spcAft>
                <a:spcPts val="0"/>
              </a:spcAft>
              <a:buSzPts val="1100"/>
              <a:buAutoNum type="arabicPeriod"/>
            </a:pPr>
            <a:r>
              <a:rPr lang="en"/>
              <a:t>Peers verify signature and execute the TX</a:t>
            </a:r>
            <a:endParaRPr/>
          </a:p>
          <a:p>
            <a:pPr indent="-298450" lvl="1" marL="914400" rtl="0" algn="l">
              <a:spcBef>
                <a:spcPts val="0"/>
              </a:spcBef>
              <a:spcAft>
                <a:spcPts val="0"/>
              </a:spcAft>
              <a:buSzPts val="1100"/>
              <a:buAutoNum type="alphaLcPeriod"/>
            </a:pPr>
            <a:r>
              <a:rPr lang="en"/>
              <a:t>Checks if Tx is well formed</a:t>
            </a:r>
            <a:endParaRPr/>
          </a:p>
          <a:p>
            <a:pPr indent="-298450" lvl="1" marL="914400" rtl="0" algn="l">
              <a:spcBef>
                <a:spcPts val="0"/>
              </a:spcBef>
              <a:spcAft>
                <a:spcPts val="0"/>
              </a:spcAft>
              <a:buSzPts val="1100"/>
              <a:buAutoNum type="alphaLcPeriod"/>
            </a:pPr>
            <a:r>
              <a:rPr lang="en"/>
              <a:t>It has not been submitted in the past</a:t>
            </a:r>
            <a:endParaRPr/>
          </a:p>
          <a:p>
            <a:pPr indent="-298450" lvl="1" marL="914400" rtl="0" algn="l">
              <a:spcBef>
                <a:spcPts val="0"/>
              </a:spcBef>
              <a:spcAft>
                <a:spcPts val="0"/>
              </a:spcAft>
              <a:buSzPts val="1100"/>
              <a:buAutoNum type="alphaLcPeriod"/>
            </a:pPr>
            <a:r>
              <a:rPr lang="en"/>
              <a:t>Signature is valid (using the MSP)</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010101"/>
                </a:solidFill>
                <a:highlight>
                  <a:srgbClr val="FCFCFC"/>
                </a:highlight>
              </a:rPr>
              <a:t>	These endorsing peers then take tx proposal as input to chaincode function and executes it.</a:t>
            </a:r>
            <a:br>
              <a:rPr lang="en" sz="1200">
                <a:solidFill>
                  <a:srgbClr val="010101"/>
                </a:solidFill>
                <a:highlight>
                  <a:srgbClr val="FCFCFC"/>
                </a:highlight>
              </a:rPr>
            </a:br>
            <a:r>
              <a:rPr lang="en" sz="1200">
                <a:solidFill>
                  <a:srgbClr val="010101"/>
                </a:solidFill>
                <a:highlight>
                  <a:srgbClr val="FCFCFC"/>
                </a:highlight>
              </a:rPr>
              <a:t>	The execution is against the current state db. And it generates a response value, a read set and a write set </a:t>
            </a:r>
            <a:br>
              <a:rPr lang="en" sz="1200">
                <a:solidFill>
                  <a:srgbClr val="010101"/>
                </a:solidFill>
                <a:highlight>
                  <a:srgbClr val="FCFCFC"/>
                </a:highlight>
              </a:rPr>
            </a:br>
            <a:r>
              <a:rPr lang="en" sz="1200">
                <a:solidFill>
                  <a:srgbClr val="010101"/>
                </a:solidFill>
                <a:highlight>
                  <a:srgbClr val="FCFCFC"/>
                </a:highlight>
              </a:rPr>
              <a:t>	(representing an asset to create or update)</a:t>
            </a:r>
            <a:endParaRPr sz="1200">
              <a:solidFill>
                <a:srgbClr val="010101"/>
              </a:solidFill>
              <a:highlight>
                <a:srgbClr val="FCFCFC"/>
              </a:highlight>
            </a:endParaRPr>
          </a:p>
          <a:p>
            <a:pPr indent="0" lvl="0" marL="0" rtl="0" algn="l">
              <a:spcBef>
                <a:spcPts val="0"/>
              </a:spcBef>
              <a:spcAft>
                <a:spcPts val="0"/>
              </a:spcAft>
              <a:buNone/>
            </a:pPr>
            <a:r>
              <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Step3</a:t>
            </a:r>
            <a:endParaRPr sz="1200">
              <a:solidFill>
                <a:srgbClr val="010101"/>
              </a:solidFill>
              <a:highlight>
                <a:srgbClr val="FCFCFC"/>
              </a:highlight>
            </a:endParaRPr>
          </a:p>
          <a:p>
            <a:pPr indent="-304800" lvl="0" marL="457200" rtl="0" algn="l">
              <a:spcBef>
                <a:spcPts val="0"/>
              </a:spcBef>
              <a:spcAft>
                <a:spcPts val="0"/>
              </a:spcAft>
              <a:buClr>
                <a:srgbClr val="010101"/>
              </a:buClr>
              <a:buSzPts val="1200"/>
              <a:buAutoNum type="arabicPeriod"/>
            </a:pPr>
            <a:r>
              <a:rPr lang="en" sz="1200">
                <a:solidFill>
                  <a:srgbClr val="010101"/>
                </a:solidFill>
                <a:highlight>
                  <a:srgbClr val="FCFCFC"/>
                </a:highlight>
              </a:rPr>
              <a:t>Response is accepted by client </a:t>
            </a:r>
            <a:endParaRPr sz="1200">
              <a:solidFill>
                <a:srgbClr val="010101"/>
              </a:solidFill>
              <a:highlight>
                <a:srgbClr val="FCFCFC"/>
              </a:highlight>
            </a:endParaRPr>
          </a:p>
          <a:p>
            <a:pPr indent="-304800" lvl="1" marL="914400" rtl="0" algn="l">
              <a:spcBef>
                <a:spcPts val="0"/>
              </a:spcBef>
              <a:spcAft>
                <a:spcPts val="0"/>
              </a:spcAft>
              <a:buClr>
                <a:srgbClr val="010101"/>
              </a:buClr>
              <a:buSzPts val="1200"/>
              <a:buAutoNum type="alphaLcPeriod"/>
            </a:pPr>
            <a:r>
              <a:rPr lang="en" sz="1200">
                <a:solidFill>
                  <a:srgbClr val="010101"/>
                </a:solidFill>
                <a:highlight>
                  <a:srgbClr val="FCFCFC"/>
                </a:highlight>
              </a:rPr>
              <a:t>App verifies endorsing peer’s signature and</a:t>
            </a:r>
            <a:endParaRPr sz="1200">
              <a:solidFill>
                <a:srgbClr val="010101"/>
              </a:solidFill>
              <a:highlight>
                <a:srgbClr val="FCFCFC"/>
              </a:highlight>
            </a:endParaRPr>
          </a:p>
          <a:p>
            <a:pPr indent="-304800" lvl="1" marL="914400" rtl="0" algn="l">
              <a:spcBef>
                <a:spcPts val="0"/>
              </a:spcBef>
              <a:spcAft>
                <a:spcPts val="0"/>
              </a:spcAft>
              <a:buClr>
                <a:srgbClr val="010101"/>
              </a:buClr>
              <a:buSzPts val="1200"/>
              <a:buAutoNum type="alphaLcPeriod"/>
            </a:pPr>
            <a:r>
              <a:rPr lang="en" sz="1200">
                <a:solidFill>
                  <a:srgbClr val="010101"/>
                </a:solidFill>
                <a:highlight>
                  <a:srgbClr val="FCFCFC"/>
                </a:highlight>
              </a:rPr>
              <a:t>Compares all responses to see if they are same</a:t>
            </a:r>
            <a:endParaRPr sz="1200">
              <a:solidFill>
                <a:srgbClr val="010101"/>
              </a:solidFill>
              <a:highlight>
                <a:srgbClr val="FCFCFC"/>
              </a:highlight>
            </a:endParaRPr>
          </a:p>
          <a:p>
            <a:pPr indent="-304800" lvl="1" marL="914400" rtl="0" algn="l">
              <a:spcBef>
                <a:spcPts val="0"/>
              </a:spcBef>
              <a:spcAft>
                <a:spcPts val="0"/>
              </a:spcAft>
              <a:buClr>
                <a:srgbClr val="010101"/>
              </a:buClr>
              <a:buSzPts val="1200"/>
              <a:buAutoNum type="alphaLcPeriod"/>
            </a:pPr>
            <a:r>
              <a:rPr lang="en" sz="1200">
                <a:solidFill>
                  <a:srgbClr val="010101"/>
                </a:solidFill>
                <a:highlight>
                  <a:srgbClr val="FCFCFC"/>
                </a:highlight>
              </a:rPr>
              <a:t>Again an optimisation here </a:t>
            </a:r>
            <a:endParaRPr sz="1200">
              <a:solidFill>
                <a:srgbClr val="010101"/>
              </a:solidFill>
              <a:highlight>
                <a:srgbClr val="FCFCFC"/>
              </a:highlight>
            </a:endParaRPr>
          </a:p>
          <a:p>
            <a:pPr indent="-304800" lvl="2" marL="1371600" rtl="0" algn="l">
              <a:spcBef>
                <a:spcPts val="0"/>
              </a:spcBef>
              <a:spcAft>
                <a:spcPts val="0"/>
              </a:spcAft>
              <a:buClr>
                <a:srgbClr val="010101"/>
              </a:buClr>
              <a:buSzPts val="1200"/>
              <a:buAutoNum type="romanLcPeriod"/>
            </a:pPr>
            <a:r>
              <a:rPr lang="en" sz="1200">
                <a:solidFill>
                  <a:srgbClr val="010101"/>
                </a:solidFill>
                <a:highlight>
                  <a:srgbClr val="FCFCFC"/>
                </a:highlight>
              </a:rPr>
              <a:t>If tx only wants to query the ledger, It is not processed furthur</a:t>
            </a:r>
            <a:endParaRPr sz="1200">
              <a:solidFill>
                <a:srgbClr val="010101"/>
              </a:solidFill>
              <a:highlight>
                <a:srgbClr val="FCFCFC"/>
              </a:highlight>
            </a:endParaRPr>
          </a:p>
          <a:p>
            <a:pPr indent="0" lvl="0" marL="0" rtl="0" algn="l">
              <a:spcBef>
                <a:spcPts val="0"/>
              </a:spcBef>
              <a:spcAft>
                <a:spcPts val="0"/>
              </a:spcAft>
              <a:buNone/>
            </a:pPr>
            <a:r>
              <a:t/>
            </a:r>
            <a:endParaRPr sz="1200">
              <a:solidFill>
                <a:srgbClr val="010101"/>
              </a:solidFill>
              <a:highlight>
                <a:srgbClr val="FCFCFC"/>
              </a:highlight>
            </a:endParaRPr>
          </a:p>
          <a:p>
            <a:pPr indent="-304800" lvl="1" marL="914400" rtl="0" algn="l">
              <a:spcBef>
                <a:spcPts val="0"/>
              </a:spcBef>
              <a:spcAft>
                <a:spcPts val="0"/>
              </a:spcAft>
              <a:buClr>
                <a:srgbClr val="010101"/>
              </a:buClr>
              <a:buSzPts val="1200"/>
              <a:buAutoNum type="alphaLcPeriod"/>
            </a:pPr>
            <a:r>
              <a:rPr lang="en" sz="1200">
                <a:solidFill>
                  <a:srgbClr val="010101"/>
                </a:solidFill>
                <a:highlight>
                  <a:srgbClr val="FCFCFC"/>
                </a:highlight>
              </a:rPr>
              <a:t>If Tx is for updating the ledger, the client app determines if the specified endorsement policy </a:t>
            </a:r>
            <a:br>
              <a:rPr lang="en" sz="1200">
                <a:solidFill>
                  <a:srgbClr val="010101"/>
                </a:solidFill>
                <a:highlight>
                  <a:srgbClr val="FCFCFC"/>
                </a:highlight>
              </a:rPr>
            </a:br>
            <a:r>
              <a:rPr lang="en" sz="1200">
                <a:solidFill>
                  <a:srgbClr val="010101"/>
                </a:solidFill>
                <a:highlight>
                  <a:srgbClr val="FCFCFC"/>
                </a:highlight>
              </a:rPr>
              <a:t>Has been fulfilled</a:t>
            </a:r>
            <a:endParaRPr sz="1200">
              <a:solidFill>
                <a:srgbClr val="010101"/>
              </a:solidFill>
              <a:highlight>
                <a:srgbClr val="FCFCFC"/>
              </a:highlight>
            </a:endParaRPr>
          </a:p>
          <a:p>
            <a:pPr indent="0" lvl="0" marL="457200" rtl="0" algn="l">
              <a:spcBef>
                <a:spcPts val="0"/>
              </a:spcBef>
              <a:spcAft>
                <a:spcPts val="0"/>
              </a:spcAft>
              <a:buNone/>
            </a:pPr>
            <a:r>
              <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Step 4</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	Client broadcasts the TX proposal and responses to ordering service</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	What is an ordering service?</a:t>
            </a:r>
            <a:br>
              <a:rPr lang="en" sz="1200">
                <a:solidFill>
                  <a:srgbClr val="010101"/>
                </a:solidFill>
                <a:highlight>
                  <a:srgbClr val="FCFCFC"/>
                </a:highlight>
              </a:rPr>
            </a:br>
            <a:r>
              <a:rPr lang="en" sz="1200">
                <a:solidFill>
                  <a:srgbClr val="010101"/>
                </a:solidFill>
                <a:highlight>
                  <a:srgbClr val="FCFCFC"/>
                </a:highlight>
              </a:rPr>
              <a:t>		It basically orders the TX forms block and sends to peers.</a:t>
            </a:r>
            <a:br>
              <a:rPr lang="en" sz="1200">
                <a:solidFill>
                  <a:srgbClr val="010101"/>
                </a:solidFill>
                <a:highlight>
                  <a:srgbClr val="FCFCFC"/>
                </a:highlight>
              </a:rPr>
            </a:br>
            <a:r>
              <a:rPr lang="en" sz="1200">
                <a:solidFill>
                  <a:srgbClr val="010101"/>
                </a:solidFill>
                <a:highlight>
                  <a:srgbClr val="FCFCFC"/>
                </a:highlight>
              </a:rPr>
              <a:t>		It is the consensus part of Hyperledger fabric</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		It is needed so that all the other peers can recieve same ordered set of TX and thus produce deterministic updates (same updates in all nodes)</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		</a:t>
            </a:r>
            <a:br>
              <a:rPr lang="en" sz="1200">
                <a:solidFill>
                  <a:srgbClr val="010101"/>
                </a:solidFill>
                <a:highlight>
                  <a:srgbClr val="FCFCFC"/>
                </a:highlight>
              </a:rPr>
            </a:br>
            <a:r>
              <a:rPr lang="en" sz="1200">
                <a:solidFill>
                  <a:srgbClr val="010101"/>
                </a:solidFill>
                <a:highlight>
                  <a:srgbClr val="FCFCFC"/>
                </a:highlight>
              </a:rPr>
              <a:t>		Consensus → RAFT, KAFKA, SOLO</a:t>
            </a:r>
            <a:br>
              <a:rPr lang="en" sz="1200">
                <a:solidFill>
                  <a:srgbClr val="010101"/>
                </a:solidFill>
                <a:highlight>
                  <a:srgbClr val="FCFCFC"/>
                </a:highlight>
              </a:rPr>
            </a:br>
            <a:br>
              <a:rPr lang="en" sz="1200">
                <a:solidFill>
                  <a:srgbClr val="010101"/>
                </a:solidFill>
                <a:highlight>
                  <a:srgbClr val="FCFCFC"/>
                </a:highlight>
              </a:rPr>
            </a:br>
            <a:r>
              <a:rPr lang="en" sz="1200">
                <a:solidFill>
                  <a:srgbClr val="010101"/>
                </a:solidFill>
                <a:highlight>
                  <a:srgbClr val="FCFCFC"/>
                </a:highlight>
              </a:rPr>
              <a:t>		The difference between Consensus algos in Public and Private blockchain is; these algos provide higher Tx throughput</a:t>
            </a:r>
            <a:endParaRPr sz="1200">
              <a:solidFill>
                <a:srgbClr val="010101"/>
              </a:solidFill>
              <a:highlight>
                <a:srgbClr val="FCFCFC"/>
              </a:highlight>
            </a:endParaRPr>
          </a:p>
          <a:p>
            <a:pPr indent="0" lvl="0" marL="0" rtl="0" algn="l">
              <a:spcBef>
                <a:spcPts val="0"/>
              </a:spcBef>
              <a:spcAft>
                <a:spcPts val="0"/>
              </a:spcAft>
              <a:buNone/>
            </a:pPr>
            <a:r>
              <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Step 5</a:t>
            </a:r>
            <a:br>
              <a:rPr lang="en" sz="1200">
                <a:solidFill>
                  <a:srgbClr val="010101"/>
                </a:solidFill>
                <a:highlight>
                  <a:srgbClr val="FCFCFC"/>
                </a:highlight>
              </a:rPr>
            </a:br>
            <a:r>
              <a:rPr lang="en" sz="1200">
                <a:solidFill>
                  <a:srgbClr val="010101"/>
                </a:solidFill>
                <a:highlight>
                  <a:srgbClr val="FCFCFC"/>
                </a:highlight>
              </a:rPr>
              <a:t>	Ordering service orders Tx and broadcasts to all peers</a:t>
            </a:r>
            <a:endParaRPr sz="1200">
              <a:solidFill>
                <a:srgbClr val="010101"/>
              </a:solidFill>
              <a:highlight>
                <a:srgbClr val="FCFCFC"/>
              </a:highlight>
            </a:endParaRPr>
          </a:p>
          <a:p>
            <a:pPr indent="0" lvl="0" marL="0" rtl="0" algn="l">
              <a:spcBef>
                <a:spcPts val="0"/>
              </a:spcBef>
              <a:spcAft>
                <a:spcPts val="0"/>
              </a:spcAft>
              <a:buNone/>
            </a:pPr>
            <a:r>
              <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Step 6 </a:t>
            </a:r>
            <a:br>
              <a:rPr lang="en" sz="1200">
                <a:solidFill>
                  <a:srgbClr val="010101"/>
                </a:solidFill>
                <a:highlight>
                  <a:srgbClr val="FCFCFC"/>
                </a:highlight>
              </a:rPr>
            </a:br>
            <a:r>
              <a:rPr lang="en" sz="1200">
                <a:solidFill>
                  <a:srgbClr val="010101"/>
                </a:solidFill>
                <a:highlight>
                  <a:srgbClr val="FCFCFC"/>
                </a:highlight>
              </a:rPr>
              <a:t>	Peers validate the Tx according to enrollment policy and check for double spending </a:t>
            </a:r>
            <a:endParaRPr sz="1200">
              <a:solidFill>
                <a:srgbClr val="010101"/>
              </a:solidFill>
              <a:highlight>
                <a:srgbClr val="FCFCFC"/>
              </a:highlight>
            </a:endParaRPr>
          </a:p>
          <a:p>
            <a:pPr indent="0" lvl="0" marL="0" rtl="0" algn="l">
              <a:spcBef>
                <a:spcPts val="0"/>
              </a:spcBef>
              <a:spcAft>
                <a:spcPts val="0"/>
              </a:spcAft>
              <a:buNone/>
            </a:pPr>
            <a:r>
              <a:rPr lang="en" sz="1200">
                <a:solidFill>
                  <a:srgbClr val="010101"/>
                </a:solidFill>
                <a:highlight>
                  <a:srgbClr val="FCFCFC"/>
                </a:highlight>
              </a:rPr>
              <a:t>Step 7</a:t>
            </a:r>
            <a:br>
              <a:rPr lang="en" sz="1200">
                <a:solidFill>
                  <a:srgbClr val="010101"/>
                </a:solidFill>
                <a:highlight>
                  <a:srgbClr val="FCFCFC"/>
                </a:highlight>
              </a:rPr>
            </a:br>
            <a:r>
              <a:rPr lang="en" sz="1200">
                <a:solidFill>
                  <a:srgbClr val="010101"/>
                </a:solidFill>
                <a:highlight>
                  <a:srgbClr val="FCFCFC"/>
                </a:highlight>
              </a:rPr>
              <a:t>	Commit Tx in the ledger and event is emmitted to client stating the success or faliure due to invalidation</a:t>
            </a:r>
            <a:endParaRPr sz="1200">
              <a:solidFill>
                <a:srgbClr val="010101"/>
              </a:solidFill>
              <a:highlight>
                <a:srgbClr val="FCFCFC"/>
              </a:highlight>
            </a:endParaRPr>
          </a:p>
          <a:p>
            <a:pPr indent="0" lvl="0" marL="0" rtl="0" algn="l">
              <a:spcBef>
                <a:spcPts val="0"/>
              </a:spcBef>
              <a:spcAft>
                <a:spcPts val="0"/>
              </a:spcAft>
              <a:buNone/>
            </a:pPr>
            <a:r>
              <a:t/>
            </a:r>
            <a:endParaRPr sz="1200">
              <a:solidFill>
                <a:srgbClr val="010101"/>
              </a:solidFill>
              <a:highlight>
                <a:srgbClr val="FCFCFC"/>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ea1d352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ea1d352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ce82232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e82232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cd7a8b3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cd7a8b3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ce822323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e822323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Security in IoT devices is extremely important and many devices collect personal information.</a:t>
            </a:r>
            <a:endParaRPr sz="1700">
              <a:solidFill>
                <a:srgbClr val="666666"/>
              </a:solidFill>
              <a:latin typeface="Calibri"/>
              <a:ea typeface="Calibri"/>
              <a:cs typeface="Calibri"/>
              <a:sym typeface="Calibri"/>
            </a:endParaRPr>
          </a:p>
          <a:p>
            <a:pPr indent="-336550" lvl="0" marL="457200" rtl="0" algn="l">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We attempt to implement the ACS in an IoT network using Blockchain</a:t>
            </a:r>
            <a:endParaRPr sz="1700">
              <a:solidFill>
                <a:srgbClr val="666666"/>
              </a:solidFill>
              <a:latin typeface="Calibri"/>
              <a:ea typeface="Calibri"/>
              <a:cs typeface="Calibri"/>
              <a:sym typeface="Calibri"/>
            </a:endParaRPr>
          </a:p>
          <a:p>
            <a:pPr indent="-336550" lvl="0" marL="457200" rtl="0" algn="l">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Our idea is to build a permissioned blockchain system using Hyperledger Fabric that will act as a consent management system in the network.</a:t>
            </a:r>
            <a:endParaRPr sz="1700">
              <a:solidFill>
                <a:srgbClr val="666666"/>
              </a:solidFill>
              <a:latin typeface="Calibri"/>
              <a:ea typeface="Calibri"/>
              <a:cs typeface="Calibri"/>
              <a:sym typeface="Calibri"/>
            </a:endParaRPr>
          </a:p>
          <a:p>
            <a:pPr indent="-336550" lvl="0" marL="457200" rtl="0" algn="l">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The IoT devices continuously stream data to the storage. We enforce the access to the data of those devices using Policies and Smart contracts.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6979bea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6979bea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ea1d352c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a1d352c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answering if blockchain is suitable for ACS.</a:t>
            </a:r>
            <a:br>
              <a:rPr lang="en"/>
            </a:br>
            <a:br>
              <a:rPr lang="en"/>
            </a:br>
            <a:r>
              <a:rPr lang="en"/>
              <a:t>Let’s see what key factors to consider for any acs</a:t>
            </a:r>
            <a:endParaRPr/>
          </a:p>
          <a:p>
            <a:pPr indent="-298450" lvl="0" marL="457200" rtl="0" algn="l">
              <a:spcBef>
                <a:spcPts val="0"/>
              </a:spcBef>
              <a:spcAft>
                <a:spcPts val="0"/>
              </a:spcAft>
              <a:buSzPts val="1100"/>
              <a:buAutoNum type="arabicPeriod"/>
            </a:pPr>
            <a:r>
              <a:rPr lang="en"/>
              <a:t>Latest ACS </a:t>
            </a:r>
            <a:r>
              <a:rPr lang="en"/>
              <a:t>infrastructure</a:t>
            </a:r>
            <a:r>
              <a:rPr lang="en"/>
              <a:t> handles it very well, There are good data replication and fault </a:t>
            </a:r>
            <a:r>
              <a:rPr lang="en"/>
              <a:t>tolerance</a:t>
            </a:r>
            <a:r>
              <a:rPr lang="en"/>
              <a:t> </a:t>
            </a:r>
            <a:r>
              <a:rPr lang="en"/>
              <a:t>strategies</a:t>
            </a:r>
            <a:endParaRPr/>
          </a:p>
          <a:p>
            <a:pPr indent="-298450" lvl="0" marL="457200" rtl="0" algn="l">
              <a:spcBef>
                <a:spcPts val="0"/>
              </a:spcBef>
              <a:spcAft>
                <a:spcPts val="0"/>
              </a:spcAft>
              <a:buSzPts val="1100"/>
              <a:buAutoNum type="arabicPeriod"/>
            </a:pPr>
            <a:r>
              <a:rPr lang="en"/>
              <a:t>Throughput, since these devices which generate and process exponential amount of data every server must meet the throughput requirements</a:t>
            </a:r>
            <a:endParaRPr/>
          </a:p>
          <a:p>
            <a:pPr indent="-298450" lvl="0" marL="457200" rtl="0" algn="l">
              <a:spcBef>
                <a:spcPts val="0"/>
              </a:spcBef>
              <a:spcAft>
                <a:spcPts val="0"/>
              </a:spcAft>
              <a:buSzPts val="1100"/>
              <a:buAutoNum type="arabicPeriod"/>
            </a:pPr>
            <a:r>
              <a:rPr lang="en"/>
              <a:t>SYS security</a:t>
            </a:r>
            <a:endParaRPr/>
          </a:p>
          <a:p>
            <a:pPr indent="-298450" lvl="0" marL="457200" rtl="0" algn="l">
              <a:spcBef>
                <a:spcPts val="0"/>
              </a:spcBef>
              <a:spcAft>
                <a:spcPts val="0"/>
              </a:spcAft>
              <a:buSzPts val="1100"/>
              <a:buAutoNum type="arabicPeriod"/>
            </a:pPr>
            <a:r>
              <a:rPr lang="en"/>
              <a:t>Auditability → No provision other than logs which can be tampered → Blockchain records every Tx in immutable DB spread over every node in the network  </a:t>
            </a:r>
            <a:endParaRPr/>
          </a:p>
          <a:p>
            <a:pPr indent="-298450" lvl="0" marL="457200" rtl="0" algn="l">
              <a:spcBef>
                <a:spcPts val="0"/>
              </a:spcBef>
              <a:spcAft>
                <a:spcPts val="0"/>
              </a:spcAft>
              <a:buSzPts val="1100"/>
              <a:buAutoNum type="arabicPeriod"/>
            </a:pPr>
            <a:r>
              <a:rPr lang="en"/>
              <a:t>If a single system is weak, then it doesn’t matter how secured other servers are. Blockchain inherently relies on Consensus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Decnetralized, Encryption and Public key crypto,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6979bea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6979bea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6979bea5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6979bea5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ea1d352c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ea1d352c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1016/j.cose.2019.03.016" TargetMode="External"/><Relationship Id="rId4" Type="http://schemas.openxmlformats.org/officeDocument/2006/relationships/hyperlink" Target="https://doi.org/10.1016/j.jnca.2018.05.005" TargetMode="External"/><Relationship Id="rId5" Type="http://schemas.openxmlformats.org/officeDocument/2006/relationships/hyperlink" Target="https://doi.org/10.1109/access.2019.2905846" TargetMode="External"/><Relationship Id="rId6" Type="http://schemas.openxmlformats.org/officeDocument/2006/relationships/hyperlink" Target="https://www.researchgate.net/publication/336679902_Data_Sharing_System_Integrating_Access_Control_Based_on_Smart_Contracts_for_I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507606"/>
            <a:ext cx="71367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Smart Access Control using Blockchain	</a:t>
            </a:r>
            <a:endParaRPr/>
          </a:p>
        </p:txBody>
      </p:sp>
      <p:sp>
        <p:nvSpPr>
          <p:cNvPr id="67" name="Google Shape;67;p13"/>
          <p:cNvSpPr txBox="1"/>
          <p:nvPr/>
        </p:nvSpPr>
        <p:spPr>
          <a:xfrm>
            <a:off x="2340150" y="3501350"/>
            <a:ext cx="4463700" cy="384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900">
                <a:solidFill>
                  <a:srgbClr val="009668"/>
                </a:solidFill>
                <a:latin typeface="Open Sans"/>
                <a:ea typeface="Open Sans"/>
                <a:cs typeface="Open Sans"/>
                <a:sym typeface="Open Sans"/>
              </a:rPr>
              <a:t>Mentor:</a:t>
            </a:r>
            <a:r>
              <a:rPr lang="en" sz="1900">
                <a:latin typeface="Open Sans"/>
                <a:ea typeface="Open Sans"/>
                <a:cs typeface="Open Sans"/>
                <a:sym typeface="Open Sans"/>
              </a:rPr>
              <a:t> </a:t>
            </a:r>
            <a:r>
              <a:rPr b="1" lang="en" sz="1900">
                <a:latin typeface="Open Sans"/>
                <a:ea typeface="Open Sans"/>
                <a:cs typeface="Open Sans"/>
                <a:sym typeface="Open Sans"/>
              </a:rPr>
              <a:t>Dr. Rajendra Prasath</a:t>
            </a:r>
            <a:endParaRPr b="1" sz="19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8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(Part 2)</a:t>
            </a:r>
            <a:endParaRPr/>
          </a:p>
        </p:txBody>
      </p:sp>
      <p:sp>
        <p:nvSpPr>
          <p:cNvPr id="122" name="Google Shape;122;p22"/>
          <p:cNvSpPr txBox="1"/>
          <p:nvPr>
            <p:ph idx="1" type="body"/>
          </p:nvPr>
        </p:nvSpPr>
        <p:spPr>
          <a:xfrm>
            <a:off x="311700" y="1026250"/>
            <a:ext cx="4260300" cy="3677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admin user sets </a:t>
            </a:r>
            <a:r>
              <a:rPr lang="en" sz="1700"/>
              <a:t>policies and contracts</a:t>
            </a:r>
            <a:r>
              <a:rPr lang="en" sz="1700"/>
              <a:t> for device and other users</a:t>
            </a:r>
            <a:endParaRPr sz="1700"/>
          </a:p>
          <a:p>
            <a:pPr indent="-336550" lvl="0" marL="457200" rtl="0" algn="l">
              <a:spcBef>
                <a:spcPts val="0"/>
              </a:spcBef>
              <a:spcAft>
                <a:spcPts val="0"/>
              </a:spcAft>
              <a:buSzPts val="1700"/>
              <a:buChar char="●"/>
            </a:pPr>
            <a:r>
              <a:rPr lang="en" sz="1700"/>
              <a:t>User requests the system for access to the device data</a:t>
            </a:r>
            <a:endParaRPr sz="1700"/>
          </a:p>
          <a:p>
            <a:pPr indent="-336550" lvl="0" marL="457200" rtl="0" algn="l">
              <a:spcBef>
                <a:spcPts val="0"/>
              </a:spcBef>
              <a:spcAft>
                <a:spcPts val="0"/>
              </a:spcAft>
              <a:buSzPts val="1700"/>
              <a:buChar char="●"/>
            </a:pPr>
            <a:r>
              <a:rPr lang="en" sz="1700"/>
              <a:t>Policies are retrieved and access contract is fired</a:t>
            </a:r>
            <a:endParaRPr sz="1700"/>
          </a:p>
          <a:p>
            <a:pPr indent="-336550" lvl="0" marL="457200" rtl="0" algn="l">
              <a:spcBef>
                <a:spcPts val="0"/>
              </a:spcBef>
              <a:spcAft>
                <a:spcPts val="0"/>
              </a:spcAft>
              <a:buSzPts val="1700"/>
              <a:buChar char="●"/>
            </a:pPr>
            <a:r>
              <a:rPr lang="en" sz="1700"/>
              <a:t>If successful, token is generated and is sent back to the user</a:t>
            </a:r>
            <a:endParaRPr sz="1700"/>
          </a:p>
          <a:p>
            <a:pPr indent="-336550" lvl="0" marL="457200" rtl="0" algn="l">
              <a:spcBef>
                <a:spcPts val="0"/>
              </a:spcBef>
              <a:spcAft>
                <a:spcPts val="0"/>
              </a:spcAft>
              <a:buSzPts val="1700"/>
              <a:buChar char="●"/>
            </a:pPr>
            <a:r>
              <a:rPr lang="en" sz="1700"/>
              <a:t>User uses the token to access the data</a:t>
            </a:r>
            <a:endParaRPr sz="1700"/>
          </a:p>
        </p:txBody>
      </p:sp>
      <p:pic>
        <p:nvPicPr>
          <p:cNvPr id="123" name="Google Shape;123;p22"/>
          <p:cNvPicPr preferRelativeResize="0"/>
          <p:nvPr/>
        </p:nvPicPr>
        <p:blipFill>
          <a:blip r:embed="rId3">
            <a:alphaModFix/>
          </a:blip>
          <a:stretch>
            <a:fillRect/>
          </a:stretch>
        </p:blipFill>
        <p:spPr>
          <a:xfrm>
            <a:off x="5442575" y="525350"/>
            <a:ext cx="3389725" cy="417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23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Model</a:t>
            </a:r>
            <a:endParaRPr/>
          </a:p>
        </p:txBody>
      </p:sp>
      <p:sp>
        <p:nvSpPr>
          <p:cNvPr id="129" name="Google Shape;129;p23"/>
          <p:cNvSpPr txBox="1"/>
          <p:nvPr>
            <p:ph idx="1" type="body"/>
          </p:nvPr>
        </p:nvSpPr>
        <p:spPr>
          <a:xfrm>
            <a:off x="311700" y="1030500"/>
            <a:ext cx="8520600" cy="3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is designed with focus on IoT systems</a:t>
            </a:r>
            <a:endParaRPr/>
          </a:p>
          <a:p>
            <a:pPr indent="-342900" lvl="0" marL="457200" rtl="0" algn="l">
              <a:spcBef>
                <a:spcPts val="1600"/>
              </a:spcBef>
              <a:spcAft>
                <a:spcPts val="0"/>
              </a:spcAft>
              <a:buClr>
                <a:srgbClr val="009668"/>
              </a:buClr>
              <a:buSzPts val="1800"/>
              <a:buChar char="●"/>
            </a:pPr>
            <a:r>
              <a:rPr b="1" lang="en">
                <a:solidFill>
                  <a:srgbClr val="009668"/>
                </a:solidFill>
              </a:rPr>
              <a:t>User Attributes</a:t>
            </a:r>
            <a:endParaRPr/>
          </a:p>
          <a:p>
            <a:pPr indent="-317500" lvl="1" marL="914400" rtl="0" algn="l">
              <a:spcBef>
                <a:spcPts val="0"/>
              </a:spcBef>
              <a:spcAft>
                <a:spcPts val="0"/>
              </a:spcAft>
              <a:buSzPts val="1400"/>
              <a:buChar char="○"/>
            </a:pPr>
            <a:r>
              <a:rPr lang="en"/>
              <a:t>User-id</a:t>
            </a:r>
            <a:endParaRPr/>
          </a:p>
          <a:p>
            <a:pPr indent="-317500" lvl="1" marL="914400" rtl="0" algn="l">
              <a:spcBef>
                <a:spcPts val="0"/>
              </a:spcBef>
              <a:spcAft>
                <a:spcPts val="0"/>
              </a:spcAft>
              <a:buSzPts val="1400"/>
              <a:buChar char="○"/>
            </a:pPr>
            <a:r>
              <a:rPr lang="en"/>
              <a:t>Role</a:t>
            </a:r>
            <a:endParaRPr/>
          </a:p>
          <a:p>
            <a:pPr indent="-317500" lvl="1" marL="914400" rtl="0" algn="l">
              <a:spcBef>
                <a:spcPts val="0"/>
              </a:spcBef>
              <a:spcAft>
                <a:spcPts val="0"/>
              </a:spcAft>
              <a:buSzPts val="1400"/>
              <a:buChar char="○"/>
            </a:pPr>
            <a:r>
              <a:rPr lang="en"/>
              <a:t>Group</a:t>
            </a:r>
            <a:endParaRPr/>
          </a:p>
          <a:p>
            <a:pPr indent="-342900" lvl="0" marL="457200" rtl="0" algn="l">
              <a:spcBef>
                <a:spcPts val="0"/>
              </a:spcBef>
              <a:spcAft>
                <a:spcPts val="0"/>
              </a:spcAft>
              <a:buClr>
                <a:srgbClr val="009668"/>
              </a:buClr>
              <a:buSzPts val="1800"/>
              <a:buChar char="●"/>
            </a:pPr>
            <a:r>
              <a:rPr b="1" lang="en">
                <a:solidFill>
                  <a:srgbClr val="009668"/>
                </a:solidFill>
              </a:rPr>
              <a:t>Device Attributes </a:t>
            </a:r>
            <a:endParaRPr b="1">
              <a:solidFill>
                <a:srgbClr val="009668"/>
              </a:solidFill>
            </a:endParaRPr>
          </a:p>
          <a:p>
            <a:pPr indent="-317500" lvl="1" marL="914400" rtl="0" algn="l">
              <a:spcBef>
                <a:spcPts val="0"/>
              </a:spcBef>
              <a:spcAft>
                <a:spcPts val="0"/>
              </a:spcAft>
              <a:buSzPts val="1400"/>
              <a:buChar char="○"/>
            </a:pPr>
            <a:r>
              <a:rPr lang="en"/>
              <a:t>Device ID</a:t>
            </a:r>
            <a:endParaRPr/>
          </a:p>
          <a:p>
            <a:pPr indent="-317500" lvl="1" marL="914400" rtl="0" algn="l">
              <a:spcBef>
                <a:spcPts val="0"/>
              </a:spcBef>
              <a:spcAft>
                <a:spcPts val="0"/>
              </a:spcAft>
              <a:buSzPts val="1400"/>
              <a:buChar char="○"/>
            </a:pPr>
            <a:r>
              <a:rPr lang="en"/>
              <a:t>Mac address</a:t>
            </a:r>
            <a:endParaRPr/>
          </a:p>
          <a:p>
            <a:pPr indent="-342900" lvl="0" marL="457200" rtl="0" algn="l">
              <a:spcBef>
                <a:spcPts val="0"/>
              </a:spcBef>
              <a:spcAft>
                <a:spcPts val="0"/>
              </a:spcAft>
              <a:buClr>
                <a:srgbClr val="009668"/>
              </a:buClr>
              <a:buSzPts val="1800"/>
              <a:buChar char="●"/>
            </a:pPr>
            <a:r>
              <a:rPr b="1" lang="en">
                <a:solidFill>
                  <a:srgbClr val="009668"/>
                </a:solidFill>
              </a:rPr>
              <a:t>Environment Attributes</a:t>
            </a:r>
            <a:endParaRPr b="1">
              <a:solidFill>
                <a:srgbClr val="009668"/>
              </a:solidFill>
            </a:endParaRPr>
          </a:p>
          <a:p>
            <a:pPr indent="-317500" lvl="1" marL="914400" rtl="0" algn="l">
              <a:spcBef>
                <a:spcPts val="0"/>
              </a:spcBef>
              <a:spcAft>
                <a:spcPts val="0"/>
              </a:spcAft>
              <a:buSzPts val="1400"/>
              <a:buChar char="○"/>
            </a:pPr>
            <a:r>
              <a:rPr lang="en"/>
              <a:t>End time</a:t>
            </a:r>
            <a:endParaRPr/>
          </a:p>
          <a:p>
            <a:pPr indent="-317500" lvl="1" marL="914400" rtl="0" algn="l">
              <a:spcBef>
                <a:spcPts val="0"/>
              </a:spcBef>
              <a:spcAft>
                <a:spcPts val="0"/>
              </a:spcAft>
              <a:buSzPts val="1400"/>
              <a:buChar char="○"/>
            </a:pPr>
            <a:r>
              <a:rPr lang="en"/>
              <a:t>Allowed IPs</a:t>
            </a:r>
            <a:endParaRPr/>
          </a:p>
        </p:txBody>
      </p:sp>
      <p:sp>
        <p:nvSpPr>
          <p:cNvPr id="130" name="Google Shape;130;p23"/>
          <p:cNvSpPr txBox="1"/>
          <p:nvPr/>
        </p:nvSpPr>
        <p:spPr>
          <a:xfrm>
            <a:off x="4500575" y="1551900"/>
            <a:ext cx="3979800" cy="101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9668"/>
              </a:buClr>
              <a:buSzPts val="1800"/>
              <a:buFont typeface="Open Sans"/>
              <a:buChar char="●"/>
            </a:pPr>
            <a:r>
              <a:rPr b="1" lang="en" sz="1800">
                <a:solidFill>
                  <a:srgbClr val="009668"/>
                </a:solidFill>
                <a:latin typeface="Open Sans"/>
                <a:ea typeface="Open Sans"/>
                <a:cs typeface="Open Sans"/>
                <a:sym typeface="Open Sans"/>
              </a:rPr>
              <a:t>Permission Attributes</a:t>
            </a:r>
            <a:endParaRPr b="1" sz="1800">
              <a:solidFill>
                <a:srgbClr val="009668"/>
              </a:solidFill>
              <a:latin typeface="Open Sans"/>
              <a:ea typeface="Open Sans"/>
              <a:cs typeface="Open Sans"/>
              <a:sym typeface="Open Sans"/>
            </a:endParaRPr>
          </a:p>
          <a:p>
            <a:pPr indent="-317500" lvl="1" marL="9144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Permission (allow or deny)</a:t>
            </a:r>
            <a:endParaRPr>
              <a:solidFill>
                <a:schemeClr val="dk2"/>
              </a:solidFill>
              <a:latin typeface="Open Sans"/>
              <a:ea typeface="Open Sans"/>
              <a:cs typeface="Open Sans"/>
              <a:sym typeface="Open Sans"/>
            </a:endParaRPr>
          </a:p>
        </p:txBody>
      </p:sp>
      <p:sp>
        <p:nvSpPr>
          <p:cNvPr id="131" name="Google Shape;131;p23"/>
          <p:cNvSpPr txBox="1"/>
          <p:nvPr/>
        </p:nvSpPr>
        <p:spPr>
          <a:xfrm>
            <a:off x="4223400" y="3192525"/>
            <a:ext cx="4154400" cy="12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Open Sans"/>
                <a:ea typeface="Open Sans"/>
                <a:cs typeface="Open Sans"/>
                <a:sym typeface="Open Sans"/>
              </a:rPr>
              <a:t>Policy Model</a:t>
            </a:r>
            <a:r>
              <a:rPr lang="en" sz="2000">
                <a:latin typeface="Open Sans"/>
                <a:ea typeface="Open Sans"/>
                <a:cs typeface="Open Sans"/>
                <a:sym typeface="Open Sans"/>
              </a:rPr>
              <a:t> = </a:t>
            </a:r>
            <a:r>
              <a:rPr b="1" lang="en" sz="2000">
                <a:solidFill>
                  <a:srgbClr val="009668"/>
                </a:solidFill>
                <a:latin typeface="Open Sans"/>
                <a:ea typeface="Open Sans"/>
                <a:cs typeface="Open Sans"/>
                <a:sym typeface="Open Sans"/>
              </a:rPr>
              <a:t>{UA, DA, EA, PA}</a:t>
            </a:r>
            <a:endParaRPr b="1" sz="2000">
              <a:solidFill>
                <a:srgbClr val="009668"/>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145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Contract</a:t>
            </a:r>
            <a:endParaRPr/>
          </a:p>
        </p:txBody>
      </p:sp>
      <p:sp>
        <p:nvSpPr>
          <p:cNvPr id="137" name="Google Shape;137;p24"/>
          <p:cNvSpPr txBox="1"/>
          <p:nvPr>
            <p:ph idx="1" type="body"/>
          </p:nvPr>
        </p:nvSpPr>
        <p:spPr>
          <a:xfrm>
            <a:off x="311700" y="920400"/>
            <a:ext cx="4466100" cy="4012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9668"/>
              </a:buClr>
              <a:buSzPts val="1500"/>
              <a:buChar char="●"/>
            </a:pPr>
            <a:r>
              <a:rPr b="1" lang="en" sz="1500">
                <a:solidFill>
                  <a:srgbClr val="009668"/>
                </a:solidFill>
              </a:rPr>
              <a:t>Make Policy</a:t>
            </a:r>
            <a:endParaRPr b="1" sz="1500">
              <a:solidFill>
                <a:srgbClr val="009668"/>
              </a:solidFill>
            </a:endParaRPr>
          </a:p>
          <a:p>
            <a:pPr indent="-298450" lvl="1" marL="914400" rtl="0" algn="l">
              <a:spcBef>
                <a:spcPts val="0"/>
              </a:spcBef>
              <a:spcAft>
                <a:spcPts val="0"/>
              </a:spcAft>
              <a:buSzPts val="1100"/>
              <a:buChar char="○"/>
            </a:pPr>
            <a:r>
              <a:rPr lang="en" sz="1100"/>
              <a:t>Admin defines policy for users</a:t>
            </a:r>
            <a:endParaRPr sz="1100"/>
          </a:p>
          <a:p>
            <a:pPr indent="-298450" lvl="1" marL="914400" rtl="0" algn="l">
              <a:spcBef>
                <a:spcPts val="0"/>
              </a:spcBef>
              <a:spcAft>
                <a:spcPts val="0"/>
              </a:spcAft>
              <a:buSzPts val="1100"/>
              <a:buChar char="○"/>
            </a:pPr>
            <a:r>
              <a:rPr lang="en" sz="1100"/>
              <a:t>Encrypt and sign  data</a:t>
            </a:r>
            <a:endParaRPr sz="1100"/>
          </a:p>
          <a:p>
            <a:pPr indent="-298450" lvl="1" marL="914400" rtl="0" algn="l">
              <a:spcBef>
                <a:spcPts val="0"/>
              </a:spcBef>
              <a:spcAft>
                <a:spcPts val="0"/>
              </a:spcAft>
              <a:buSzPts val="1100"/>
              <a:buChar char="○"/>
            </a:pPr>
            <a:r>
              <a:rPr lang="en" sz="1100"/>
              <a:t>Send the request to add policy</a:t>
            </a:r>
            <a:endParaRPr sz="1100"/>
          </a:p>
          <a:p>
            <a:pPr indent="-323850" lvl="0" marL="457200" rtl="0" algn="l">
              <a:spcBef>
                <a:spcPts val="0"/>
              </a:spcBef>
              <a:spcAft>
                <a:spcPts val="0"/>
              </a:spcAft>
              <a:buClr>
                <a:srgbClr val="009668"/>
              </a:buClr>
              <a:buSzPts val="1500"/>
              <a:buChar char="●"/>
            </a:pPr>
            <a:r>
              <a:rPr b="1" lang="en" sz="1500">
                <a:solidFill>
                  <a:srgbClr val="009668"/>
                </a:solidFill>
              </a:rPr>
              <a:t>Check Policy</a:t>
            </a:r>
            <a:endParaRPr b="1" sz="1500">
              <a:solidFill>
                <a:srgbClr val="009668"/>
              </a:solidFill>
            </a:endParaRPr>
          </a:p>
          <a:p>
            <a:pPr indent="-298450" lvl="1" marL="914400" rtl="0" algn="l">
              <a:spcBef>
                <a:spcPts val="0"/>
              </a:spcBef>
              <a:spcAft>
                <a:spcPts val="0"/>
              </a:spcAft>
              <a:buSzPts val="1100"/>
              <a:buChar char="○"/>
            </a:pPr>
            <a:r>
              <a:rPr lang="en" sz="1100"/>
              <a:t>Check if policy is valid, all attributes are present etc</a:t>
            </a:r>
            <a:endParaRPr sz="1100"/>
          </a:p>
          <a:p>
            <a:pPr indent="-298450" lvl="1" marL="914400" rtl="0" algn="l">
              <a:spcBef>
                <a:spcPts val="0"/>
              </a:spcBef>
              <a:spcAft>
                <a:spcPts val="0"/>
              </a:spcAft>
              <a:buSzPts val="1100"/>
              <a:buChar char="○"/>
            </a:pPr>
            <a:r>
              <a:rPr lang="en" sz="1100"/>
              <a:t>Check for any existing policy with similar attributes</a:t>
            </a:r>
            <a:endParaRPr sz="1100"/>
          </a:p>
          <a:p>
            <a:pPr indent="-323850" lvl="0" marL="457200" rtl="0" algn="l">
              <a:spcBef>
                <a:spcPts val="0"/>
              </a:spcBef>
              <a:spcAft>
                <a:spcPts val="0"/>
              </a:spcAft>
              <a:buClr>
                <a:srgbClr val="009668"/>
              </a:buClr>
              <a:buSzPts val="1500"/>
              <a:buChar char="●"/>
            </a:pPr>
            <a:r>
              <a:rPr b="1" lang="en" sz="1500">
                <a:solidFill>
                  <a:srgbClr val="009668"/>
                </a:solidFill>
              </a:rPr>
              <a:t>Add Policy</a:t>
            </a:r>
            <a:endParaRPr b="1" sz="1500">
              <a:solidFill>
                <a:srgbClr val="009668"/>
              </a:solidFill>
            </a:endParaRPr>
          </a:p>
          <a:p>
            <a:pPr indent="-298450" lvl="1" marL="914400" rtl="0" algn="l">
              <a:spcBef>
                <a:spcPts val="0"/>
              </a:spcBef>
              <a:spcAft>
                <a:spcPts val="0"/>
              </a:spcAft>
              <a:buSzPts val="1100"/>
              <a:buChar char="○"/>
            </a:pPr>
            <a:r>
              <a:rPr lang="en" sz="1100"/>
              <a:t>Write the policy in the ledger</a:t>
            </a:r>
            <a:endParaRPr sz="1100"/>
          </a:p>
          <a:p>
            <a:pPr indent="-298450" lvl="1" marL="914400" rtl="0" algn="l">
              <a:spcBef>
                <a:spcPts val="0"/>
              </a:spcBef>
              <a:spcAft>
                <a:spcPts val="0"/>
              </a:spcAft>
              <a:buSzPts val="1100"/>
              <a:buChar char="○"/>
            </a:pPr>
            <a:r>
              <a:rPr lang="en" sz="1100"/>
              <a:t>Add the policy in the state database</a:t>
            </a:r>
            <a:endParaRPr sz="1100"/>
          </a:p>
          <a:p>
            <a:pPr indent="-323850" lvl="0" marL="457200" rtl="0" algn="l">
              <a:spcBef>
                <a:spcPts val="0"/>
              </a:spcBef>
              <a:spcAft>
                <a:spcPts val="0"/>
              </a:spcAft>
              <a:buClr>
                <a:srgbClr val="009668"/>
              </a:buClr>
              <a:buSzPts val="1500"/>
              <a:buChar char="●"/>
            </a:pPr>
            <a:r>
              <a:rPr b="1" lang="en" sz="1500">
                <a:solidFill>
                  <a:srgbClr val="009668"/>
                </a:solidFill>
              </a:rPr>
              <a:t>Update Policy</a:t>
            </a:r>
            <a:endParaRPr b="1" sz="1500">
              <a:solidFill>
                <a:srgbClr val="009668"/>
              </a:solidFill>
            </a:endParaRPr>
          </a:p>
          <a:p>
            <a:pPr indent="-298450" lvl="1" marL="914400" rtl="0" algn="l">
              <a:spcBef>
                <a:spcPts val="0"/>
              </a:spcBef>
              <a:spcAft>
                <a:spcPts val="0"/>
              </a:spcAft>
              <a:buSzPts val="1100"/>
              <a:buChar char="○"/>
            </a:pPr>
            <a:r>
              <a:rPr lang="en" sz="1100"/>
              <a:t>Update a policy instead of creating a new one</a:t>
            </a:r>
            <a:endParaRPr sz="1100"/>
          </a:p>
          <a:p>
            <a:pPr indent="-323850" lvl="0" marL="457200" rtl="0" algn="l">
              <a:spcBef>
                <a:spcPts val="0"/>
              </a:spcBef>
              <a:spcAft>
                <a:spcPts val="0"/>
              </a:spcAft>
              <a:buClr>
                <a:srgbClr val="009668"/>
              </a:buClr>
              <a:buSzPts val="1500"/>
              <a:buChar char="●"/>
            </a:pPr>
            <a:r>
              <a:rPr b="1" lang="en" sz="1500">
                <a:solidFill>
                  <a:srgbClr val="009668"/>
                </a:solidFill>
              </a:rPr>
              <a:t>Delete Policy</a:t>
            </a:r>
            <a:endParaRPr b="1" sz="1500">
              <a:solidFill>
                <a:srgbClr val="009668"/>
              </a:solidFill>
            </a:endParaRPr>
          </a:p>
          <a:p>
            <a:pPr indent="-298450" lvl="1" marL="914400" rtl="0" algn="l">
              <a:spcBef>
                <a:spcPts val="0"/>
              </a:spcBef>
              <a:spcAft>
                <a:spcPts val="0"/>
              </a:spcAft>
              <a:buSzPts val="1100"/>
              <a:buChar char="○"/>
            </a:pPr>
            <a:r>
              <a:rPr lang="en" sz="1100"/>
              <a:t>Either the admin manually revokes a policy</a:t>
            </a:r>
            <a:endParaRPr sz="1100"/>
          </a:p>
          <a:p>
            <a:pPr indent="-298450" lvl="1" marL="914400" rtl="0" algn="l">
              <a:spcBef>
                <a:spcPts val="0"/>
              </a:spcBef>
              <a:spcAft>
                <a:spcPts val="0"/>
              </a:spcAft>
              <a:buSzPts val="1100"/>
              <a:buChar char="○"/>
            </a:pPr>
            <a:r>
              <a:rPr lang="en" sz="1100"/>
              <a:t>Or time of policy has expired</a:t>
            </a:r>
            <a:endParaRPr sz="1100"/>
          </a:p>
        </p:txBody>
      </p:sp>
      <p:sp>
        <p:nvSpPr>
          <p:cNvPr id="138" name="Google Shape;138;p24"/>
          <p:cNvSpPr txBox="1"/>
          <p:nvPr/>
        </p:nvSpPr>
        <p:spPr>
          <a:xfrm>
            <a:off x="5077000" y="145725"/>
            <a:ext cx="3846600" cy="44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Device Contract</a:t>
            </a:r>
            <a:endParaRPr b="1" sz="1700">
              <a:solidFill>
                <a:schemeClr val="accent2"/>
              </a:solidFill>
              <a:latin typeface="Open Sans"/>
              <a:ea typeface="Open Sans"/>
              <a:cs typeface="Open Sans"/>
              <a:sym typeface="Open Sans"/>
            </a:endParaRPr>
          </a:p>
          <a:p>
            <a:pPr indent="0" lvl="0" marL="0" rtl="0" algn="l">
              <a:spcBef>
                <a:spcPts val="0"/>
              </a:spcBef>
              <a:spcAft>
                <a:spcPts val="0"/>
              </a:spcAft>
              <a:buNone/>
            </a:pPr>
            <a:r>
              <a:t/>
            </a:r>
            <a:endParaRPr b="1" sz="1700">
              <a:solidFill>
                <a:schemeClr val="accent2"/>
              </a:solidFill>
              <a:latin typeface="Open Sans"/>
              <a:ea typeface="Open Sans"/>
              <a:cs typeface="Open Sans"/>
              <a:sym typeface="Open Sans"/>
            </a:endParaRPr>
          </a:p>
          <a:p>
            <a:pPr indent="-323850" lvl="0" marL="457200" rtl="0" algn="l">
              <a:lnSpc>
                <a:spcPct val="115000"/>
              </a:lnSpc>
              <a:spcBef>
                <a:spcPts val="0"/>
              </a:spcBef>
              <a:spcAft>
                <a:spcPts val="0"/>
              </a:spcAft>
              <a:buClr>
                <a:schemeClr val="accent2"/>
              </a:buClr>
              <a:buSzPts val="1500"/>
              <a:buFont typeface="Open Sans"/>
              <a:buChar char="●"/>
            </a:pPr>
            <a:r>
              <a:rPr b="1" lang="en" sz="1500">
                <a:solidFill>
                  <a:schemeClr val="accent2"/>
                </a:solidFill>
                <a:latin typeface="Open Sans"/>
                <a:ea typeface="Open Sans"/>
                <a:cs typeface="Open Sans"/>
                <a:sym typeface="Open Sans"/>
              </a:rPr>
              <a:t>Add URL</a:t>
            </a:r>
            <a:endParaRPr b="1" sz="1500">
              <a:solidFill>
                <a:schemeClr val="accent2"/>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Take the device ID, Mac, IP</a:t>
            </a:r>
            <a:endParaRPr sz="1100">
              <a:solidFill>
                <a:schemeClr val="dk2"/>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Write the URL of device into State database</a:t>
            </a:r>
            <a:endParaRPr sz="1100">
              <a:solidFill>
                <a:schemeClr val="dk2"/>
              </a:solidFill>
              <a:latin typeface="Open Sans"/>
              <a:ea typeface="Open Sans"/>
              <a:cs typeface="Open Sans"/>
              <a:sym typeface="Open Sans"/>
            </a:endParaRPr>
          </a:p>
          <a:p>
            <a:pPr indent="-323850" lvl="0" marL="457200" rtl="0" algn="l">
              <a:lnSpc>
                <a:spcPct val="115000"/>
              </a:lnSpc>
              <a:spcBef>
                <a:spcPts val="0"/>
              </a:spcBef>
              <a:spcAft>
                <a:spcPts val="0"/>
              </a:spcAft>
              <a:buClr>
                <a:schemeClr val="accent2"/>
              </a:buClr>
              <a:buSzPts val="1500"/>
              <a:buFont typeface="Open Sans"/>
              <a:buChar char="●"/>
            </a:pPr>
            <a:r>
              <a:rPr b="1" lang="en" sz="1500">
                <a:solidFill>
                  <a:schemeClr val="accent2"/>
                </a:solidFill>
                <a:latin typeface="Open Sans"/>
                <a:ea typeface="Open Sans"/>
                <a:cs typeface="Open Sans"/>
                <a:sym typeface="Open Sans"/>
              </a:rPr>
              <a:t>Get URL</a:t>
            </a:r>
            <a:endParaRPr b="1" sz="1500">
              <a:solidFill>
                <a:schemeClr val="accent2"/>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Given a Device ID, get URL </a:t>
            </a:r>
            <a:endParaRPr sz="1100">
              <a:solidFill>
                <a:schemeClr val="dk2"/>
              </a:solidFill>
              <a:latin typeface="Open Sans"/>
              <a:ea typeface="Open Sans"/>
              <a:cs typeface="Open Sans"/>
              <a:sym typeface="Open Sans"/>
            </a:endParaRPr>
          </a:p>
          <a:p>
            <a:pPr indent="-323850" lvl="0" marL="457200" rtl="0" algn="l">
              <a:lnSpc>
                <a:spcPct val="115000"/>
              </a:lnSpc>
              <a:spcBef>
                <a:spcPts val="0"/>
              </a:spcBef>
              <a:spcAft>
                <a:spcPts val="0"/>
              </a:spcAft>
              <a:buClr>
                <a:schemeClr val="accent2"/>
              </a:buClr>
              <a:buSzPts val="1500"/>
              <a:buFont typeface="Open Sans"/>
              <a:buChar char="●"/>
            </a:pPr>
            <a:r>
              <a:rPr b="1" lang="en" sz="1500">
                <a:solidFill>
                  <a:schemeClr val="accent2"/>
                </a:solidFill>
                <a:latin typeface="Open Sans"/>
                <a:ea typeface="Open Sans"/>
                <a:cs typeface="Open Sans"/>
                <a:sym typeface="Open Sans"/>
              </a:rPr>
              <a:t>Update URL</a:t>
            </a:r>
            <a:endParaRPr b="1" sz="1500">
              <a:solidFill>
                <a:schemeClr val="accent2"/>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If the device Mac, IP, ID changes</a:t>
            </a:r>
            <a:endParaRPr sz="1100">
              <a:solidFill>
                <a:schemeClr val="dk2"/>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Update the signature and the url</a:t>
            </a:r>
            <a:endParaRPr sz="1100">
              <a:solidFill>
                <a:schemeClr val="dk2"/>
              </a:solidFill>
              <a:latin typeface="Open Sans"/>
              <a:ea typeface="Open Sans"/>
              <a:cs typeface="Open Sans"/>
              <a:sym typeface="Open Sans"/>
            </a:endParaRPr>
          </a:p>
          <a:p>
            <a:pPr indent="-323850" lvl="0" marL="457200" rtl="0" algn="l">
              <a:lnSpc>
                <a:spcPct val="115000"/>
              </a:lnSpc>
              <a:spcBef>
                <a:spcPts val="0"/>
              </a:spcBef>
              <a:spcAft>
                <a:spcPts val="0"/>
              </a:spcAft>
              <a:buClr>
                <a:schemeClr val="accent2"/>
              </a:buClr>
              <a:buSzPts val="1500"/>
              <a:buFont typeface="Open Sans"/>
              <a:buChar char="●"/>
            </a:pPr>
            <a:r>
              <a:rPr b="1" lang="en" sz="1500">
                <a:solidFill>
                  <a:schemeClr val="accent2"/>
                </a:solidFill>
                <a:latin typeface="Open Sans"/>
                <a:ea typeface="Open Sans"/>
                <a:cs typeface="Open Sans"/>
                <a:sym typeface="Open Sans"/>
              </a:rPr>
              <a:t>Delete URL</a:t>
            </a:r>
            <a:endParaRPr b="1" sz="1500">
              <a:solidFill>
                <a:schemeClr val="accent2"/>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If the device is removed</a:t>
            </a:r>
            <a:endParaRPr sz="1100">
              <a:solidFill>
                <a:schemeClr val="dk2"/>
              </a:solidFill>
              <a:latin typeface="Open Sans"/>
              <a:ea typeface="Open Sans"/>
              <a:cs typeface="Open Sans"/>
              <a:sym typeface="Open Sans"/>
            </a:endParaRPr>
          </a:p>
          <a:p>
            <a:pPr indent="-298450" lvl="1" marL="914400" rtl="0" algn="l">
              <a:lnSpc>
                <a:spcPct val="115000"/>
              </a:lnSpc>
              <a:spcBef>
                <a:spcPts val="0"/>
              </a:spcBef>
              <a:spcAft>
                <a:spcPts val="0"/>
              </a:spcAft>
              <a:buClr>
                <a:schemeClr val="dk2"/>
              </a:buClr>
              <a:buSzPts val="1100"/>
              <a:buFont typeface="Open Sans"/>
              <a:buChar char="○"/>
            </a:pPr>
            <a:r>
              <a:rPr lang="en" sz="1100">
                <a:solidFill>
                  <a:schemeClr val="dk2"/>
                </a:solidFill>
                <a:latin typeface="Open Sans"/>
                <a:ea typeface="Open Sans"/>
                <a:cs typeface="Open Sans"/>
                <a:sym typeface="Open Sans"/>
              </a:rPr>
              <a:t>Remove the URL from state DB</a:t>
            </a:r>
            <a:endParaRPr sz="12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1124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Contract</a:t>
            </a:r>
            <a:endParaRPr/>
          </a:p>
        </p:txBody>
      </p:sp>
      <p:sp>
        <p:nvSpPr>
          <p:cNvPr id="144" name="Google Shape;144;p25"/>
          <p:cNvSpPr txBox="1"/>
          <p:nvPr>
            <p:ph idx="1" type="body"/>
          </p:nvPr>
        </p:nvSpPr>
        <p:spPr>
          <a:xfrm>
            <a:off x="311700" y="998000"/>
            <a:ext cx="8520600" cy="330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accent2"/>
              </a:buClr>
              <a:buSzPts val="1700"/>
              <a:buChar char="●"/>
            </a:pPr>
            <a:r>
              <a:rPr b="1" lang="en" sz="1700">
                <a:solidFill>
                  <a:schemeClr val="accent2"/>
                </a:solidFill>
              </a:rPr>
              <a:t>Verify User</a:t>
            </a:r>
            <a:endParaRPr b="1" sz="1700">
              <a:solidFill>
                <a:schemeClr val="accent2"/>
              </a:solidFill>
            </a:endParaRPr>
          </a:p>
          <a:p>
            <a:pPr indent="-311150" lvl="1" marL="914400" rtl="0" algn="l">
              <a:spcBef>
                <a:spcPts val="0"/>
              </a:spcBef>
              <a:spcAft>
                <a:spcPts val="0"/>
              </a:spcAft>
              <a:buSzPts val="1300"/>
              <a:buChar char="○"/>
            </a:pPr>
            <a:r>
              <a:rPr lang="en" sz="1300"/>
              <a:t>Check user’s key and verify identity</a:t>
            </a:r>
            <a:endParaRPr sz="1300"/>
          </a:p>
          <a:p>
            <a:pPr indent="-336550" lvl="0" marL="457200" rtl="0" algn="l">
              <a:spcBef>
                <a:spcPts val="0"/>
              </a:spcBef>
              <a:spcAft>
                <a:spcPts val="0"/>
              </a:spcAft>
              <a:buClr>
                <a:schemeClr val="accent2"/>
              </a:buClr>
              <a:buSzPts val="1700"/>
              <a:buChar char="●"/>
            </a:pPr>
            <a:r>
              <a:rPr b="1" lang="en" sz="1700">
                <a:solidFill>
                  <a:schemeClr val="accent2"/>
                </a:solidFill>
              </a:rPr>
              <a:t>Fetch attributes</a:t>
            </a:r>
            <a:endParaRPr b="1" sz="1700">
              <a:solidFill>
                <a:schemeClr val="accent2"/>
              </a:solidFill>
            </a:endParaRPr>
          </a:p>
          <a:p>
            <a:pPr indent="-311150" lvl="1" marL="914400" rtl="0" algn="l">
              <a:spcBef>
                <a:spcPts val="0"/>
              </a:spcBef>
              <a:spcAft>
                <a:spcPts val="0"/>
              </a:spcAft>
              <a:buSzPts val="1300"/>
              <a:buChar char="○"/>
            </a:pPr>
            <a:r>
              <a:rPr lang="en" sz="1300"/>
              <a:t>Get all the relevant attributes for user, device, environment</a:t>
            </a:r>
            <a:endParaRPr sz="1300"/>
          </a:p>
          <a:p>
            <a:pPr indent="-336550" lvl="0" marL="457200" rtl="0" algn="l">
              <a:spcBef>
                <a:spcPts val="0"/>
              </a:spcBef>
              <a:spcAft>
                <a:spcPts val="0"/>
              </a:spcAft>
              <a:buClr>
                <a:schemeClr val="accent2"/>
              </a:buClr>
              <a:buSzPts val="1700"/>
              <a:buChar char="●"/>
            </a:pPr>
            <a:r>
              <a:rPr b="1" lang="en" sz="1700">
                <a:solidFill>
                  <a:schemeClr val="accent2"/>
                </a:solidFill>
              </a:rPr>
              <a:t>Check Access</a:t>
            </a:r>
            <a:endParaRPr b="1" sz="1700">
              <a:solidFill>
                <a:schemeClr val="accent2"/>
              </a:solidFill>
            </a:endParaRPr>
          </a:p>
          <a:p>
            <a:pPr indent="-311150" lvl="1" marL="914400" rtl="0" algn="l">
              <a:spcBef>
                <a:spcPts val="0"/>
              </a:spcBef>
              <a:spcAft>
                <a:spcPts val="0"/>
              </a:spcAft>
              <a:buSzPts val="1300"/>
              <a:buChar char="○"/>
            </a:pPr>
            <a:r>
              <a:rPr lang="en" sz="1300"/>
              <a:t>Query the SDB for the relevant policies</a:t>
            </a:r>
            <a:endParaRPr sz="1300"/>
          </a:p>
          <a:p>
            <a:pPr indent="-311150" lvl="1" marL="914400" rtl="0" algn="l">
              <a:spcBef>
                <a:spcPts val="0"/>
              </a:spcBef>
              <a:spcAft>
                <a:spcPts val="0"/>
              </a:spcAft>
              <a:buSzPts val="1300"/>
              <a:buChar char="○"/>
            </a:pPr>
            <a:r>
              <a:rPr lang="en" sz="1300"/>
              <a:t>Check if access should be granted or revoked</a:t>
            </a:r>
            <a:endParaRPr sz="1300"/>
          </a:p>
          <a:p>
            <a:pPr indent="-336550" lvl="0" marL="457200" rtl="0" algn="l">
              <a:spcBef>
                <a:spcPts val="0"/>
              </a:spcBef>
              <a:spcAft>
                <a:spcPts val="0"/>
              </a:spcAft>
              <a:buClr>
                <a:srgbClr val="009668"/>
              </a:buClr>
              <a:buSzPts val="1700"/>
              <a:buChar char="●"/>
            </a:pPr>
            <a:r>
              <a:rPr b="1" lang="en" sz="1700">
                <a:solidFill>
                  <a:srgbClr val="009668"/>
                </a:solidFill>
              </a:rPr>
              <a:t>Generate Token</a:t>
            </a:r>
            <a:endParaRPr b="1" sz="1700">
              <a:solidFill>
                <a:srgbClr val="009668"/>
              </a:solidFill>
            </a:endParaRPr>
          </a:p>
          <a:p>
            <a:pPr indent="-311150" lvl="1" marL="914400" rtl="0" algn="l">
              <a:spcBef>
                <a:spcPts val="0"/>
              </a:spcBef>
              <a:spcAft>
                <a:spcPts val="0"/>
              </a:spcAft>
              <a:buSzPts val="1300"/>
              <a:buChar char="○"/>
            </a:pPr>
            <a:r>
              <a:rPr lang="en" sz="1300"/>
              <a:t>If the request is valid, query the SDB and get URL for the device</a:t>
            </a:r>
            <a:endParaRPr sz="1300"/>
          </a:p>
          <a:p>
            <a:pPr indent="-311150" lvl="1" marL="914400" rtl="0" algn="l">
              <a:spcBef>
                <a:spcPts val="0"/>
              </a:spcBef>
              <a:spcAft>
                <a:spcPts val="0"/>
              </a:spcAft>
              <a:buSzPts val="1300"/>
              <a:buChar char="○"/>
            </a:pPr>
            <a:r>
              <a:rPr lang="en" sz="1300"/>
              <a:t>Generate the token for the request.</a:t>
            </a:r>
            <a:endParaRPr sz="1300"/>
          </a:p>
          <a:p>
            <a:pPr indent="-311150" lvl="1" marL="914400" rtl="0" algn="l">
              <a:spcBef>
                <a:spcPts val="0"/>
              </a:spcBef>
              <a:spcAft>
                <a:spcPts val="0"/>
              </a:spcAft>
              <a:buSzPts val="1300"/>
              <a:buChar char="○"/>
            </a:pPr>
            <a:r>
              <a:rPr lang="en" sz="1300"/>
              <a:t>Token will contain attributes like Device_ID, hash of transaction, Policy ID, expire time, etc.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3997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Flow in Hyperledger Fabric</a:t>
            </a:r>
            <a:endParaRPr/>
          </a:p>
        </p:txBody>
      </p:sp>
      <p:pic>
        <p:nvPicPr>
          <p:cNvPr id="150" name="Google Shape;150;p26"/>
          <p:cNvPicPr preferRelativeResize="0"/>
          <p:nvPr/>
        </p:nvPicPr>
        <p:blipFill>
          <a:blip r:embed="rId3">
            <a:alphaModFix/>
          </a:blip>
          <a:stretch>
            <a:fillRect/>
          </a:stretch>
        </p:blipFill>
        <p:spPr>
          <a:xfrm>
            <a:off x="1041050" y="1220400"/>
            <a:ext cx="7061877" cy="3686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1679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6" name="Google Shape;156;p27"/>
          <p:cNvSpPr txBox="1"/>
          <p:nvPr>
            <p:ph idx="1" type="body"/>
          </p:nvPr>
        </p:nvSpPr>
        <p:spPr>
          <a:xfrm>
            <a:off x="311700" y="875300"/>
            <a:ext cx="8520600" cy="369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D. Di Francesco Maesa, P. Mori, and L. Ricci, “A blockchain based approach for the definition of auditable Access Control systems,” Computers &amp; Security, vol. 84, pp. 93–119, Jul. 2019, doi: </a:t>
            </a:r>
            <a:r>
              <a:rPr lang="en" sz="1300" u="sng">
                <a:solidFill>
                  <a:srgbClr val="1C3678"/>
                </a:solidFill>
                <a:latin typeface="Times New Roman"/>
                <a:ea typeface="Times New Roman"/>
                <a:cs typeface="Times New Roman"/>
                <a:sym typeface="Times New Roman"/>
                <a:hlinkClick r:id="rId3"/>
              </a:rPr>
              <a:t>10.1016/j.cose.2019.03.016.</a:t>
            </a:r>
            <a:endParaRPr/>
          </a:p>
          <a:p>
            <a:pPr indent="-311150" lvl="0" marL="457200" rtl="0" algn="l">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C. Lin, D. He, X. Huang, K.-K. R. Choo, and A. V. Vasilakos, “BSeIn: A blockchain-based secure mutual authentication with fine-grained access control system for industry 4.0,” Journal of Network and Computer Applications, vol. 116, pp. 42–52, Aug. 2018, </a:t>
            </a:r>
            <a:r>
              <a:rPr lang="en" sz="1300" u="sng">
                <a:solidFill>
                  <a:srgbClr val="1C3678"/>
                </a:solidFill>
                <a:latin typeface="Times New Roman"/>
                <a:ea typeface="Times New Roman"/>
                <a:cs typeface="Times New Roman"/>
                <a:sym typeface="Times New Roman"/>
                <a:hlinkClick r:id="rId4"/>
              </a:rPr>
              <a:t>doi: 10.1016/j.jnca.2018.05.005.</a:t>
            </a:r>
            <a:endParaRPr sz="1300">
              <a:solidFill>
                <a:srgbClr val="595959"/>
              </a:solidFill>
              <a:latin typeface="Times New Roman"/>
              <a:ea typeface="Times New Roman"/>
              <a:cs typeface="Times New Roman"/>
              <a:sym typeface="Times New Roman"/>
            </a:endParaRPr>
          </a:p>
          <a:p>
            <a:pPr indent="-311150" lvl="0" marL="457200" rtl="0" algn="l">
              <a:spcBef>
                <a:spcPts val="0"/>
              </a:spcBef>
              <a:spcAft>
                <a:spcPts val="0"/>
              </a:spcAft>
              <a:buClr>
                <a:srgbClr val="595959"/>
              </a:buClr>
              <a:buSzPts val="1300"/>
              <a:buFont typeface="Lato"/>
              <a:buChar char="●"/>
            </a:pPr>
            <a:r>
              <a:rPr lang="en" sz="1300">
                <a:solidFill>
                  <a:srgbClr val="595959"/>
                </a:solidFill>
                <a:latin typeface="Times New Roman"/>
                <a:ea typeface="Times New Roman"/>
                <a:cs typeface="Times New Roman"/>
                <a:sym typeface="Times New Roman"/>
              </a:rPr>
              <a:t>Mounnan, Oussama &amp; Abou, Anas. (2019). Efficient Distributed Access Control Using Blockchain for Big Data in Clouds.</a:t>
            </a:r>
            <a:endParaRPr sz="1300">
              <a:solidFill>
                <a:srgbClr val="595959"/>
              </a:solidFill>
              <a:latin typeface="Times New Roman"/>
              <a:ea typeface="Times New Roman"/>
              <a:cs typeface="Times New Roman"/>
              <a:sym typeface="Times New Roman"/>
            </a:endParaRPr>
          </a:p>
          <a:p>
            <a:pPr indent="-323850" lvl="0" marL="457200" rtl="0" algn="l">
              <a:spcBef>
                <a:spcPts val="0"/>
              </a:spcBef>
              <a:spcAft>
                <a:spcPts val="0"/>
              </a:spcAft>
              <a:buClr>
                <a:srgbClr val="595959"/>
              </a:buClr>
              <a:buSzPts val="1500"/>
              <a:buFont typeface="Times New Roman"/>
              <a:buChar char="●"/>
            </a:pPr>
            <a:r>
              <a:rPr lang="en" sz="1300">
                <a:solidFill>
                  <a:srgbClr val="595959"/>
                </a:solidFill>
                <a:latin typeface="Times New Roman"/>
                <a:ea typeface="Times New Roman"/>
                <a:cs typeface="Times New Roman"/>
                <a:sym typeface="Times New Roman"/>
              </a:rPr>
              <a:t>[</a:t>
            </a:r>
            <a:r>
              <a:rPr lang="en" sz="1300">
                <a:solidFill>
                  <a:srgbClr val="595959"/>
                </a:solidFill>
                <a:latin typeface="Times New Roman"/>
                <a:ea typeface="Times New Roman"/>
                <a:cs typeface="Times New Roman"/>
                <a:sym typeface="Times New Roman"/>
              </a:rPr>
              <a:t>S. Ding, J. Cao, C. Li, K. Fan, and H. Li, “A Novel Attribute-Based Access Control Scheme Using Blockchain for IoT,” IEEE Access, vol. 7, pp. 38431–38441, 2019, doi: </a:t>
            </a:r>
            <a:r>
              <a:rPr lang="en" sz="1300" u="sng">
                <a:solidFill>
                  <a:srgbClr val="1C3678"/>
                </a:solidFill>
                <a:latin typeface="Times New Roman"/>
                <a:ea typeface="Times New Roman"/>
                <a:cs typeface="Times New Roman"/>
                <a:sym typeface="Times New Roman"/>
                <a:hlinkClick r:id="rId5"/>
              </a:rPr>
              <a:t>10.1109/access.2019.2905846</a:t>
            </a:r>
            <a:r>
              <a:rPr lang="en" sz="1300">
                <a:solidFill>
                  <a:srgbClr val="595959"/>
                </a:solidFill>
                <a:latin typeface="Times New Roman"/>
                <a:ea typeface="Times New Roman"/>
                <a:cs typeface="Times New Roman"/>
                <a:sym typeface="Times New Roman"/>
              </a:rPr>
              <a:t>.</a:t>
            </a:r>
            <a:endParaRPr sz="1500">
              <a:solidFill>
                <a:srgbClr val="595959"/>
              </a:solidFill>
              <a:latin typeface="Times New Roman"/>
              <a:ea typeface="Times New Roman"/>
              <a:cs typeface="Times New Roman"/>
              <a:sym typeface="Times New Roman"/>
            </a:endParaRPr>
          </a:p>
          <a:p>
            <a:pPr indent="-311150" lvl="0" marL="457200" rtl="0" algn="l">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T. Sultana, A. Ghaffar, M. Azeem, Z. Abubaker, M. U. Gurmani, and N. Javaid, “Data Sharing System Integrating Access Control Based on Smart Contracts for IoT,” in Advances on P2P, Parallel, Grid, Cloud and Internet Computing, Springer International Publishing, 2019, pp. 863–874. </a:t>
            </a:r>
            <a:r>
              <a:rPr lang="en" sz="1300" u="sng">
                <a:solidFill>
                  <a:srgbClr val="1C3678"/>
                </a:solidFill>
                <a:latin typeface="Times New Roman"/>
                <a:ea typeface="Times New Roman"/>
                <a:cs typeface="Times New Roman"/>
                <a:sym typeface="Times New Roman"/>
                <a:hlinkClick r:id="rId6"/>
              </a:rPr>
              <a:t>[Link]</a:t>
            </a:r>
            <a:endParaRPr sz="1300">
              <a:solidFill>
                <a:srgbClr val="595959"/>
              </a:solidFill>
              <a:latin typeface="Times New Roman"/>
              <a:ea typeface="Times New Roman"/>
              <a:cs typeface="Times New Roman"/>
              <a:sym typeface="Times New Roman"/>
            </a:endParaRPr>
          </a:p>
          <a:p>
            <a:pPr indent="-311150" lvl="0" marL="457200" rtl="0" algn="l">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Androulaki, E., Barger, A., Bortnikov, V., Cachin, C., Christidis, K., De Caro, A., Enyeart, D., Ferris, C., Laventman, G., Manevich, Y., Muralidharan, S., Murthy, C., Nguyen, B., Sethi, M., Singh, G., Smith, K., Sorniotti, A., Stathakopoulou, C., Vukolić, M., … Yellick, J. (2018, April 23). Hyperledger fabric. Proceedings of the Thirteenth EuroSys Conference. EuroSys ’18: Thirteenth EuroSys Conference 2018. https://doi.org/10.1145/3190508.3190538</a:t>
            </a:r>
            <a:endParaRPr sz="1300">
              <a:solidFill>
                <a:srgbClr val="59595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Team Members</a:t>
            </a:r>
            <a:endParaRPr sz="4400"/>
          </a:p>
        </p:txBody>
      </p:sp>
      <p:sp>
        <p:nvSpPr>
          <p:cNvPr id="73" name="Google Shape;73;p14"/>
          <p:cNvSpPr txBox="1"/>
          <p:nvPr>
            <p:ph idx="1" type="body"/>
          </p:nvPr>
        </p:nvSpPr>
        <p:spPr>
          <a:xfrm>
            <a:off x="311700" y="15619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rPr>
              <a:t>Adwait Thattey (S20170010004)</a:t>
            </a:r>
            <a:endParaRPr b="1" sz="2400">
              <a:solidFill>
                <a:schemeClr val="accent2"/>
              </a:solidFill>
            </a:endParaRPr>
          </a:p>
          <a:p>
            <a:pPr indent="0" lvl="0" marL="0" rtl="0" algn="l">
              <a:spcBef>
                <a:spcPts val="1600"/>
              </a:spcBef>
              <a:spcAft>
                <a:spcPts val="0"/>
              </a:spcAft>
              <a:buNone/>
            </a:pPr>
            <a:r>
              <a:rPr b="1" lang="en" sz="2400">
                <a:solidFill>
                  <a:schemeClr val="accent2"/>
                </a:solidFill>
              </a:rPr>
              <a:t>Siddhant Jain (S20170010151)</a:t>
            </a:r>
            <a:endParaRPr b="1" sz="2400">
              <a:solidFill>
                <a:schemeClr val="accent2"/>
              </a:solidFill>
            </a:endParaRPr>
          </a:p>
          <a:p>
            <a:pPr indent="0" lvl="0" marL="0" rtl="0" algn="l">
              <a:spcBef>
                <a:spcPts val="1600"/>
              </a:spcBef>
              <a:spcAft>
                <a:spcPts val="0"/>
              </a:spcAft>
              <a:buNone/>
            </a:pPr>
            <a:r>
              <a:rPr b="1" lang="en" sz="2400">
                <a:solidFill>
                  <a:schemeClr val="accent2"/>
                </a:solidFill>
              </a:rPr>
              <a:t>Mahammad Adam Bagwan (S20170010021)</a:t>
            </a:r>
            <a:endParaRPr b="1" sz="2400">
              <a:solidFill>
                <a:schemeClr val="accent2"/>
              </a:solidFill>
            </a:endParaRPr>
          </a:p>
          <a:p>
            <a:pPr indent="0" lvl="0" marL="0" rtl="0" algn="l">
              <a:spcBef>
                <a:spcPts val="1600"/>
              </a:spcBef>
              <a:spcAft>
                <a:spcPts val="1600"/>
              </a:spcAft>
              <a:buNone/>
            </a:pPr>
            <a:r>
              <a:t/>
            </a:r>
            <a:endParaRPr sz="2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78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9" name="Google Shape;79;p15"/>
          <p:cNvSpPr txBox="1"/>
          <p:nvPr>
            <p:ph idx="1" type="body"/>
          </p:nvPr>
        </p:nvSpPr>
        <p:spPr>
          <a:xfrm>
            <a:off x="311700" y="106680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Project Idea</a:t>
            </a:r>
            <a:endParaRPr/>
          </a:p>
          <a:p>
            <a:pPr indent="-342900" lvl="0" marL="457200" rtl="0" algn="l">
              <a:spcBef>
                <a:spcPts val="0"/>
              </a:spcBef>
              <a:spcAft>
                <a:spcPts val="0"/>
              </a:spcAft>
              <a:buSzPts val="1800"/>
              <a:buAutoNum type="arabicPeriod"/>
            </a:pPr>
            <a:r>
              <a:rPr lang="en"/>
              <a:t>Justifying Blockchain for ACS</a:t>
            </a:r>
            <a:endParaRPr/>
          </a:p>
          <a:p>
            <a:pPr indent="-342900" lvl="0" marL="457200" rtl="0" algn="l">
              <a:spcBef>
                <a:spcPts val="0"/>
              </a:spcBef>
              <a:spcAft>
                <a:spcPts val="0"/>
              </a:spcAft>
              <a:buSzPts val="1800"/>
              <a:buAutoNum type="arabicPeriod"/>
            </a:pPr>
            <a:r>
              <a:rPr lang="en"/>
              <a:t>BTP work overview</a:t>
            </a:r>
            <a:endParaRPr/>
          </a:p>
          <a:p>
            <a:pPr indent="-342900" lvl="0" marL="457200" rtl="0" algn="l">
              <a:spcBef>
                <a:spcPts val="0"/>
              </a:spcBef>
              <a:spcAft>
                <a:spcPts val="0"/>
              </a:spcAft>
              <a:buSzPts val="1800"/>
              <a:buAutoNum type="arabicPeriod"/>
            </a:pPr>
            <a:r>
              <a:rPr lang="en"/>
              <a:t>Workflow of our proposed solution</a:t>
            </a:r>
            <a:endParaRPr/>
          </a:p>
          <a:p>
            <a:pPr indent="-342900" lvl="0" marL="457200" rtl="0" algn="l">
              <a:spcBef>
                <a:spcPts val="0"/>
              </a:spcBef>
              <a:spcAft>
                <a:spcPts val="0"/>
              </a:spcAft>
              <a:buSzPts val="1800"/>
              <a:buAutoNum type="arabicPeriod"/>
            </a:pPr>
            <a:r>
              <a:rPr lang="en"/>
              <a:t>Components</a:t>
            </a:r>
            <a:endParaRPr/>
          </a:p>
          <a:p>
            <a:pPr indent="-317500" lvl="1" marL="914400" rtl="0" algn="l">
              <a:spcBef>
                <a:spcPts val="0"/>
              </a:spcBef>
              <a:spcAft>
                <a:spcPts val="0"/>
              </a:spcAft>
              <a:buSzPts val="1400"/>
              <a:buAutoNum type="alphaLcPeriod"/>
            </a:pPr>
            <a:r>
              <a:rPr lang="en"/>
              <a:t>Users</a:t>
            </a:r>
            <a:endParaRPr/>
          </a:p>
          <a:p>
            <a:pPr indent="-317500" lvl="1" marL="914400" rtl="0" algn="l">
              <a:spcBef>
                <a:spcPts val="0"/>
              </a:spcBef>
              <a:spcAft>
                <a:spcPts val="0"/>
              </a:spcAft>
              <a:buSzPts val="1400"/>
              <a:buAutoNum type="alphaLcPeriod"/>
            </a:pPr>
            <a:r>
              <a:rPr lang="en"/>
              <a:t>Policy Models</a:t>
            </a:r>
            <a:endParaRPr/>
          </a:p>
          <a:p>
            <a:pPr indent="-317500" lvl="1" marL="914400" rtl="0" algn="l">
              <a:spcBef>
                <a:spcPts val="0"/>
              </a:spcBef>
              <a:spcAft>
                <a:spcPts val="0"/>
              </a:spcAft>
              <a:buSzPts val="1400"/>
              <a:buAutoNum type="alphaLcPeriod"/>
            </a:pPr>
            <a:r>
              <a:rPr lang="en"/>
              <a:t>Contracts</a:t>
            </a:r>
            <a:endParaRPr/>
          </a:p>
          <a:p>
            <a:pPr indent="-342900" lvl="0" marL="457200" rtl="0" algn="l">
              <a:spcBef>
                <a:spcPts val="0"/>
              </a:spcBef>
              <a:spcAft>
                <a:spcPts val="0"/>
              </a:spcAft>
              <a:buSzPts val="1800"/>
              <a:buAutoNum type="arabicPeriod"/>
            </a:pPr>
            <a:r>
              <a:rPr lang="en"/>
              <a:t>Transactions in Hyperledger Fabric</a:t>
            </a:r>
            <a:endParaRPr/>
          </a:p>
          <a:p>
            <a:pPr indent="-342900" lvl="0" marL="457200" rtl="0" algn="l">
              <a:spcBef>
                <a:spcPts val="0"/>
              </a:spcBef>
              <a:spcAft>
                <a:spcPts val="0"/>
              </a:spcAft>
              <a:buSzPts val="1800"/>
              <a:buAutoNum type="arabicPeriod"/>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78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Project Idea</a:t>
            </a:r>
            <a:endParaRPr sz="4500"/>
          </a:p>
        </p:txBody>
      </p:sp>
      <p:sp>
        <p:nvSpPr>
          <p:cNvPr id="85" name="Google Shape;85;p16"/>
          <p:cNvSpPr txBox="1"/>
          <p:nvPr>
            <p:ph idx="1" type="body"/>
          </p:nvPr>
        </p:nvSpPr>
        <p:spPr>
          <a:xfrm>
            <a:off x="311700" y="977725"/>
            <a:ext cx="8520600" cy="37779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200">
                <a:solidFill>
                  <a:srgbClr val="666666"/>
                </a:solidFill>
                <a:latin typeface="Calibri"/>
                <a:ea typeface="Calibri"/>
                <a:cs typeface="Calibri"/>
                <a:sym typeface="Calibri"/>
              </a:rPr>
              <a:t>Understanding the Scope of Blockchain in Access Control Systems &amp; Building an ABAC System for IOT Data.</a:t>
            </a:r>
            <a:r>
              <a:rPr lang="en" sz="2200">
                <a:solidFill>
                  <a:srgbClr val="666666"/>
                </a:solidFill>
                <a:latin typeface="Calibri"/>
                <a:ea typeface="Calibri"/>
                <a:cs typeface="Calibri"/>
                <a:sym typeface="Calibri"/>
              </a:rPr>
              <a:t> </a:t>
            </a:r>
            <a:endParaRPr sz="2200">
              <a:solidFill>
                <a:srgbClr val="666666"/>
              </a:solidFill>
              <a:latin typeface="Calibri"/>
              <a:ea typeface="Calibri"/>
              <a:cs typeface="Calibri"/>
              <a:sym typeface="Calibri"/>
            </a:endParaRPr>
          </a:p>
          <a:p>
            <a:pPr indent="0" lvl="0" marL="0" rtl="0" algn="l">
              <a:lnSpc>
                <a:spcPct val="100000"/>
              </a:lnSpc>
              <a:spcBef>
                <a:spcPts val="0"/>
              </a:spcBef>
              <a:spcAft>
                <a:spcPts val="0"/>
              </a:spcAft>
              <a:buNone/>
            </a:pPr>
            <a:r>
              <a:rPr lang="en" sz="2400">
                <a:solidFill>
                  <a:srgbClr val="666666"/>
                </a:solidFill>
                <a:latin typeface="Calibri"/>
                <a:ea typeface="Calibri"/>
                <a:cs typeface="Calibri"/>
                <a:sym typeface="Calibri"/>
              </a:rPr>
              <a:t>                                                                                                                  </a:t>
            </a:r>
            <a:endParaRPr sz="2400">
              <a:solidFill>
                <a:srgbClr val="666666"/>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rgbClr val="666666"/>
                </a:solidFill>
                <a:latin typeface="Calibri"/>
                <a:ea typeface="Calibri"/>
                <a:cs typeface="Calibri"/>
                <a:sym typeface="Calibri"/>
              </a:rPr>
              <a:t>Key Questions</a:t>
            </a:r>
            <a:br>
              <a:rPr lang="en" sz="1700">
                <a:solidFill>
                  <a:srgbClr val="666666"/>
                </a:solidFill>
                <a:latin typeface="Calibri"/>
                <a:ea typeface="Calibri"/>
                <a:cs typeface="Calibri"/>
                <a:sym typeface="Calibri"/>
              </a:rPr>
            </a:br>
            <a:r>
              <a:rPr lang="en" sz="1700">
                <a:solidFill>
                  <a:srgbClr val="666666"/>
                </a:solidFill>
                <a:latin typeface="Calibri"/>
                <a:ea typeface="Calibri"/>
                <a:cs typeface="Calibri"/>
                <a:sym typeface="Calibri"/>
              </a:rPr>
              <a:t>1. Is Blockchain suitable for an ABAC Access Control Systems?</a:t>
            </a:r>
            <a:endParaRPr sz="1700">
              <a:solidFill>
                <a:srgbClr val="666666"/>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rgbClr val="666666"/>
                </a:solidFill>
                <a:latin typeface="Calibri"/>
                <a:ea typeface="Calibri"/>
                <a:cs typeface="Calibri"/>
                <a:sym typeface="Calibri"/>
              </a:rPr>
              <a:t>2. Why IOT Data?</a:t>
            </a:r>
            <a:endParaRPr sz="1700">
              <a:solidFill>
                <a:srgbClr val="666666"/>
              </a:solidFill>
              <a:latin typeface="Calibri"/>
              <a:ea typeface="Calibri"/>
              <a:cs typeface="Calibri"/>
              <a:sym typeface="Calibri"/>
            </a:endParaRPr>
          </a:p>
          <a:p>
            <a:pPr indent="0" lvl="0" marL="0" rtl="0" algn="l">
              <a:lnSpc>
                <a:spcPct val="100000"/>
              </a:lnSpc>
              <a:spcBef>
                <a:spcPts val="0"/>
              </a:spcBef>
              <a:spcAft>
                <a:spcPts val="0"/>
              </a:spcAft>
              <a:buNone/>
            </a:pPr>
            <a:r>
              <a:rPr lang="en" sz="1700">
                <a:solidFill>
                  <a:srgbClr val="666666"/>
                </a:solidFill>
                <a:latin typeface="Calibri"/>
                <a:ea typeface="Calibri"/>
                <a:cs typeface="Calibri"/>
                <a:sym typeface="Calibri"/>
              </a:rPr>
              <a:t>3. Permission-less or Permissioned Blockchain with IOT ACS?</a:t>
            </a:r>
            <a:endParaRPr sz="1700">
              <a:solidFill>
                <a:srgbClr val="66666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839212" y="191775"/>
            <a:ext cx="7772374" cy="4654975"/>
          </a:xfrm>
          <a:prstGeom prst="rect">
            <a:avLst/>
          </a:prstGeom>
          <a:noFill/>
          <a:ln>
            <a:noFill/>
          </a:ln>
        </p:spPr>
      </p:pic>
      <p:sp>
        <p:nvSpPr>
          <p:cNvPr id="91" name="Google Shape;91;p17"/>
          <p:cNvSpPr/>
          <p:nvPr/>
        </p:nvSpPr>
        <p:spPr>
          <a:xfrm>
            <a:off x="7414275" y="2907725"/>
            <a:ext cx="1197300" cy="989700"/>
          </a:xfrm>
          <a:prstGeom prst="ellipse">
            <a:avLst/>
          </a:prstGeom>
          <a:noFill/>
          <a:ln cap="flat" cmpd="sng" w="38100">
            <a:solidFill>
              <a:srgbClr val="0096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Control Systems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factors to consider for any production grade ACS</a:t>
            </a:r>
            <a:endParaRPr/>
          </a:p>
          <a:p>
            <a:pPr indent="-342900" lvl="0" marL="457200" rtl="0" algn="l">
              <a:spcBef>
                <a:spcPts val="1600"/>
              </a:spcBef>
              <a:spcAft>
                <a:spcPts val="0"/>
              </a:spcAft>
              <a:buSzPts val="1800"/>
              <a:buAutoNum type="arabicPeriod"/>
            </a:pPr>
            <a:r>
              <a:rPr lang="en"/>
              <a:t>No Single Point of </a:t>
            </a:r>
            <a:r>
              <a:rPr lang="en"/>
              <a:t>failure</a:t>
            </a:r>
            <a:r>
              <a:rPr lang="en"/>
              <a:t> (Hardware Crashes)</a:t>
            </a:r>
            <a:endParaRPr/>
          </a:p>
          <a:p>
            <a:pPr indent="-342900" lvl="0" marL="457200" rtl="0" algn="l">
              <a:spcBef>
                <a:spcPts val="0"/>
              </a:spcBef>
              <a:spcAft>
                <a:spcPts val="0"/>
              </a:spcAft>
              <a:buSzPts val="1800"/>
              <a:buAutoNum type="arabicPeriod"/>
            </a:pPr>
            <a:r>
              <a:rPr lang="en"/>
              <a:t>Throughput</a:t>
            </a:r>
            <a:endParaRPr/>
          </a:p>
          <a:p>
            <a:pPr indent="-342900" lvl="0" marL="457200" rtl="0" algn="l">
              <a:spcBef>
                <a:spcPts val="0"/>
              </a:spcBef>
              <a:spcAft>
                <a:spcPts val="0"/>
              </a:spcAft>
              <a:buSzPts val="1800"/>
              <a:buAutoNum type="arabicPeriod"/>
            </a:pPr>
            <a:r>
              <a:rPr lang="en"/>
              <a:t>System Security </a:t>
            </a:r>
            <a:endParaRPr/>
          </a:p>
          <a:p>
            <a:pPr indent="-342900" lvl="0" marL="457200" rtl="0" algn="l">
              <a:spcBef>
                <a:spcPts val="0"/>
              </a:spcBef>
              <a:spcAft>
                <a:spcPts val="0"/>
              </a:spcAft>
              <a:buClr>
                <a:srgbClr val="CC0000"/>
              </a:buClr>
              <a:buSzPts val="1800"/>
              <a:buAutoNum type="arabicPeriod"/>
            </a:pPr>
            <a:r>
              <a:rPr lang="en">
                <a:solidFill>
                  <a:srgbClr val="CC0000"/>
                </a:solidFill>
              </a:rPr>
              <a:t>Auditability</a:t>
            </a:r>
            <a:endParaRPr>
              <a:solidFill>
                <a:srgbClr val="CC0000"/>
              </a:solidFill>
            </a:endParaRPr>
          </a:p>
          <a:p>
            <a:pPr indent="-342900" lvl="0" marL="457200" rtl="0" algn="l">
              <a:spcBef>
                <a:spcPts val="0"/>
              </a:spcBef>
              <a:spcAft>
                <a:spcPts val="0"/>
              </a:spcAft>
              <a:buClr>
                <a:srgbClr val="CC0000"/>
              </a:buClr>
              <a:buSzPts val="1800"/>
              <a:buAutoNum type="arabicPeriod"/>
            </a:pPr>
            <a:r>
              <a:rPr lang="en">
                <a:solidFill>
                  <a:srgbClr val="CC0000"/>
                </a:solidFill>
              </a:rPr>
              <a:t>*Security (no single weak system)</a:t>
            </a:r>
            <a:endParaRPr>
              <a:solidFill>
                <a:srgbClr val="CC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Hyperledger Fabric</a:t>
            </a:r>
            <a:endParaRPr/>
          </a:p>
        </p:txBody>
      </p:sp>
      <p:sp>
        <p:nvSpPr>
          <p:cNvPr id="103" name="Google Shape;103;p19"/>
          <p:cNvSpPr txBox="1"/>
          <p:nvPr/>
        </p:nvSpPr>
        <p:spPr>
          <a:xfrm>
            <a:off x="723150" y="1292675"/>
            <a:ext cx="3776400" cy="30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9668"/>
                </a:solidFill>
              </a:rPr>
              <a:t>Cons of POW based Public Blockchain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Longer Transaction Confirmation time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Waste of resources. POW consumes a lot of resources and power</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Consistency issues. Branching of Blockchain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Privacy issues</a:t>
            </a:r>
            <a:endParaRPr>
              <a:latin typeface="Open Sans"/>
              <a:ea typeface="Open Sans"/>
              <a:cs typeface="Open Sans"/>
              <a:sym typeface="Open Sans"/>
            </a:endParaRPr>
          </a:p>
        </p:txBody>
      </p:sp>
      <p:sp>
        <p:nvSpPr>
          <p:cNvPr id="104" name="Google Shape;104;p19"/>
          <p:cNvSpPr txBox="1"/>
          <p:nvPr/>
        </p:nvSpPr>
        <p:spPr>
          <a:xfrm>
            <a:off x="5328175" y="1188725"/>
            <a:ext cx="2901600" cy="32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9668"/>
                </a:solidFill>
              </a:rPr>
              <a:t>Hyperledger Fabric</a:t>
            </a:r>
            <a:endParaRPr b="1" sz="1700">
              <a:solidFill>
                <a:srgbClr val="009668"/>
              </a:solidFill>
            </a:endParaRPr>
          </a:p>
          <a:p>
            <a:pPr indent="0" lvl="0" marL="0" rtl="0" algn="l">
              <a:spcBef>
                <a:spcPts val="0"/>
              </a:spcBef>
              <a:spcAft>
                <a:spcPts val="0"/>
              </a:spcAft>
              <a:buNone/>
            </a:pPr>
            <a:r>
              <a:t/>
            </a:r>
            <a:endParaRPr b="1" sz="1700">
              <a:solidFill>
                <a:srgbClr val="009668"/>
              </a:solidFill>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Faster consensus - less confirmation time - more throughput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Each member needs to be authorized to join a specific channel</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No consistency issues (ordering service)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Network based on business </a:t>
            </a:r>
            <a:r>
              <a:rPr lang="en">
                <a:latin typeface="Open Sans"/>
                <a:ea typeface="Open Sans"/>
                <a:cs typeface="Open Sans"/>
                <a:sym typeface="Open Sans"/>
              </a:rPr>
              <a:t>use case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20"/>
          <p:cNvGraphicFramePr/>
          <p:nvPr/>
        </p:nvGraphicFramePr>
        <p:xfrm>
          <a:off x="182775" y="162650"/>
          <a:ext cx="3000000" cy="3000000"/>
        </p:xfrm>
        <a:graphic>
          <a:graphicData uri="http://schemas.openxmlformats.org/drawingml/2006/table">
            <a:tbl>
              <a:tblPr>
                <a:noFill/>
                <a:tableStyleId>{61AB1BDF-3298-45BF-B40A-37EE877AA65C}</a:tableStyleId>
              </a:tblPr>
              <a:tblGrid>
                <a:gridCol w="2338475"/>
                <a:gridCol w="3527325"/>
                <a:gridCol w="2973725"/>
              </a:tblGrid>
              <a:tr h="811000">
                <a:tc>
                  <a:txBody>
                    <a:bodyPr/>
                    <a:lstStyle/>
                    <a:p>
                      <a:pPr indent="0" lvl="0" marL="0" marR="0" rtl="0" algn="ctr">
                        <a:lnSpc>
                          <a:spcPct val="100000"/>
                        </a:lnSpc>
                        <a:spcBef>
                          <a:spcPts val="0"/>
                        </a:spcBef>
                        <a:spcAft>
                          <a:spcPts val="0"/>
                        </a:spcAft>
                        <a:buNone/>
                      </a:pPr>
                      <a:r>
                        <a:rPr b="1" lang="en" sz="1700">
                          <a:solidFill>
                            <a:srgbClr val="009668"/>
                          </a:solidFill>
                        </a:rPr>
                        <a:t>Work already done</a:t>
                      </a:r>
                      <a:endParaRPr b="1" sz="1700">
                        <a:solidFill>
                          <a:srgbClr val="009668"/>
                        </a:solidFill>
                      </a:endParaRPr>
                    </a:p>
                  </a:txBody>
                  <a:tcPr marT="91425" marB="91425" marR="91425" marL="91425"/>
                </a:tc>
                <a:tc>
                  <a:txBody>
                    <a:bodyPr/>
                    <a:lstStyle/>
                    <a:p>
                      <a:pPr indent="0" lvl="0" marL="0" rtl="0" algn="ctr">
                        <a:spcBef>
                          <a:spcPts val="0"/>
                        </a:spcBef>
                        <a:spcAft>
                          <a:spcPts val="0"/>
                        </a:spcAft>
                        <a:buNone/>
                      </a:pPr>
                      <a:r>
                        <a:rPr b="1" lang="en" sz="1700">
                          <a:solidFill>
                            <a:srgbClr val="009668"/>
                          </a:solidFill>
                        </a:rPr>
                        <a:t>Work for this evaluation</a:t>
                      </a:r>
                      <a:endParaRPr b="1" sz="1700">
                        <a:solidFill>
                          <a:srgbClr val="009668"/>
                        </a:solidFill>
                      </a:endParaRPr>
                    </a:p>
                  </a:txBody>
                  <a:tcPr marT="91425" marB="91425" marR="91425" marL="91425"/>
                </a:tc>
                <a:tc>
                  <a:txBody>
                    <a:bodyPr/>
                    <a:lstStyle/>
                    <a:p>
                      <a:pPr indent="0" lvl="0" marL="0" rtl="0" algn="ctr">
                        <a:spcBef>
                          <a:spcPts val="0"/>
                        </a:spcBef>
                        <a:spcAft>
                          <a:spcPts val="0"/>
                        </a:spcAft>
                        <a:buNone/>
                      </a:pPr>
                      <a:r>
                        <a:rPr b="1" lang="en" sz="1700">
                          <a:solidFill>
                            <a:srgbClr val="009668"/>
                          </a:solidFill>
                        </a:rPr>
                        <a:t>Work for next semester</a:t>
                      </a:r>
                      <a:endParaRPr b="1" sz="1700">
                        <a:solidFill>
                          <a:srgbClr val="009668"/>
                        </a:solidFill>
                      </a:endParaRPr>
                    </a:p>
                  </a:txBody>
                  <a:tcPr marT="91425" marB="91425" marR="91425" marL="91425"/>
                </a:tc>
              </a:tr>
              <a:tr h="3878900">
                <a:tc>
                  <a:txBody>
                    <a:bodyPr/>
                    <a:lstStyle/>
                    <a:p>
                      <a:pPr indent="-317500" lvl="0" marL="457200" rtl="0" algn="l">
                        <a:spcBef>
                          <a:spcPts val="0"/>
                        </a:spcBef>
                        <a:spcAft>
                          <a:spcPts val="0"/>
                        </a:spcAft>
                        <a:buSzPts val="1400"/>
                        <a:buAutoNum type="arabicPeriod"/>
                      </a:pPr>
                      <a:r>
                        <a:rPr lang="en"/>
                        <a:t>Exploring </a:t>
                      </a:r>
                      <a:r>
                        <a:rPr lang="en"/>
                        <a:t>Industrial </a:t>
                      </a:r>
                      <a:r>
                        <a:rPr lang="en"/>
                        <a:t> </a:t>
                      </a:r>
                      <a:r>
                        <a:rPr lang="en"/>
                        <a:t>use cases</a:t>
                      </a:r>
                      <a:r>
                        <a:rPr lang="en"/>
                        <a:t> of Blockchain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Challenges in Centrally Operated ACS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High Level</a:t>
                      </a:r>
                      <a:r>
                        <a:rPr lang="en"/>
                        <a:t> view of Blockchain components</a:t>
                      </a:r>
                      <a:endParaRPr/>
                    </a:p>
                    <a:p>
                      <a:pPr indent="0" lvl="0" marL="45720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AutoNum type="arabicPeriod"/>
                      </a:pPr>
                      <a:r>
                        <a:rPr lang="en"/>
                        <a:t>Indepth Research on ACS using Blockchain.</a:t>
                      </a:r>
                      <a:endParaRPr/>
                    </a:p>
                    <a:p>
                      <a:pPr indent="0" lvl="0" marL="457200" rtl="0" algn="l">
                        <a:spcBef>
                          <a:spcPts val="0"/>
                        </a:spcBef>
                        <a:spcAft>
                          <a:spcPts val="0"/>
                        </a:spcAft>
                        <a:buNone/>
                      </a:pPr>
                      <a:r>
                        <a:rPr lang="en"/>
                        <a:t> </a:t>
                      </a:r>
                      <a:endParaRPr/>
                    </a:p>
                    <a:p>
                      <a:pPr indent="-317500" lvl="0" marL="457200" rtl="0" algn="l">
                        <a:spcBef>
                          <a:spcPts val="0"/>
                        </a:spcBef>
                        <a:spcAft>
                          <a:spcPts val="0"/>
                        </a:spcAft>
                        <a:buSzPts val="1400"/>
                        <a:buAutoNum type="arabicPeriod"/>
                      </a:pPr>
                      <a:r>
                        <a:rPr lang="en"/>
                        <a:t>Implemented some Blockchain Components from scratch in Golang (components, POW)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Learning Hyperledger Fabric</a:t>
                      </a:r>
                      <a:br>
                        <a:rPr lang="en"/>
                      </a:br>
                      <a:endParaRPr/>
                    </a:p>
                    <a:p>
                      <a:pPr indent="-317500" lvl="0" marL="457200" rtl="0" algn="l">
                        <a:spcBef>
                          <a:spcPts val="0"/>
                        </a:spcBef>
                        <a:spcAft>
                          <a:spcPts val="0"/>
                        </a:spcAft>
                        <a:buSzPts val="1400"/>
                        <a:buAutoNum type="arabicPeriod"/>
                      </a:pPr>
                      <a:r>
                        <a:rPr lang="en"/>
                        <a:t>Finalizing the workflow, models, and Smart Contract in the project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Coding the models in Golang </a:t>
                      </a:r>
                      <a:endParaRPr/>
                    </a:p>
                  </a:txBody>
                  <a:tcPr marT="91425" marB="91425" marR="91425" marL="91425"/>
                </a:tc>
                <a:tc>
                  <a:txBody>
                    <a:bodyPr/>
                    <a:lstStyle/>
                    <a:p>
                      <a:pPr indent="-317500" lvl="0" marL="457200" rtl="0" algn="l">
                        <a:spcBef>
                          <a:spcPts val="0"/>
                        </a:spcBef>
                        <a:spcAft>
                          <a:spcPts val="0"/>
                        </a:spcAft>
                        <a:buSzPts val="1400"/>
                        <a:buAutoNum type="arabicPeriod"/>
                      </a:pPr>
                      <a:r>
                        <a:rPr lang="en"/>
                        <a:t>Coding different types of smart contracts in the chain code for the fabric</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Scripts for enrolling admins, registering users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Web UI</a:t>
                      </a:r>
                      <a:endParaRPr/>
                    </a:p>
                    <a:p>
                      <a:pPr indent="-317500" lvl="0" marL="457200" rtl="0" algn="l">
                        <a:spcBef>
                          <a:spcPts val="0"/>
                        </a:spcBef>
                        <a:spcAft>
                          <a:spcPts val="0"/>
                        </a:spcAft>
                        <a:buSzPts val="1400"/>
                        <a:buAutoNum type="arabicPeriod"/>
                      </a:pPr>
                      <a:r>
                        <a:rPr lang="en"/>
                        <a:t>Connecting with ipfs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Integrating all components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Analysis of performance with large number of Transactions using different consensus algorithms</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05425"/>
            <a:ext cx="8520600" cy="6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(Part 1)</a:t>
            </a:r>
            <a:endParaRPr/>
          </a:p>
        </p:txBody>
      </p:sp>
      <p:sp>
        <p:nvSpPr>
          <p:cNvPr id="115" name="Google Shape;115;p21"/>
          <p:cNvSpPr txBox="1"/>
          <p:nvPr>
            <p:ph idx="1" type="body"/>
          </p:nvPr>
        </p:nvSpPr>
        <p:spPr>
          <a:xfrm>
            <a:off x="311700" y="1266325"/>
            <a:ext cx="5235000" cy="3302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devices capture the data in various formats</a:t>
            </a:r>
            <a:endParaRPr sz="1700"/>
          </a:p>
          <a:p>
            <a:pPr indent="-336550" lvl="0" marL="457200" rtl="0" algn="l">
              <a:spcBef>
                <a:spcPts val="0"/>
              </a:spcBef>
              <a:spcAft>
                <a:spcPts val="0"/>
              </a:spcAft>
              <a:buSzPts val="1700"/>
              <a:buChar char="●"/>
            </a:pPr>
            <a:r>
              <a:rPr lang="en" sz="1700"/>
              <a:t>They send the data to Gateway</a:t>
            </a:r>
            <a:endParaRPr sz="1700"/>
          </a:p>
          <a:p>
            <a:pPr indent="-336550" lvl="0" marL="457200" rtl="0" algn="l">
              <a:spcBef>
                <a:spcPts val="0"/>
              </a:spcBef>
              <a:spcAft>
                <a:spcPts val="0"/>
              </a:spcAft>
              <a:buSzPts val="1700"/>
              <a:buChar char="●"/>
            </a:pPr>
            <a:r>
              <a:rPr lang="en" sz="1700"/>
              <a:t>The gateway checks for existing device and policies</a:t>
            </a:r>
            <a:endParaRPr sz="1700"/>
          </a:p>
          <a:p>
            <a:pPr indent="-336550" lvl="0" marL="457200" rtl="0" algn="l">
              <a:spcBef>
                <a:spcPts val="0"/>
              </a:spcBef>
              <a:spcAft>
                <a:spcPts val="0"/>
              </a:spcAft>
              <a:buSzPts val="1700"/>
              <a:buChar char="●"/>
            </a:pPr>
            <a:r>
              <a:rPr lang="en" sz="1700"/>
              <a:t>If not, it fires device contracts to create url and device records</a:t>
            </a:r>
            <a:endParaRPr sz="1700"/>
          </a:p>
          <a:p>
            <a:pPr indent="-336550" lvl="0" marL="457200" rtl="0" algn="l">
              <a:spcBef>
                <a:spcPts val="0"/>
              </a:spcBef>
              <a:spcAft>
                <a:spcPts val="0"/>
              </a:spcAft>
              <a:buSzPts val="1700"/>
              <a:buChar char="●"/>
            </a:pPr>
            <a:r>
              <a:rPr lang="en" sz="1700"/>
              <a:t>The contract commits to the Blockchain and the SDB</a:t>
            </a:r>
            <a:endParaRPr sz="1700"/>
          </a:p>
          <a:p>
            <a:pPr indent="-336550" lvl="0" marL="457200" rtl="0" algn="l">
              <a:spcBef>
                <a:spcPts val="0"/>
              </a:spcBef>
              <a:spcAft>
                <a:spcPts val="0"/>
              </a:spcAft>
              <a:buSzPts val="1700"/>
              <a:buChar char="●"/>
            </a:pPr>
            <a:r>
              <a:rPr lang="en" sz="1700"/>
              <a:t>Data and the url is sent to the data storage</a:t>
            </a:r>
            <a:endParaRPr sz="1700"/>
          </a:p>
        </p:txBody>
      </p:sp>
      <p:pic>
        <p:nvPicPr>
          <p:cNvPr id="116" name="Google Shape;116;p21"/>
          <p:cNvPicPr preferRelativeResize="0"/>
          <p:nvPr/>
        </p:nvPicPr>
        <p:blipFill>
          <a:blip r:embed="rId3">
            <a:alphaModFix/>
          </a:blip>
          <a:stretch>
            <a:fillRect/>
          </a:stretch>
        </p:blipFill>
        <p:spPr>
          <a:xfrm>
            <a:off x="6279725" y="73850"/>
            <a:ext cx="2552575" cy="484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