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1"/>
  </p:notesMasterIdLst>
  <p:sldIdLst>
    <p:sldId id="273" r:id="rId2"/>
    <p:sldId id="257" r:id="rId3"/>
    <p:sldId id="274" r:id="rId4"/>
    <p:sldId id="258" r:id="rId5"/>
    <p:sldId id="259" r:id="rId6"/>
    <p:sldId id="261" r:id="rId7"/>
    <p:sldId id="275" r:id="rId8"/>
    <p:sldId id="264" r:id="rId9"/>
    <p:sldId id="276" r:id="rId10"/>
    <p:sldId id="262" r:id="rId11"/>
    <p:sldId id="263" r:id="rId12"/>
    <p:sldId id="265" r:id="rId13"/>
    <p:sldId id="266" r:id="rId14"/>
    <p:sldId id="268" r:id="rId15"/>
    <p:sldId id="277" r:id="rId16"/>
    <p:sldId id="269" r:id="rId17"/>
    <p:sldId id="270"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B93A2E-A763-4977-9158-C1FA5A3FB2E4}" type="datetimeFigureOut">
              <a:rPr lang="en-IN" smtClean="0"/>
              <a:t>02-10-2018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4C81E8-8D31-42D3-83A2-404A152E62A7}" type="slidenum">
              <a:rPr lang="en-IN" smtClean="0"/>
              <a:t>‹#›</a:t>
            </a:fld>
            <a:endParaRPr lang="en-IN"/>
          </a:p>
        </p:txBody>
      </p:sp>
    </p:spTree>
    <p:extLst>
      <p:ext uri="{BB962C8B-B14F-4D97-AF65-F5344CB8AC3E}">
        <p14:creationId xmlns:p14="http://schemas.microsoft.com/office/powerpoint/2010/main" val="12925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4C81E8-8D31-42D3-83A2-404A152E62A7}" type="slidenum">
              <a:rPr lang="en-IN" smtClean="0"/>
              <a:t>17</a:t>
            </a:fld>
            <a:endParaRPr lang="en-IN"/>
          </a:p>
        </p:txBody>
      </p:sp>
    </p:spTree>
    <p:extLst>
      <p:ext uri="{BB962C8B-B14F-4D97-AF65-F5344CB8AC3E}">
        <p14:creationId xmlns:p14="http://schemas.microsoft.com/office/powerpoint/2010/main" val="233177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10/2/2018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10/2/2018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10/2/2018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10/2/2018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10/2/2018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thoyiba.s17@iiits.in" TargetMode="External"/><Relationship Id="rId7" Type="http://schemas.openxmlformats.org/officeDocument/2006/relationships/hyperlink" Target="mailto:nikhil.d17@iiits.in" TargetMode="External"/><Relationship Id="rId2" Type="http://schemas.openxmlformats.org/officeDocument/2006/relationships/hyperlink" Target="mailto:adwaitvinay.t17@iiits.in" TargetMode="External"/><Relationship Id="rId1" Type="http://schemas.openxmlformats.org/officeDocument/2006/relationships/slideLayout" Target="../slideLayouts/slideLayout2.xml"/><Relationship Id="rId6" Type="http://schemas.openxmlformats.org/officeDocument/2006/relationships/hyperlink" Target="mailto:armin.p17@iiits.in" TargetMode="External"/><Relationship Id="rId5" Type="http://schemas.openxmlformats.org/officeDocument/2006/relationships/hyperlink" Target="mailto:bharath.s17@iiits.in" TargetMode="External"/><Relationship Id="rId4" Type="http://schemas.openxmlformats.org/officeDocument/2006/relationships/hyperlink" Target="mailto:vasudha.a17@iiits.i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291675"/>
            <a:ext cx="7772400" cy="1200329"/>
          </a:xfrm>
          <a:prstGeom prst="rect">
            <a:avLst/>
          </a:prstGeom>
          <a:noFill/>
          <a:effectLst>
            <a:outerShdw blurRad="50800" dist="38100" dir="8100000" algn="tr" rotWithShape="0">
              <a:prstClr val="black">
                <a:alpha val="40000"/>
              </a:prstClr>
            </a:outerShdw>
          </a:effectLst>
        </p:spPr>
        <p:txBody>
          <a:bodyPr wrap="square" lIns="91440" tIns="45720" rIns="91440" bIns="45720" anchor="ct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i="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Project Proposal</a:t>
            </a:r>
          </a:p>
        </p:txBody>
      </p:sp>
      <p:sp>
        <p:nvSpPr>
          <p:cNvPr id="3" name="Rectangle 2"/>
          <p:cNvSpPr/>
          <p:nvPr/>
        </p:nvSpPr>
        <p:spPr>
          <a:xfrm>
            <a:off x="1333500" y="3492004"/>
            <a:ext cx="6477000" cy="1015663"/>
          </a:xfrm>
          <a:prstGeom prst="rect">
            <a:avLst/>
          </a:prstGeom>
          <a:noFill/>
          <a:effectLst>
            <a:outerShdw blurRad="50800" dist="38100" dir="8100000" algn="tr" rotWithShape="0">
              <a:prstClr val="black">
                <a:alpha val="40000"/>
              </a:prstClr>
            </a:outerShdw>
          </a:effectLst>
        </p:spPr>
        <p:txBody>
          <a:bodyPr wrap="square" lIns="91440" tIns="45720" rIns="91440" bIns="45720" anchor="ct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i="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ASE - I</a:t>
            </a:r>
            <a:endParaRPr lang="en-US" sz="8800" b="1" i="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882097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Functional Requirements (Phase-2)</a:t>
            </a:r>
          </a:p>
        </p:txBody>
      </p:sp>
      <p:sp>
        <p:nvSpPr>
          <p:cNvPr id="3" name="Content Placeholder 2"/>
          <p:cNvSpPr>
            <a:spLocks noGrp="1"/>
          </p:cNvSpPr>
          <p:nvPr>
            <p:ph sz="quarter" idx="1"/>
          </p:nvPr>
        </p:nvSpPr>
        <p:spPr/>
        <p:txBody>
          <a:bodyPr>
            <a:normAutofit/>
          </a:bodyPr>
          <a:lstStyle/>
          <a:p>
            <a:pPr marL="0" indent="0" algn="ctr">
              <a:buNone/>
            </a:pPr>
            <a:r>
              <a:rPr lang="en-IN" b="1" dirty="0">
                <a:latin typeface="Adobe Gothic Std B" pitchFamily="34" charset="-128"/>
                <a:ea typeface="Adobe Gothic Std B" pitchFamily="34" charset="-128"/>
              </a:rPr>
              <a:t>User Requirements</a:t>
            </a:r>
          </a:p>
          <a:p>
            <a:pPr marL="514350" indent="-514350">
              <a:buFont typeface="+mj-lt"/>
              <a:buAutoNum type="arabicPeriod"/>
            </a:pPr>
            <a:r>
              <a:rPr lang="en-IN" dirty="0"/>
              <a:t>Every user can contain a profile page, where his stats will be displayed.</a:t>
            </a:r>
          </a:p>
          <a:p>
            <a:pPr marL="514350" indent="-514350">
              <a:buFont typeface="+mj-lt"/>
              <a:buAutoNum type="arabicPeriod"/>
            </a:pPr>
            <a:r>
              <a:rPr lang="en-IN" dirty="0"/>
              <a:t>Problem setter can make the hidden test cases public after some days of posting problem so that others can view it.  </a:t>
            </a:r>
          </a:p>
          <a:p>
            <a:pPr marL="514350" indent="-514350">
              <a:buFont typeface="+mj-lt"/>
              <a:buAutoNum type="arabicPeriod"/>
            </a:pPr>
            <a:r>
              <a:rPr lang="en-IN" dirty="0"/>
              <a:t>Every question can have like or dislike options.</a:t>
            </a:r>
          </a:p>
          <a:p>
            <a:pPr marL="514350" indent="-514350">
              <a:buFont typeface="+mj-lt"/>
              <a:buAutoNum type="arabicPeriod"/>
            </a:pPr>
            <a:r>
              <a:rPr lang="en-IN" dirty="0"/>
              <a:t>Questions will appear in the feed based on likes.</a:t>
            </a:r>
          </a:p>
          <a:p>
            <a:pPr marL="514350" indent="-514350">
              <a:buFont typeface="+mj-lt"/>
              <a:buAutoNum type="arabicPeriod"/>
            </a:pPr>
            <a:r>
              <a:rPr lang="en-IN" dirty="0"/>
              <a:t>Support for more languages (Ex: Java, Node, C++, </a:t>
            </a:r>
            <a:r>
              <a:rPr lang="en-IN" dirty="0" err="1"/>
              <a:t>etc</a:t>
            </a:r>
            <a:r>
              <a:rPr lang="en-IN" dirty="0"/>
              <a:t>).</a:t>
            </a:r>
          </a:p>
        </p:txBody>
      </p:sp>
    </p:spTree>
    <p:extLst>
      <p:ext uri="{BB962C8B-B14F-4D97-AF65-F5344CB8AC3E}">
        <p14:creationId xmlns:p14="http://schemas.microsoft.com/office/powerpoint/2010/main" val="3869413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Functional Requirements (Phase-2)</a:t>
            </a:r>
          </a:p>
        </p:txBody>
      </p:sp>
      <p:sp>
        <p:nvSpPr>
          <p:cNvPr id="3" name="Content Placeholder 2"/>
          <p:cNvSpPr>
            <a:spLocks noGrp="1"/>
          </p:cNvSpPr>
          <p:nvPr>
            <p:ph sz="quarter" idx="1"/>
          </p:nvPr>
        </p:nvSpPr>
        <p:spPr/>
        <p:txBody>
          <a:bodyPr/>
          <a:lstStyle/>
          <a:p>
            <a:pPr marL="514350" indent="-514350">
              <a:buFont typeface="+mj-lt"/>
              <a:buAutoNum type="arabicPeriod" startAt="6"/>
            </a:pPr>
            <a:r>
              <a:rPr lang="en-IN" dirty="0"/>
              <a:t>Contests/Events can be conducted on the portal.</a:t>
            </a:r>
          </a:p>
          <a:p>
            <a:pPr marL="514350" indent="-514350">
              <a:buFont typeface="+mj-lt"/>
              <a:buAutoNum type="arabicPeriod" startAt="6"/>
            </a:pPr>
            <a:r>
              <a:rPr lang="en-IN" dirty="0"/>
              <a:t>Every contest and question can have a </a:t>
            </a:r>
            <a:r>
              <a:rPr lang="en-IN" dirty="0" err="1"/>
              <a:t>leaderboard</a:t>
            </a:r>
            <a:r>
              <a:rPr lang="en-IN" dirty="0"/>
              <a:t>.</a:t>
            </a:r>
          </a:p>
          <a:p>
            <a:pPr marL="514350" indent="-514350">
              <a:buFont typeface="+mj-lt"/>
              <a:buAutoNum type="arabicPeriod" startAt="6"/>
            </a:pPr>
            <a:r>
              <a:rPr lang="en-IN" dirty="0"/>
              <a:t>Difficulty level of questions can be set based on number and rank of users that solve it.</a:t>
            </a:r>
          </a:p>
          <a:p>
            <a:pPr marL="514350" indent="-514350">
              <a:buFont typeface="+mj-lt"/>
              <a:buAutoNum type="arabicPeriod" startAt="6"/>
            </a:pPr>
            <a:r>
              <a:rPr lang="en-IN" dirty="0"/>
              <a:t>User will get points based on level of each question they solve. Users will be ranked based on points.</a:t>
            </a:r>
          </a:p>
          <a:p>
            <a:pPr marL="514350" indent="-514350">
              <a:buFont typeface="+mj-lt"/>
              <a:buAutoNum type="arabicPeriod" startAt="6"/>
            </a:pPr>
            <a:r>
              <a:rPr lang="en-IN" dirty="0"/>
              <a:t>An android mobile app can be made for the portal.  </a:t>
            </a:r>
          </a:p>
        </p:txBody>
      </p:sp>
    </p:spTree>
    <p:extLst>
      <p:ext uri="{BB962C8B-B14F-4D97-AF65-F5344CB8AC3E}">
        <p14:creationId xmlns:p14="http://schemas.microsoft.com/office/powerpoint/2010/main" val="1911043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Functional Requirements (Phase-2)</a:t>
            </a:r>
          </a:p>
        </p:txBody>
      </p:sp>
      <p:sp>
        <p:nvSpPr>
          <p:cNvPr id="3" name="Content Placeholder 2"/>
          <p:cNvSpPr>
            <a:spLocks noGrp="1"/>
          </p:cNvSpPr>
          <p:nvPr>
            <p:ph sz="quarter" idx="1"/>
          </p:nvPr>
        </p:nvSpPr>
        <p:spPr/>
        <p:txBody>
          <a:bodyPr/>
          <a:lstStyle/>
          <a:p>
            <a:pPr marL="0" indent="0" algn="ctr">
              <a:buNone/>
            </a:pPr>
            <a:r>
              <a:rPr lang="en-IN" b="1" dirty="0">
                <a:latin typeface="Adobe Gothic Std B" pitchFamily="34" charset="-128"/>
                <a:ea typeface="Adobe Gothic Std B" pitchFamily="34" charset="-128"/>
              </a:rPr>
              <a:t>System Requirements</a:t>
            </a:r>
          </a:p>
          <a:p>
            <a:pPr marL="514350" indent="-514350">
              <a:buFont typeface="+mj-lt"/>
              <a:buAutoNum type="arabicPeriod"/>
            </a:pPr>
            <a:r>
              <a:rPr lang="en-IN" sz="2500" dirty="0">
                <a:ea typeface="Adobe Gothic Std B" pitchFamily="34" charset="-128"/>
              </a:rPr>
              <a:t>Keep track of likes and dislikes for each question.</a:t>
            </a:r>
          </a:p>
          <a:p>
            <a:pPr marL="514350" indent="-514350">
              <a:buFont typeface="+mj-lt"/>
              <a:buAutoNum type="arabicPeriod"/>
            </a:pPr>
            <a:r>
              <a:rPr lang="en-IN" sz="2500" dirty="0">
                <a:ea typeface="Adobe Gothic Std B" pitchFamily="34" charset="-128"/>
              </a:rPr>
              <a:t>Keep timers for contests and freeze submissions after the contest ends.</a:t>
            </a:r>
          </a:p>
          <a:p>
            <a:pPr marL="514350" indent="-514350">
              <a:buFont typeface="+mj-lt"/>
              <a:buAutoNum type="arabicPeriod"/>
            </a:pPr>
            <a:r>
              <a:rPr lang="en-IN" sz="2500" dirty="0">
                <a:ea typeface="Adobe Gothic Std B" pitchFamily="34" charset="-128"/>
              </a:rPr>
              <a:t>Every code that is submitted by user should be run in an isolated environment so that malicious code does not affect the server.</a:t>
            </a:r>
          </a:p>
          <a:p>
            <a:pPr marL="514350" indent="-514350">
              <a:buFont typeface="+mj-lt"/>
              <a:buAutoNum type="arabicPeriod"/>
            </a:pPr>
            <a:r>
              <a:rPr lang="en-IN" sz="2500" dirty="0">
                <a:ea typeface="Adobe Gothic Std B" pitchFamily="34" charset="-128"/>
              </a:rPr>
              <a:t>Calculate statistics for any user whenever required.</a:t>
            </a:r>
          </a:p>
          <a:p>
            <a:pPr marL="514350" indent="-514350">
              <a:buFont typeface="+mj-lt"/>
              <a:buAutoNum type="arabicPeriod"/>
            </a:pPr>
            <a:r>
              <a:rPr lang="en-IN" sz="2500" dirty="0">
                <a:ea typeface="Adobe Gothic Std B" pitchFamily="34" charset="-128"/>
              </a:rPr>
              <a:t>Extend</a:t>
            </a:r>
            <a:r>
              <a:rPr lang="en-IN" sz="2500" dirty="0"/>
              <a:t> the backend so that server and database can be accessed from the mobile app.</a:t>
            </a:r>
          </a:p>
          <a:p>
            <a:pPr marL="514350" indent="-514350">
              <a:buFont typeface="+mj-lt"/>
              <a:buAutoNum type="arabicPeriod"/>
            </a:pPr>
            <a:endParaRPr lang="en-IN" sz="2500" dirty="0">
              <a:ea typeface="Adobe Gothic Std B" pitchFamily="34" charset="-128"/>
            </a:endParaRPr>
          </a:p>
        </p:txBody>
      </p:sp>
    </p:spTree>
    <p:extLst>
      <p:ext uri="{BB962C8B-B14F-4D97-AF65-F5344CB8AC3E}">
        <p14:creationId xmlns:p14="http://schemas.microsoft.com/office/powerpoint/2010/main" val="1412306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Architecture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895600"/>
            <a:ext cx="1971675" cy="17526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7999" y="2724149"/>
            <a:ext cx="1600201" cy="214432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0264" y="4459883"/>
            <a:ext cx="1915886" cy="16764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6400" y="4641271"/>
            <a:ext cx="653707" cy="61652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13256" y="5340287"/>
            <a:ext cx="707008" cy="707008"/>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34546" y="1769148"/>
            <a:ext cx="2762249" cy="1595966"/>
          </a:xfrm>
          <a:prstGeom prst="rect">
            <a:avLst/>
          </a:prstGeom>
        </p:spPr>
      </p:pic>
      <p:cxnSp>
        <p:nvCxnSpPr>
          <p:cNvPr id="15" name="Straight Arrow Connector 14"/>
          <p:cNvCxnSpPr/>
          <p:nvPr/>
        </p:nvCxnSpPr>
        <p:spPr>
          <a:xfrm>
            <a:off x="2209800" y="3771900"/>
            <a:ext cx="695324" cy="0"/>
          </a:xfrm>
          <a:prstGeom prst="straightConnector1">
            <a:avLst/>
          </a:prstGeom>
          <a:ln w="476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648200" y="2438400"/>
            <a:ext cx="1828800" cy="1143000"/>
          </a:xfrm>
          <a:prstGeom prst="straightConnector1">
            <a:avLst/>
          </a:prstGeom>
          <a:ln w="476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648200" y="3900052"/>
            <a:ext cx="2057400" cy="559831"/>
          </a:xfrm>
          <a:prstGeom prst="straightConnector1">
            <a:avLst/>
          </a:prstGeom>
          <a:ln w="476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9160" y="4683806"/>
            <a:ext cx="1767753" cy="369332"/>
          </a:xfrm>
          <a:prstGeom prst="rect">
            <a:avLst/>
          </a:prstGeom>
          <a:noFill/>
        </p:spPr>
        <p:txBody>
          <a:bodyPr wrap="square" rtlCol="0">
            <a:spAutoFit/>
          </a:bodyPr>
          <a:lstStyle/>
          <a:p>
            <a:pPr algn="ctr"/>
            <a:r>
              <a:rPr lang="en-IN" b="1" i="1" dirty="0"/>
              <a:t>Database</a:t>
            </a:r>
          </a:p>
        </p:txBody>
      </p:sp>
      <p:sp>
        <p:nvSpPr>
          <p:cNvPr id="26" name="TextBox 25"/>
          <p:cNvSpPr txBox="1"/>
          <p:nvPr/>
        </p:nvSpPr>
        <p:spPr>
          <a:xfrm>
            <a:off x="3047999" y="4883296"/>
            <a:ext cx="1767753" cy="369332"/>
          </a:xfrm>
          <a:prstGeom prst="rect">
            <a:avLst/>
          </a:prstGeom>
          <a:noFill/>
        </p:spPr>
        <p:txBody>
          <a:bodyPr wrap="square" rtlCol="0">
            <a:spAutoFit/>
          </a:bodyPr>
          <a:lstStyle/>
          <a:p>
            <a:pPr algn="ctr"/>
            <a:r>
              <a:rPr lang="en-IN" b="1" i="1" dirty="0"/>
              <a:t>Server</a:t>
            </a:r>
          </a:p>
        </p:txBody>
      </p:sp>
      <p:sp>
        <p:nvSpPr>
          <p:cNvPr id="27" name="TextBox 26"/>
          <p:cNvSpPr txBox="1"/>
          <p:nvPr/>
        </p:nvSpPr>
        <p:spPr>
          <a:xfrm>
            <a:off x="6567414" y="4067673"/>
            <a:ext cx="2314426" cy="369332"/>
          </a:xfrm>
          <a:prstGeom prst="rect">
            <a:avLst/>
          </a:prstGeom>
          <a:noFill/>
        </p:spPr>
        <p:txBody>
          <a:bodyPr wrap="square" rtlCol="0">
            <a:spAutoFit/>
          </a:bodyPr>
          <a:lstStyle/>
          <a:p>
            <a:pPr algn="ctr"/>
            <a:r>
              <a:rPr lang="en-IN" b="1" i="1" dirty="0"/>
              <a:t>User via browser</a:t>
            </a:r>
          </a:p>
        </p:txBody>
      </p:sp>
      <p:sp>
        <p:nvSpPr>
          <p:cNvPr id="28" name="TextBox 27"/>
          <p:cNvSpPr txBox="1"/>
          <p:nvPr/>
        </p:nvSpPr>
        <p:spPr>
          <a:xfrm>
            <a:off x="5734546" y="1394253"/>
            <a:ext cx="2719987" cy="369332"/>
          </a:xfrm>
          <a:prstGeom prst="rect">
            <a:avLst/>
          </a:prstGeom>
          <a:noFill/>
        </p:spPr>
        <p:txBody>
          <a:bodyPr wrap="square" rtlCol="0">
            <a:spAutoFit/>
          </a:bodyPr>
          <a:lstStyle/>
          <a:p>
            <a:pPr algn="ctr"/>
            <a:r>
              <a:rPr lang="en-IN" b="1" i="1" dirty="0"/>
              <a:t>User via App</a:t>
            </a:r>
          </a:p>
        </p:txBody>
      </p:sp>
    </p:spTree>
    <p:extLst>
      <p:ext uri="{BB962C8B-B14F-4D97-AF65-F5344CB8AC3E}">
        <p14:creationId xmlns:p14="http://schemas.microsoft.com/office/powerpoint/2010/main" val="395762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Technologies</a:t>
            </a:r>
          </a:p>
        </p:txBody>
      </p:sp>
      <p:sp>
        <p:nvSpPr>
          <p:cNvPr id="3" name="Content Placeholder 2"/>
          <p:cNvSpPr>
            <a:spLocks noGrp="1"/>
          </p:cNvSpPr>
          <p:nvPr>
            <p:ph sz="half" idx="1"/>
          </p:nvPr>
        </p:nvSpPr>
        <p:spPr>
          <a:xfrm>
            <a:off x="301752" y="1371600"/>
            <a:ext cx="4038600" cy="4876800"/>
          </a:xfrm>
        </p:spPr>
        <p:txBody>
          <a:bodyPr>
            <a:normAutofit/>
          </a:bodyPr>
          <a:lstStyle/>
          <a:p>
            <a:r>
              <a:rPr lang="en-IN" dirty="0"/>
              <a:t>GUI (front-end):	</a:t>
            </a:r>
          </a:p>
          <a:p>
            <a:pPr lvl="2"/>
            <a:r>
              <a:rPr lang="en-IN" i="1" dirty="0"/>
              <a:t>HTML5</a:t>
            </a:r>
          </a:p>
          <a:p>
            <a:pPr lvl="2"/>
            <a:r>
              <a:rPr lang="en-IN" i="1" dirty="0"/>
              <a:t>CSS3</a:t>
            </a:r>
          </a:p>
          <a:p>
            <a:pPr lvl="2"/>
            <a:r>
              <a:rPr lang="en-IN" i="1" dirty="0" err="1"/>
              <a:t>Javascript</a:t>
            </a:r>
            <a:endParaRPr lang="en-IN" i="1" dirty="0"/>
          </a:p>
          <a:p>
            <a:pPr lvl="2"/>
            <a:r>
              <a:rPr lang="en-IN" i="1" dirty="0" err="1"/>
              <a:t>JQuery</a:t>
            </a:r>
            <a:endParaRPr lang="en-IN" i="1" dirty="0"/>
          </a:p>
          <a:p>
            <a:pPr lvl="2"/>
            <a:r>
              <a:rPr lang="en-IN" i="1" dirty="0"/>
              <a:t>Materialize CSS</a:t>
            </a:r>
          </a:p>
          <a:p>
            <a:pPr lvl="2"/>
            <a:r>
              <a:rPr lang="en-IN" i="1" dirty="0"/>
              <a:t>AJAX</a:t>
            </a:r>
          </a:p>
          <a:p>
            <a:pPr lvl="2"/>
            <a:r>
              <a:rPr lang="en-IN" i="1" dirty="0" err="1"/>
              <a:t>Disqus</a:t>
            </a:r>
            <a:r>
              <a:rPr lang="en-IN" i="1" dirty="0"/>
              <a:t> for comment section/ forum</a:t>
            </a:r>
          </a:p>
          <a:p>
            <a:pPr lvl="2"/>
            <a:r>
              <a:rPr lang="en-IN" i="1" dirty="0"/>
              <a:t>Particle.js</a:t>
            </a:r>
          </a:p>
          <a:p>
            <a:pPr lvl="2"/>
            <a:r>
              <a:rPr lang="en-IN" i="1" dirty="0"/>
              <a:t>Chart.js</a:t>
            </a:r>
          </a:p>
          <a:p>
            <a:pPr lvl="2"/>
            <a:r>
              <a:rPr lang="en-IN" i="1" dirty="0"/>
              <a:t>Firefox Dev Tools (for testing and bug fixes)</a:t>
            </a:r>
          </a:p>
          <a:p>
            <a:endParaRPr lang="en-IN" dirty="0"/>
          </a:p>
        </p:txBody>
      </p:sp>
      <p:sp>
        <p:nvSpPr>
          <p:cNvPr id="4" name="Content Placeholder 3"/>
          <p:cNvSpPr>
            <a:spLocks noGrp="1"/>
          </p:cNvSpPr>
          <p:nvPr>
            <p:ph sz="half" idx="2"/>
          </p:nvPr>
        </p:nvSpPr>
        <p:spPr/>
        <p:txBody>
          <a:bodyPr>
            <a:normAutofit/>
          </a:bodyPr>
          <a:lstStyle/>
          <a:p>
            <a:r>
              <a:rPr lang="en-IN" dirty="0"/>
              <a:t>Backend Server:</a:t>
            </a:r>
          </a:p>
          <a:p>
            <a:pPr lvl="2"/>
            <a:r>
              <a:rPr lang="en-IN" i="1" dirty="0"/>
              <a:t>Python3  v3.6</a:t>
            </a:r>
          </a:p>
          <a:p>
            <a:pPr lvl="2"/>
            <a:r>
              <a:rPr lang="en-IN" i="1" dirty="0"/>
              <a:t>Django  v2.1</a:t>
            </a:r>
          </a:p>
          <a:p>
            <a:pPr lvl="2"/>
            <a:r>
              <a:rPr lang="en-IN" i="1" dirty="0" err="1"/>
              <a:t>Cron</a:t>
            </a:r>
            <a:r>
              <a:rPr lang="en-IN" i="1" dirty="0"/>
              <a:t> </a:t>
            </a:r>
          </a:p>
          <a:p>
            <a:pPr lvl="2"/>
            <a:r>
              <a:rPr lang="en-IN" i="1" dirty="0"/>
              <a:t>Sockets/Channels </a:t>
            </a:r>
          </a:p>
          <a:p>
            <a:pPr lvl="2"/>
            <a:r>
              <a:rPr lang="en-IN" i="1" dirty="0"/>
              <a:t>Compilers/Interpreters for processing codes of languages (ex GCC, JVM etc.)</a:t>
            </a:r>
          </a:p>
          <a:p>
            <a:pPr lvl="2"/>
            <a:r>
              <a:rPr lang="en-IN" i="1" dirty="0" err="1"/>
              <a:t>Gunicorn</a:t>
            </a:r>
            <a:endParaRPr lang="en-IN" i="1" dirty="0"/>
          </a:p>
          <a:p>
            <a:pPr marL="594360" lvl="2" indent="0">
              <a:buNone/>
            </a:pPr>
            <a:endParaRPr lang="en-IN" i="1" dirty="0"/>
          </a:p>
        </p:txBody>
      </p:sp>
    </p:spTree>
    <p:extLst>
      <p:ext uri="{BB962C8B-B14F-4D97-AF65-F5344CB8AC3E}">
        <p14:creationId xmlns:p14="http://schemas.microsoft.com/office/powerpoint/2010/main" val="120295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a:t>
            </a:r>
          </a:p>
        </p:txBody>
      </p:sp>
      <p:sp>
        <p:nvSpPr>
          <p:cNvPr id="3" name="Content Placeholder 2"/>
          <p:cNvSpPr>
            <a:spLocks noGrp="1"/>
          </p:cNvSpPr>
          <p:nvPr>
            <p:ph sz="half" idx="1"/>
          </p:nvPr>
        </p:nvSpPr>
        <p:spPr>
          <a:xfrm>
            <a:off x="301752" y="1371600"/>
            <a:ext cx="4038600" cy="4953000"/>
          </a:xfrm>
        </p:spPr>
        <p:txBody>
          <a:bodyPr>
            <a:normAutofit/>
          </a:bodyPr>
          <a:lstStyle/>
          <a:p>
            <a:r>
              <a:rPr lang="en-US" dirty="0"/>
              <a:t>Python Libraries:</a:t>
            </a:r>
          </a:p>
          <a:p>
            <a:pPr lvl="2"/>
            <a:r>
              <a:rPr lang="en-US" i="1" dirty="0" err="1"/>
              <a:t>ipython</a:t>
            </a:r>
            <a:endParaRPr lang="en-US" i="1" dirty="0"/>
          </a:p>
          <a:p>
            <a:pPr lvl="2"/>
            <a:r>
              <a:rPr lang="en-US" i="1" dirty="0" err="1"/>
              <a:t>PyTZ</a:t>
            </a:r>
            <a:endParaRPr lang="en-US" i="1" dirty="0"/>
          </a:p>
          <a:p>
            <a:pPr lvl="2"/>
            <a:r>
              <a:rPr lang="en-US" i="1" dirty="0" err="1"/>
              <a:t>django</a:t>
            </a:r>
            <a:endParaRPr lang="en-US" i="1" dirty="0"/>
          </a:p>
          <a:p>
            <a:pPr lvl="2"/>
            <a:r>
              <a:rPr lang="en-US" i="1" dirty="0" err="1"/>
              <a:t>django-cron</a:t>
            </a:r>
            <a:endParaRPr lang="en-US" i="1" dirty="0"/>
          </a:p>
          <a:p>
            <a:pPr lvl="2"/>
            <a:r>
              <a:rPr lang="en-US" i="1" dirty="0" err="1"/>
              <a:t>django</a:t>
            </a:r>
            <a:r>
              <a:rPr lang="en-US" i="1" dirty="0"/>
              <a:t>-widget-tweaks</a:t>
            </a:r>
          </a:p>
          <a:p>
            <a:pPr lvl="2"/>
            <a:r>
              <a:rPr lang="en-US" i="1" dirty="0" err="1"/>
              <a:t>djangorestframework</a:t>
            </a:r>
            <a:endParaRPr lang="en-US" i="1" dirty="0"/>
          </a:p>
          <a:p>
            <a:pPr lvl="2"/>
            <a:r>
              <a:rPr lang="en-US" i="1" dirty="0"/>
              <a:t>channels</a:t>
            </a:r>
          </a:p>
          <a:p>
            <a:pPr lvl="2"/>
            <a:r>
              <a:rPr lang="en-US" i="1" dirty="0"/>
              <a:t>pillow</a:t>
            </a:r>
          </a:p>
          <a:p>
            <a:pPr lvl="2"/>
            <a:r>
              <a:rPr lang="en-US" i="1" dirty="0" err="1"/>
              <a:t>pylint</a:t>
            </a:r>
            <a:endParaRPr lang="en-US" i="1" dirty="0"/>
          </a:p>
          <a:p>
            <a:pPr lvl="2"/>
            <a:r>
              <a:rPr lang="en-US" i="1" dirty="0" err="1"/>
              <a:t>django</a:t>
            </a:r>
            <a:r>
              <a:rPr lang="en-US" i="1" dirty="0"/>
              <a:t>-social-</a:t>
            </a:r>
            <a:r>
              <a:rPr lang="en-US" i="1" dirty="0" err="1"/>
              <a:t>auth</a:t>
            </a:r>
            <a:endParaRPr lang="en-US" i="1" dirty="0"/>
          </a:p>
          <a:p>
            <a:pPr lvl="2"/>
            <a:r>
              <a:rPr lang="en-US" i="1" dirty="0" err="1"/>
              <a:t>dbbackup</a:t>
            </a:r>
            <a:endParaRPr lang="en-US" i="1" dirty="0"/>
          </a:p>
          <a:p>
            <a:pPr lvl="2"/>
            <a:r>
              <a:rPr lang="en-US" i="1" dirty="0" err="1"/>
              <a:t>unittest</a:t>
            </a:r>
            <a:endParaRPr lang="en-US" i="1" dirty="0"/>
          </a:p>
        </p:txBody>
      </p:sp>
      <p:sp>
        <p:nvSpPr>
          <p:cNvPr id="4" name="Content Placeholder 3"/>
          <p:cNvSpPr>
            <a:spLocks noGrp="1"/>
          </p:cNvSpPr>
          <p:nvPr>
            <p:ph sz="half" idx="2"/>
          </p:nvPr>
        </p:nvSpPr>
        <p:spPr/>
        <p:txBody>
          <a:bodyPr>
            <a:normAutofit/>
          </a:bodyPr>
          <a:lstStyle/>
          <a:p>
            <a:r>
              <a:rPr lang="en-IN" dirty="0"/>
              <a:t>Database:</a:t>
            </a:r>
          </a:p>
          <a:p>
            <a:pPr lvl="2"/>
            <a:r>
              <a:rPr lang="en-IN" i="1" dirty="0"/>
              <a:t>MySQL/PostgreSQL in production</a:t>
            </a:r>
          </a:p>
          <a:p>
            <a:pPr lvl="2"/>
            <a:r>
              <a:rPr lang="en-IN" i="1" dirty="0"/>
              <a:t>SQLite3 in development</a:t>
            </a:r>
          </a:p>
          <a:p>
            <a:r>
              <a:rPr lang="en-IN" dirty="0"/>
              <a:t>Project Management</a:t>
            </a:r>
          </a:p>
          <a:p>
            <a:pPr lvl="2"/>
            <a:r>
              <a:rPr lang="en-IN" i="1" dirty="0"/>
              <a:t>Git</a:t>
            </a:r>
          </a:p>
          <a:p>
            <a:pPr lvl="2"/>
            <a:r>
              <a:rPr lang="en-IN" i="1" dirty="0" err="1"/>
              <a:t>Github</a:t>
            </a:r>
            <a:r>
              <a:rPr lang="en-IN" i="1" dirty="0"/>
              <a:t> for online storage</a:t>
            </a:r>
          </a:p>
          <a:p>
            <a:r>
              <a:rPr lang="en-IN" dirty="0"/>
              <a:t>Testing and Integration</a:t>
            </a:r>
          </a:p>
          <a:p>
            <a:pPr lvl="2"/>
            <a:r>
              <a:rPr lang="en-IN" i="1" dirty="0"/>
              <a:t>Unit-Testing (</a:t>
            </a:r>
            <a:r>
              <a:rPr lang="en-IN" i="1" dirty="0" err="1"/>
              <a:t>unittest</a:t>
            </a:r>
            <a:r>
              <a:rPr lang="en-IN" i="1" dirty="0"/>
              <a:t>)</a:t>
            </a:r>
          </a:p>
          <a:p>
            <a:pPr lvl="2"/>
            <a:r>
              <a:rPr lang="en-IN" i="1" dirty="0" err="1"/>
              <a:t>CircleCI</a:t>
            </a:r>
            <a:endParaRPr lang="en-IN" i="1" dirty="0"/>
          </a:p>
          <a:p>
            <a:pPr lvl="2"/>
            <a:r>
              <a:rPr lang="en-IN" i="1" dirty="0" err="1"/>
              <a:t>TravisCI</a:t>
            </a:r>
            <a:endParaRPr lang="en-IN" i="1" dirty="0"/>
          </a:p>
          <a:p>
            <a:pPr lvl="2"/>
            <a:r>
              <a:rPr lang="en-IN" i="1" dirty="0"/>
              <a:t>Code-Quality</a:t>
            </a:r>
            <a:endParaRPr lang="en-US" i="1" dirty="0"/>
          </a:p>
        </p:txBody>
      </p:sp>
    </p:spTree>
    <p:extLst>
      <p:ext uri="{BB962C8B-B14F-4D97-AF65-F5344CB8AC3E}">
        <p14:creationId xmlns:p14="http://schemas.microsoft.com/office/powerpoint/2010/main" val="2837372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Quality Assurance and Testing</a:t>
            </a:r>
          </a:p>
        </p:txBody>
      </p:sp>
      <p:sp>
        <p:nvSpPr>
          <p:cNvPr id="3" name="Content Placeholder 2"/>
          <p:cNvSpPr>
            <a:spLocks noGrp="1"/>
          </p:cNvSpPr>
          <p:nvPr>
            <p:ph sz="quarter" idx="1"/>
          </p:nvPr>
        </p:nvSpPr>
        <p:spPr/>
        <p:txBody>
          <a:bodyPr>
            <a:normAutofit/>
          </a:bodyPr>
          <a:lstStyle/>
          <a:p>
            <a:pPr>
              <a:buFont typeface="Wingdings 2" pitchFamily="18" charset="2"/>
              <a:buChar char="$"/>
            </a:pPr>
            <a:r>
              <a:rPr lang="en-IN" sz="2400" dirty="0"/>
              <a:t> Git is being used to ensure proper structure and collaboration, to maximize quality and minimize conflicts </a:t>
            </a:r>
          </a:p>
          <a:p>
            <a:pPr>
              <a:buFont typeface="Wingdings 2" pitchFamily="18" charset="2"/>
              <a:buChar char="$"/>
            </a:pPr>
            <a:r>
              <a:rPr lang="en-IN" sz="2400" dirty="0"/>
              <a:t> We will write unit tests for each module to test it using </a:t>
            </a:r>
            <a:r>
              <a:rPr lang="en-IN" sz="2400" dirty="0" err="1"/>
              <a:t>unittest</a:t>
            </a:r>
            <a:r>
              <a:rPr lang="en-IN" sz="2400" dirty="0"/>
              <a:t> module.</a:t>
            </a:r>
          </a:p>
          <a:p>
            <a:pPr>
              <a:buFont typeface="Wingdings 2" pitchFamily="18" charset="2"/>
              <a:buChar char="$"/>
            </a:pPr>
            <a:r>
              <a:rPr lang="en-IN" sz="2400" dirty="0"/>
              <a:t> Continuous Integration service like </a:t>
            </a:r>
            <a:r>
              <a:rPr lang="en-IN" sz="2400" dirty="0" err="1"/>
              <a:t>CircleCI</a:t>
            </a:r>
            <a:r>
              <a:rPr lang="en-IN" sz="2400" dirty="0"/>
              <a:t> and </a:t>
            </a:r>
            <a:r>
              <a:rPr lang="en-IN" sz="2400" dirty="0" err="1"/>
              <a:t>TravisCI</a:t>
            </a:r>
            <a:r>
              <a:rPr lang="en-IN" sz="2400" dirty="0"/>
              <a:t> are used to ensure that all the test cases pass in every update.</a:t>
            </a:r>
          </a:p>
          <a:p>
            <a:pPr>
              <a:buFont typeface="Wingdings 2" pitchFamily="18" charset="2"/>
              <a:buChar char="$"/>
            </a:pPr>
            <a:r>
              <a:rPr lang="en-IN" sz="2400" dirty="0"/>
              <a:t> Code-Quality extension is used to ensure the quality of code is along the lines of DRY principle as much as possible. </a:t>
            </a:r>
          </a:p>
          <a:p>
            <a:pPr>
              <a:buFont typeface="Wingdings 2" pitchFamily="18" charset="2"/>
              <a:buChar char="$"/>
            </a:pPr>
            <a:r>
              <a:rPr lang="en-IN" sz="2400" dirty="0"/>
              <a:t> We will use other tools to ensure proper coverage of all test cases</a:t>
            </a:r>
          </a:p>
        </p:txBody>
      </p:sp>
    </p:spTree>
    <p:extLst>
      <p:ext uri="{BB962C8B-B14F-4D97-AF65-F5344CB8AC3E}">
        <p14:creationId xmlns:p14="http://schemas.microsoft.com/office/powerpoint/2010/main" val="4247926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Delivery Schedule</a:t>
            </a:r>
          </a:p>
        </p:txBody>
      </p:sp>
      <p:sp>
        <p:nvSpPr>
          <p:cNvPr id="3" name="Content Placeholder 2"/>
          <p:cNvSpPr>
            <a:spLocks noGrp="1"/>
          </p:cNvSpPr>
          <p:nvPr>
            <p:ph sz="quarter" idx="1"/>
          </p:nvPr>
        </p:nvSpPr>
        <p:spPr/>
        <p:txBody>
          <a:bodyPr/>
          <a:lstStyle/>
          <a:p>
            <a:pPr>
              <a:buFont typeface="Wingdings 2" pitchFamily="18" charset="2"/>
              <a:buChar char="$"/>
            </a:pPr>
            <a:r>
              <a:rPr lang="en-IN" dirty="0"/>
              <a:t> Phase I : Completion by November 10</a:t>
            </a:r>
          </a:p>
          <a:p>
            <a:pPr>
              <a:buFont typeface="Wingdings 2" pitchFamily="18" charset="2"/>
              <a:buChar char="$"/>
            </a:pPr>
            <a:r>
              <a:rPr lang="en-IN" dirty="0"/>
              <a:t> Phase 2 (or subpart) : Completion by  November End</a:t>
            </a:r>
          </a:p>
          <a:p>
            <a:pPr>
              <a:buFont typeface="Wingdings 2" pitchFamily="18" charset="2"/>
              <a:buChar char="$"/>
            </a:pPr>
            <a:r>
              <a:rPr lang="en-IN" dirty="0"/>
              <a:t> Final Touches, Modifications and Bug Fixes by December 10</a:t>
            </a:r>
          </a:p>
        </p:txBody>
      </p:sp>
    </p:spTree>
    <p:extLst>
      <p:ext uri="{BB962C8B-B14F-4D97-AF65-F5344CB8AC3E}">
        <p14:creationId xmlns:p14="http://schemas.microsoft.com/office/powerpoint/2010/main" val="1398304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Contact Details</a:t>
            </a:r>
          </a:p>
        </p:txBody>
      </p:sp>
      <p:sp>
        <p:nvSpPr>
          <p:cNvPr id="3" name="Content Placeholder 2"/>
          <p:cNvSpPr>
            <a:spLocks noGrp="1"/>
          </p:cNvSpPr>
          <p:nvPr>
            <p:ph sz="quarter" idx="1"/>
          </p:nvPr>
        </p:nvSpPr>
        <p:spPr/>
        <p:txBody>
          <a:bodyPr/>
          <a:lstStyle/>
          <a:p>
            <a:pPr>
              <a:buFont typeface="Wingdings 2" pitchFamily="18" charset="2"/>
              <a:buChar char="$"/>
            </a:pPr>
            <a:r>
              <a:rPr lang="en-IN" dirty="0"/>
              <a:t> </a:t>
            </a:r>
            <a:r>
              <a:rPr lang="en-IN" dirty="0" err="1"/>
              <a:t>Adwait</a:t>
            </a:r>
            <a:r>
              <a:rPr lang="en-IN" dirty="0"/>
              <a:t> </a:t>
            </a:r>
            <a:r>
              <a:rPr lang="en-IN" dirty="0" err="1"/>
              <a:t>Thattey</a:t>
            </a:r>
            <a:r>
              <a:rPr lang="en-IN" dirty="0"/>
              <a:t> : </a:t>
            </a:r>
            <a:r>
              <a:rPr lang="en-IN" dirty="0">
                <a:hlinkClick r:id="rId2"/>
              </a:rPr>
              <a:t>adwaitvinay.t17@iiits.in</a:t>
            </a:r>
            <a:endParaRPr lang="en-IN" dirty="0"/>
          </a:p>
          <a:p>
            <a:pPr>
              <a:buFont typeface="Wingdings 2" pitchFamily="18" charset="2"/>
              <a:buChar char="$"/>
            </a:pPr>
            <a:r>
              <a:rPr lang="en-IN" dirty="0"/>
              <a:t> </a:t>
            </a:r>
            <a:r>
              <a:rPr lang="en-IN" dirty="0" err="1"/>
              <a:t>Thoyiba.S</a:t>
            </a:r>
            <a:r>
              <a:rPr lang="en-IN" dirty="0"/>
              <a:t>:  </a:t>
            </a:r>
            <a:r>
              <a:rPr lang="en-IN" dirty="0">
                <a:hlinkClick r:id="rId3"/>
              </a:rPr>
              <a:t>thoyiba.s17@iiits.in</a:t>
            </a:r>
            <a:endParaRPr lang="en-IN" dirty="0"/>
          </a:p>
          <a:p>
            <a:pPr>
              <a:buFont typeface="Wingdings 2" pitchFamily="18" charset="2"/>
              <a:buChar char="$"/>
            </a:pPr>
            <a:r>
              <a:rPr lang="en-IN" dirty="0"/>
              <a:t> </a:t>
            </a:r>
            <a:r>
              <a:rPr lang="en-IN" dirty="0" err="1"/>
              <a:t>Vasudha</a:t>
            </a:r>
            <a:r>
              <a:rPr lang="en-IN" dirty="0"/>
              <a:t> </a:t>
            </a:r>
            <a:r>
              <a:rPr lang="en-IN" dirty="0" err="1"/>
              <a:t>Avula</a:t>
            </a:r>
            <a:r>
              <a:rPr lang="en-IN" dirty="0"/>
              <a:t>: </a:t>
            </a:r>
            <a:r>
              <a:rPr lang="en-IN" dirty="0">
                <a:hlinkClick r:id="rId4"/>
              </a:rPr>
              <a:t>vasudha.a17@iiits.in</a:t>
            </a:r>
            <a:endParaRPr lang="en-IN" dirty="0"/>
          </a:p>
          <a:p>
            <a:pPr>
              <a:buFont typeface="Wingdings 2" pitchFamily="18" charset="2"/>
              <a:buChar char="$"/>
            </a:pPr>
            <a:r>
              <a:rPr lang="en-IN" dirty="0"/>
              <a:t> </a:t>
            </a:r>
            <a:r>
              <a:rPr lang="en-IN" dirty="0" err="1"/>
              <a:t>Bharath</a:t>
            </a:r>
            <a:r>
              <a:rPr lang="en-IN" dirty="0"/>
              <a:t> S: </a:t>
            </a:r>
            <a:r>
              <a:rPr lang="en-IN" dirty="0">
                <a:hlinkClick r:id="rId5"/>
              </a:rPr>
              <a:t>bharath.s17@iiits.in</a:t>
            </a:r>
            <a:endParaRPr lang="en-IN" dirty="0"/>
          </a:p>
          <a:p>
            <a:pPr>
              <a:buFont typeface="Wingdings 2" pitchFamily="18" charset="2"/>
              <a:buChar char="$"/>
            </a:pPr>
            <a:r>
              <a:rPr lang="en-IN" dirty="0"/>
              <a:t> Armin </a:t>
            </a:r>
            <a:r>
              <a:rPr lang="en-IN" dirty="0" err="1"/>
              <a:t>Phulkar</a:t>
            </a:r>
            <a:r>
              <a:rPr lang="en-IN" dirty="0"/>
              <a:t>: </a:t>
            </a:r>
            <a:r>
              <a:rPr lang="en-IN" dirty="0">
                <a:hlinkClick r:id="rId6"/>
              </a:rPr>
              <a:t>armin.p17@iiits.in</a:t>
            </a:r>
            <a:endParaRPr lang="en-IN" dirty="0"/>
          </a:p>
          <a:p>
            <a:pPr>
              <a:buFont typeface="Wingdings 2" pitchFamily="18" charset="2"/>
              <a:buChar char="$"/>
            </a:pPr>
            <a:r>
              <a:rPr lang="en-IN" dirty="0"/>
              <a:t> Nikhil D: </a:t>
            </a:r>
            <a:r>
              <a:rPr lang="en-IN" dirty="0">
                <a:hlinkClick r:id="rId7"/>
              </a:rPr>
              <a:t>nikhil.d17@iiits.in</a:t>
            </a:r>
            <a:endParaRPr lang="en-IN" dirty="0"/>
          </a:p>
          <a:p>
            <a:pPr>
              <a:buFont typeface="Wingdings 2" pitchFamily="18" charset="2"/>
              <a:buChar char="$"/>
            </a:pPr>
            <a:endParaRPr lang="en-IN" dirty="0"/>
          </a:p>
          <a:p>
            <a:pPr>
              <a:buFont typeface="Wingdings 2" pitchFamily="18" charset="2"/>
              <a:buChar char="$"/>
            </a:pPr>
            <a:endParaRPr lang="en-IN" dirty="0"/>
          </a:p>
          <a:p>
            <a:pPr>
              <a:buFont typeface="Wingdings 2" pitchFamily="18" charset="2"/>
              <a:buChar char="$"/>
            </a:pPr>
            <a:endParaRPr lang="en-IN" dirty="0"/>
          </a:p>
        </p:txBody>
      </p:sp>
    </p:spTree>
    <p:extLst>
      <p:ext uri="{BB962C8B-B14F-4D97-AF65-F5344CB8AC3E}">
        <p14:creationId xmlns:p14="http://schemas.microsoft.com/office/powerpoint/2010/main" val="1754347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2705725"/>
            <a:ext cx="6477000" cy="1446550"/>
          </a:xfrm>
          <a:prstGeom prst="rect">
            <a:avLst/>
          </a:prstGeom>
          <a:noFill/>
          <a:effectLst>
            <a:outerShdw blurRad="50800" dist="38100" dir="8100000" algn="tr" rotWithShape="0">
              <a:prstClr val="black">
                <a:alpha val="40000"/>
              </a:prstClr>
            </a:outerShdw>
          </a:effectLst>
        </p:spPr>
        <p:txBody>
          <a:bodyPr wrap="square" lIns="91440" tIns="45720" rIns="91440" bIns="45720" anchor="ct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800" b="1" i="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p>
        </p:txBody>
      </p:sp>
    </p:spTree>
    <p:extLst>
      <p:ext uri="{BB962C8B-B14F-4D97-AF65-F5344CB8AC3E}">
        <p14:creationId xmlns:p14="http://schemas.microsoft.com/office/powerpoint/2010/main" val="409744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t>Project Description</a:t>
            </a:r>
            <a:endParaRPr lang="en-IN" sz="4000" dirty="0">
              <a:solidFill>
                <a:schemeClr val="accent6">
                  <a:lumMod val="50000"/>
                </a:schemeClr>
              </a:solidFill>
            </a:endParaRPr>
          </a:p>
        </p:txBody>
      </p:sp>
      <p:sp>
        <p:nvSpPr>
          <p:cNvPr id="3" name="Content Placeholder 2"/>
          <p:cNvSpPr>
            <a:spLocks noGrp="1"/>
          </p:cNvSpPr>
          <p:nvPr>
            <p:ph sz="quarter" idx="1"/>
          </p:nvPr>
        </p:nvSpPr>
        <p:spPr/>
        <p:txBody>
          <a:bodyPr>
            <a:normAutofit/>
          </a:bodyPr>
          <a:lstStyle/>
          <a:p>
            <a:r>
              <a:rPr lang="en-IN" sz="2400" spc="-1" dirty="0"/>
              <a:t>The aim of this project is to create an online coding portal for our institute in order to facilitate coding culture among the students of the institute via peer to peer learning. </a:t>
            </a:r>
          </a:p>
          <a:p>
            <a:r>
              <a:rPr lang="en-IN" sz="2400" spc="-1" dirty="0"/>
              <a:t>This idea is inspired by websites like </a:t>
            </a:r>
            <a:r>
              <a:rPr lang="en-IN" sz="2400" spc="-1" dirty="0" err="1"/>
              <a:t>Hackerrank</a:t>
            </a:r>
            <a:r>
              <a:rPr lang="en-IN" sz="2400" spc="-1" dirty="0"/>
              <a:t>, </a:t>
            </a:r>
            <a:r>
              <a:rPr lang="en-IN" sz="2400" spc="-1" dirty="0" err="1"/>
              <a:t>Codechef</a:t>
            </a:r>
            <a:r>
              <a:rPr lang="en-IN" sz="2400" spc="-1" dirty="0"/>
              <a:t> along with lack of such portal in institute.</a:t>
            </a:r>
          </a:p>
          <a:p>
            <a:r>
              <a:rPr lang="en-IN" sz="2400" spc="-1" dirty="0"/>
              <a:t>Anyone can post a problem on the portal which others will try to solve. Every problem will have a problem statement and a few sample test cases.</a:t>
            </a:r>
          </a:p>
          <a:p>
            <a:r>
              <a:rPr lang="en-IN" sz="2400" spc="-1" dirty="0"/>
              <a:t>Others will have to submit a code which produces the expected output for the given inputs (hidden test cases) </a:t>
            </a:r>
            <a:endParaRPr lang="en-IN" sz="2400" dirty="0"/>
          </a:p>
        </p:txBody>
      </p:sp>
    </p:spTree>
    <p:extLst>
      <p:ext uri="{BB962C8B-B14F-4D97-AF65-F5344CB8AC3E}">
        <p14:creationId xmlns:p14="http://schemas.microsoft.com/office/powerpoint/2010/main" val="3202035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t>Project Description</a:t>
            </a:r>
            <a:endParaRPr lang="en-IN" sz="4000" dirty="0">
              <a:solidFill>
                <a:schemeClr val="accent6">
                  <a:lumMod val="50000"/>
                </a:schemeClr>
              </a:solidFill>
            </a:endParaRPr>
          </a:p>
        </p:txBody>
      </p:sp>
      <p:sp>
        <p:nvSpPr>
          <p:cNvPr id="3" name="Content Placeholder 2"/>
          <p:cNvSpPr>
            <a:spLocks noGrp="1"/>
          </p:cNvSpPr>
          <p:nvPr>
            <p:ph sz="quarter" idx="1"/>
          </p:nvPr>
        </p:nvSpPr>
        <p:spPr/>
        <p:txBody>
          <a:bodyPr>
            <a:normAutofit fontScale="92500" lnSpcReduction="20000"/>
          </a:bodyPr>
          <a:lstStyle/>
          <a:p>
            <a:r>
              <a:rPr lang="en-IN" sz="2400" dirty="0"/>
              <a:t>The website will compile and execute the submitted code and assert whether it produces the expected output. Then results will be displayed back to the user.</a:t>
            </a:r>
          </a:p>
          <a:p>
            <a:r>
              <a:rPr lang="en-IN" sz="2400" dirty="0"/>
              <a:t>This will provide students with a wide variety of problems to solve in their free time. This will boost their algorithmic thinking and coding skills</a:t>
            </a:r>
          </a:p>
          <a:p>
            <a:r>
              <a:rPr lang="en-IN" sz="2400" dirty="0"/>
              <a:t>Live contests can also be organized on the portal. A contest will contain a set of problems which the users have to solve in a given amount of time.</a:t>
            </a:r>
          </a:p>
          <a:p>
            <a:r>
              <a:rPr lang="en-IN" sz="2400" dirty="0"/>
              <a:t>Once the contest ends, users can be ranked based on the number of questions solved and time taken.</a:t>
            </a:r>
          </a:p>
          <a:p>
            <a:r>
              <a:rPr lang="en-IN" sz="2400" dirty="0"/>
              <a:t>Every question will also contain a discussion forum which users can use to ask doubts or discuss problems with the problem setter and </a:t>
            </a:r>
            <a:r>
              <a:rPr lang="en-IN" sz="2400"/>
              <a:t>other users.</a:t>
            </a:r>
            <a:endParaRPr lang="en-IN" sz="2400" dirty="0"/>
          </a:p>
        </p:txBody>
      </p:sp>
    </p:spTree>
    <p:extLst>
      <p:ext uri="{BB962C8B-B14F-4D97-AF65-F5344CB8AC3E}">
        <p14:creationId xmlns:p14="http://schemas.microsoft.com/office/powerpoint/2010/main" val="331692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Team</a:t>
            </a:r>
          </a:p>
        </p:txBody>
      </p:sp>
      <p:sp>
        <p:nvSpPr>
          <p:cNvPr id="3" name="Content Placeholder 2"/>
          <p:cNvSpPr>
            <a:spLocks noGrp="1"/>
          </p:cNvSpPr>
          <p:nvPr>
            <p:ph sz="quarter" idx="1"/>
          </p:nvPr>
        </p:nvSpPr>
        <p:spPr/>
        <p:txBody>
          <a:bodyPr/>
          <a:lstStyle/>
          <a:p>
            <a:pPr>
              <a:buFont typeface="Wingdings 2" pitchFamily="18" charset="2"/>
              <a:buChar char=""/>
            </a:pPr>
            <a:r>
              <a:rPr lang="en-IN" dirty="0"/>
              <a:t> </a:t>
            </a:r>
            <a:r>
              <a:rPr lang="en-IN" dirty="0" err="1"/>
              <a:t>Adwait</a:t>
            </a:r>
            <a:r>
              <a:rPr lang="en-IN" dirty="0"/>
              <a:t> </a:t>
            </a:r>
            <a:r>
              <a:rPr lang="en-IN" dirty="0" err="1"/>
              <a:t>Thattey</a:t>
            </a:r>
            <a:endParaRPr lang="en-IN" dirty="0"/>
          </a:p>
          <a:p>
            <a:pPr>
              <a:buFont typeface="Wingdings 2" pitchFamily="18" charset="2"/>
              <a:buChar char=""/>
            </a:pPr>
            <a:r>
              <a:rPr lang="en-IN" dirty="0"/>
              <a:t> Nikhil </a:t>
            </a:r>
            <a:r>
              <a:rPr lang="en-IN" dirty="0" err="1"/>
              <a:t>Dupally</a:t>
            </a:r>
            <a:endParaRPr lang="en-IN" dirty="0"/>
          </a:p>
          <a:p>
            <a:pPr>
              <a:buFont typeface="Wingdings 2" pitchFamily="18" charset="2"/>
              <a:buChar char=""/>
            </a:pPr>
            <a:r>
              <a:rPr lang="en-IN" dirty="0"/>
              <a:t> Armin </a:t>
            </a:r>
            <a:r>
              <a:rPr lang="en-IN" dirty="0" err="1"/>
              <a:t>Phulkar</a:t>
            </a:r>
            <a:endParaRPr lang="en-IN" dirty="0"/>
          </a:p>
          <a:p>
            <a:pPr>
              <a:buFont typeface="Wingdings 2" pitchFamily="18" charset="2"/>
              <a:buChar char=""/>
            </a:pPr>
            <a:r>
              <a:rPr lang="en-IN" dirty="0"/>
              <a:t> </a:t>
            </a:r>
            <a:r>
              <a:rPr lang="en-IN" dirty="0" err="1"/>
              <a:t>Bharath</a:t>
            </a:r>
            <a:r>
              <a:rPr lang="en-IN" dirty="0"/>
              <a:t> S</a:t>
            </a:r>
          </a:p>
          <a:p>
            <a:pPr>
              <a:buFont typeface="Wingdings 2" pitchFamily="18" charset="2"/>
              <a:buChar char=""/>
            </a:pPr>
            <a:r>
              <a:rPr lang="en-IN" dirty="0"/>
              <a:t> </a:t>
            </a:r>
            <a:r>
              <a:rPr lang="en-IN" dirty="0" err="1"/>
              <a:t>Thoyiba.S</a:t>
            </a:r>
            <a:r>
              <a:rPr lang="en-IN" dirty="0"/>
              <a:t> </a:t>
            </a:r>
          </a:p>
          <a:p>
            <a:pPr>
              <a:buFont typeface="Wingdings 2" pitchFamily="18" charset="2"/>
              <a:buChar char=""/>
            </a:pPr>
            <a:r>
              <a:rPr lang="en-IN" dirty="0"/>
              <a:t> </a:t>
            </a:r>
            <a:r>
              <a:rPr lang="en-IN" dirty="0" err="1"/>
              <a:t>Vasudha</a:t>
            </a:r>
            <a:r>
              <a:rPr lang="en-IN" dirty="0"/>
              <a:t> </a:t>
            </a:r>
            <a:r>
              <a:rPr lang="en-IN" dirty="0" err="1"/>
              <a:t>Avula</a:t>
            </a:r>
            <a:endParaRPr lang="en-IN" dirty="0"/>
          </a:p>
        </p:txBody>
      </p:sp>
    </p:spTree>
    <p:extLst>
      <p:ext uri="{BB962C8B-B14F-4D97-AF65-F5344CB8AC3E}">
        <p14:creationId xmlns:p14="http://schemas.microsoft.com/office/powerpoint/2010/main" val="32921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Functional Requirements (Phase-1)</a:t>
            </a:r>
          </a:p>
        </p:txBody>
      </p:sp>
      <p:sp>
        <p:nvSpPr>
          <p:cNvPr id="3" name="Content Placeholder 2"/>
          <p:cNvSpPr>
            <a:spLocks noGrp="1"/>
          </p:cNvSpPr>
          <p:nvPr>
            <p:ph sz="quarter" idx="1"/>
          </p:nvPr>
        </p:nvSpPr>
        <p:spPr/>
        <p:txBody>
          <a:bodyPr>
            <a:normAutofit fontScale="92500" lnSpcReduction="10000"/>
          </a:bodyPr>
          <a:lstStyle/>
          <a:p>
            <a:pPr marL="0" indent="0" algn="ctr">
              <a:buNone/>
            </a:pPr>
            <a:r>
              <a:rPr lang="en-IN" sz="2900" b="1" dirty="0">
                <a:latin typeface="Adobe Gothic Std B" pitchFamily="34" charset="-128"/>
                <a:ea typeface="Adobe Gothic Std B" pitchFamily="34" charset="-128"/>
              </a:rPr>
              <a:t>User Requirements</a:t>
            </a:r>
          </a:p>
          <a:p>
            <a:pPr marL="514350" indent="-514350">
              <a:buFont typeface="+mj-lt"/>
              <a:buAutoNum type="arabicPeriod"/>
            </a:pPr>
            <a:r>
              <a:rPr lang="en-IN" dirty="0"/>
              <a:t>Users can create accounts on the website using college email ID (User authentication).</a:t>
            </a:r>
          </a:p>
          <a:p>
            <a:pPr marL="514350" indent="-514350">
              <a:buFont typeface="+mj-lt"/>
              <a:buAutoNum type="arabicPeriod"/>
            </a:pPr>
            <a:r>
              <a:rPr lang="en-IN" dirty="0"/>
              <a:t>Users should have the ability to reset their passwords if they forget it</a:t>
            </a:r>
          </a:p>
          <a:p>
            <a:pPr marL="514350" indent="-514350">
              <a:buFont typeface="+mj-lt"/>
              <a:buAutoNum type="arabicPeriod"/>
            </a:pPr>
            <a:r>
              <a:rPr lang="en-IN" dirty="0"/>
              <a:t>Any user can post a problem.</a:t>
            </a:r>
          </a:p>
          <a:p>
            <a:pPr marL="514350" indent="-514350">
              <a:buFont typeface="+mj-lt"/>
              <a:buAutoNum type="arabicPeriod"/>
            </a:pPr>
            <a:r>
              <a:rPr lang="en-IN" dirty="0"/>
              <a:t>Problem will contain problem statement, sample test cases and other information about problem.</a:t>
            </a:r>
          </a:p>
          <a:p>
            <a:pPr marL="514350" indent="-514350">
              <a:buFont typeface="+mj-lt"/>
              <a:buAutoNum type="arabicPeriod"/>
            </a:pPr>
            <a:r>
              <a:rPr lang="en-IN" dirty="0"/>
              <a:t>The problem setter can edit the problem using either HTML or Markdown.</a:t>
            </a:r>
          </a:p>
          <a:p>
            <a:pPr marL="514350" indent="-514350">
              <a:buFont typeface="+mj-lt"/>
              <a:buAutoNum type="arabicPeriod"/>
            </a:pPr>
            <a:r>
              <a:rPr lang="en-IN" dirty="0"/>
              <a:t>Users can submit their solutions for any problem.</a:t>
            </a:r>
          </a:p>
        </p:txBody>
      </p:sp>
    </p:spTree>
    <p:extLst>
      <p:ext uri="{BB962C8B-B14F-4D97-AF65-F5344CB8AC3E}">
        <p14:creationId xmlns:p14="http://schemas.microsoft.com/office/powerpoint/2010/main" val="1543408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Functional Requirements (Phase-1)</a:t>
            </a:r>
          </a:p>
        </p:txBody>
      </p:sp>
      <p:sp>
        <p:nvSpPr>
          <p:cNvPr id="3" name="Content Placeholder 2"/>
          <p:cNvSpPr>
            <a:spLocks noGrp="1"/>
          </p:cNvSpPr>
          <p:nvPr>
            <p:ph sz="quarter" idx="1"/>
          </p:nvPr>
        </p:nvSpPr>
        <p:spPr/>
        <p:txBody>
          <a:bodyPr>
            <a:normAutofit fontScale="92500" lnSpcReduction="10000"/>
          </a:bodyPr>
          <a:lstStyle/>
          <a:p>
            <a:pPr marL="514350" indent="-514350">
              <a:buFont typeface="+mj-lt"/>
              <a:buAutoNum type="arabicPeriod" startAt="7"/>
            </a:pPr>
            <a:r>
              <a:rPr lang="en-IN" dirty="0"/>
              <a:t>Solutions can be submitted in multiple languages (Only </a:t>
            </a:r>
            <a:r>
              <a:rPr lang="en-IN" i="1" dirty="0"/>
              <a:t>C</a:t>
            </a:r>
            <a:r>
              <a:rPr lang="en-IN" dirty="0"/>
              <a:t> and </a:t>
            </a:r>
            <a:r>
              <a:rPr lang="en-IN" i="1" dirty="0"/>
              <a:t>Python</a:t>
            </a:r>
            <a:r>
              <a:rPr lang="en-IN" dirty="0"/>
              <a:t> for Phase-1). </a:t>
            </a:r>
          </a:p>
          <a:p>
            <a:pPr marL="514350" indent="-514350">
              <a:buFont typeface="+mj-lt"/>
              <a:buAutoNum type="arabicPeriod" startAt="7"/>
            </a:pPr>
            <a:r>
              <a:rPr lang="en-IN" dirty="0"/>
              <a:t>Once the solution is submitted, the results will be displayed for all test cases.</a:t>
            </a:r>
          </a:p>
          <a:p>
            <a:pPr marL="514350" indent="-514350">
              <a:buFont typeface="+mj-lt"/>
              <a:buAutoNum type="arabicPeriod" startAt="7"/>
            </a:pPr>
            <a:r>
              <a:rPr lang="en-IN" dirty="0"/>
              <a:t>The problem will be considered ‘solved’ if the solution passes all the test cases.</a:t>
            </a:r>
          </a:p>
          <a:p>
            <a:pPr marL="514350" indent="-514350">
              <a:buFont typeface="+mj-lt"/>
              <a:buAutoNum type="arabicPeriod" startAt="7"/>
            </a:pPr>
            <a:r>
              <a:rPr lang="en-IN" dirty="0"/>
              <a:t>Users can browse through all the problems on the portal.</a:t>
            </a:r>
          </a:p>
          <a:p>
            <a:pPr marL="514350" indent="-514350">
              <a:buFont typeface="+mj-lt"/>
              <a:buAutoNum type="arabicPeriod" startAt="7"/>
            </a:pPr>
            <a:r>
              <a:rPr lang="en-IN" dirty="0"/>
              <a:t>Users can view stats of any specific problem (Ex: How many people have solved this question)</a:t>
            </a:r>
          </a:p>
          <a:p>
            <a:pPr marL="514350" indent="-514350">
              <a:buFont typeface="+mj-lt"/>
              <a:buAutoNum type="arabicPeriod" startAt="7"/>
            </a:pPr>
            <a:r>
              <a:rPr lang="en-IN" dirty="0"/>
              <a:t>Every problem will contain a comment section (Forum) for discussion. </a:t>
            </a:r>
          </a:p>
        </p:txBody>
      </p:sp>
    </p:spTree>
    <p:extLst>
      <p:ext uri="{BB962C8B-B14F-4D97-AF65-F5344CB8AC3E}">
        <p14:creationId xmlns:p14="http://schemas.microsoft.com/office/powerpoint/2010/main" val="200138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Functional Requirements (Phase-1)</a:t>
            </a:r>
            <a:endParaRPr lang="en-IN" dirty="0">
              <a:solidFill>
                <a:schemeClr val="accent6">
                  <a:lumMod val="50000"/>
                </a:schemeClr>
              </a:solidFill>
            </a:endParaRPr>
          </a:p>
        </p:txBody>
      </p:sp>
      <p:sp>
        <p:nvSpPr>
          <p:cNvPr id="3" name="Content Placeholder 2"/>
          <p:cNvSpPr>
            <a:spLocks noGrp="1"/>
          </p:cNvSpPr>
          <p:nvPr>
            <p:ph sz="quarter" idx="1"/>
          </p:nvPr>
        </p:nvSpPr>
        <p:spPr/>
        <p:txBody>
          <a:bodyPr>
            <a:normAutofit/>
          </a:bodyPr>
          <a:lstStyle/>
          <a:p>
            <a:pPr marL="457200" indent="-457200">
              <a:buFont typeface="+mj-lt"/>
              <a:buAutoNum type="arabicPeriod" startAt="12"/>
            </a:pPr>
            <a:r>
              <a:rPr lang="en-IN" sz="2400" dirty="0"/>
              <a:t>All the past submissions of the user will be stored so that she can analyse the past submissions later.</a:t>
            </a:r>
          </a:p>
          <a:p>
            <a:pPr marL="457200" indent="-457200">
              <a:buFont typeface="+mj-lt"/>
              <a:buAutoNum type="arabicPeriod" startAt="12"/>
            </a:pPr>
            <a:r>
              <a:rPr lang="en-IN" sz="2400" dirty="0"/>
              <a:t>The problem setter can modify the problem statement , or test cases later.</a:t>
            </a:r>
          </a:p>
          <a:p>
            <a:pPr marL="457200" indent="-457200">
              <a:buFont typeface="+mj-lt"/>
              <a:buAutoNum type="arabicPeriod" startAt="12"/>
            </a:pPr>
            <a:r>
              <a:rPr lang="en-IN" sz="2400" dirty="0"/>
              <a:t>In such a case , all existing solutions will be re-run and users will be notified of any changes in their submissions</a:t>
            </a:r>
          </a:p>
          <a:p>
            <a:pPr marL="457200" indent="-457200">
              <a:buFont typeface="+mj-lt"/>
              <a:buAutoNum type="arabicPeriod" startAt="12"/>
            </a:pPr>
            <a:r>
              <a:rPr lang="en-IN" sz="2400" dirty="0"/>
              <a:t>Some trusted people can be given moderator privileges. Such people can modify or delete any existing question if needed.</a:t>
            </a:r>
          </a:p>
          <a:p>
            <a:pPr marL="457200" indent="-457200">
              <a:buFont typeface="+mj-lt"/>
              <a:buAutoNum type="arabicPeriod" startAt="12"/>
            </a:pPr>
            <a:r>
              <a:rPr lang="en-IN" sz="2400" dirty="0"/>
              <a:t>Administrators should have the ability to modify/delete any information in the database regarding Users, Questions, etc.</a:t>
            </a:r>
          </a:p>
        </p:txBody>
      </p:sp>
    </p:spTree>
    <p:extLst>
      <p:ext uri="{BB962C8B-B14F-4D97-AF65-F5344CB8AC3E}">
        <p14:creationId xmlns:p14="http://schemas.microsoft.com/office/powerpoint/2010/main" val="1907551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Functional Requirements (Phase-1)</a:t>
            </a:r>
          </a:p>
        </p:txBody>
      </p:sp>
      <p:sp>
        <p:nvSpPr>
          <p:cNvPr id="3" name="Content Placeholder 2"/>
          <p:cNvSpPr>
            <a:spLocks noGrp="1"/>
          </p:cNvSpPr>
          <p:nvPr>
            <p:ph sz="quarter" idx="1"/>
          </p:nvPr>
        </p:nvSpPr>
        <p:spPr/>
        <p:txBody>
          <a:bodyPr>
            <a:normAutofit fontScale="92500" lnSpcReduction="10000"/>
          </a:bodyPr>
          <a:lstStyle/>
          <a:p>
            <a:pPr marL="0" indent="0" algn="ctr">
              <a:buNone/>
            </a:pPr>
            <a:r>
              <a:rPr lang="en-IN" b="1" dirty="0">
                <a:latin typeface="Adobe Gothic Std B" pitchFamily="34" charset="-128"/>
                <a:ea typeface="Adobe Gothic Std B" pitchFamily="34" charset="-128"/>
              </a:rPr>
              <a:t>System Requirements</a:t>
            </a:r>
          </a:p>
          <a:p>
            <a:pPr marL="514350" indent="-514350">
              <a:buFont typeface="+mj-lt"/>
              <a:buAutoNum type="arabicPeriod"/>
            </a:pPr>
            <a:r>
              <a:rPr lang="en-IN" sz="2500" dirty="0">
                <a:ea typeface="Adobe Gothic Std B" pitchFamily="34" charset="-128"/>
              </a:rPr>
              <a:t>Web GUI to browse the portal.</a:t>
            </a:r>
          </a:p>
          <a:p>
            <a:pPr marL="514350" indent="-514350">
              <a:buFont typeface="+mj-lt"/>
              <a:buAutoNum type="arabicPeriod"/>
            </a:pPr>
            <a:r>
              <a:rPr lang="en-IN" sz="2500" dirty="0">
                <a:ea typeface="Adobe Gothic Std B" pitchFamily="34" charset="-128"/>
              </a:rPr>
              <a:t>Backend server to handle user requests, send back data according to requirements, interact with database.</a:t>
            </a:r>
          </a:p>
          <a:p>
            <a:pPr marL="514350" indent="-514350">
              <a:buFont typeface="+mj-lt"/>
              <a:buAutoNum type="arabicPeriod"/>
            </a:pPr>
            <a:r>
              <a:rPr lang="en-IN" sz="2500" dirty="0">
                <a:ea typeface="Adobe Gothic Std B" pitchFamily="34" charset="-128"/>
              </a:rPr>
              <a:t>A database to store all details.</a:t>
            </a:r>
          </a:p>
          <a:p>
            <a:pPr marL="514350" indent="-514350">
              <a:buFont typeface="+mj-lt"/>
              <a:buAutoNum type="arabicPeriod"/>
            </a:pPr>
            <a:r>
              <a:rPr lang="en-IN" sz="2500" dirty="0">
                <a:ea typeface="Adobe Gothic Std B" pitchFamily="34" charset="-128"/>
              </a:rPr>
              <a:t>Token generator to generate secure tokens for resetting password or email verification</a:t>
            </a:r>
          </a:p>
          <a:p>
            <a:pPr marL="514350" indent="-514350">
              <a:buFont typeface="+mj-lt"/>
              <a:buAutoNum type="arabicPeriod"/>
            </a:pPr>
            <a:r>
              <a:rPr lang="en-IN" sz="2500" dirty="0">
                <a:ea typeface="Adobe Gothic Std B" pitchFamily="34" charset="-128"/>
              </a:rPr>
              <a:t>Store details of all users (username, password, email, rank, last login stamp </a:t>
            </a:r>
            <a:r>
              <a:rPr lang="en-IN" sz="2500" dirty="0" err="1">
                <a:ea typeface="Adobe Gothic Std B" pitchFamily="34" charset="-128"/>
              </a:rPr>
              <a:t>etc</a:t>
            </a:r>
            <a:r>
              <a:rPr lang="en-IN" sz="2500" dirty="0">
                <a:ea typeface="Adobe Gothic Std B" pitchFamily="34" charset="-128"/>
              </a:rPr>
              <a:t>).</a:t>
            </a:r>
          </a:p>
          <a:p>
            <a:pPr marL="514350" indent="-514350">
              <a:buFont typeface="+mj-lt"/>
              <a:buAutoNum type="arabicPeriod"/>
            </a:pPr>
            <a:r>
              <a:rPr lang="en-IN" sz="2500" dirty="0">
                <a:ea typeface="Adobe Gothic Std B" pitchFamily="34" charset="-128"/>
              </a:rPr>
              <a:t>Keep track of all the problems that a user has solved or posted.</a:t>
            </a:r>
          </a:p>
          <a:p>
            <a:pPr marL="514350" indent="-514350">
              <a:buFont typeface="+mj-lt"/>
              <a:buAutoNum type="arabicPeriod"/>
            </a:pPr>
            <a:r>
              <a:rPr lang="en-IN" sz="2500" dirty="0">
                <a:ea typeface="Adobe Gothic Std B" pitchFamily="34" charset="-128"/>
              </a:rPr>
              <a:t>When a user submits a code, run it, assert output with test cases and send back the result.</a:t>
            </a:r>
          </a:p>
          <a:p>
            <a:pPr marL="0" indent="0">
              <a:buNone/>
            </a:pPr>
            <a:endParaRPr lang="en-IN" sz="2500" dirty="0">
              <a:ea typeface="Adobe Gothic Std B" pitchFamily="34" charset="-128"/>
            </a:endParaRPr>
          </a:p>
          <a:p>
            <a:pPr marL="514350" indent="-514350">
              <a:buFont typeface="+mj-lt"/>
              <a:buAutoNum type="arabicPeriod"/>
            </a:pPr>
            <a:endParaRPr lang="en-IN" sz="2500" dirty="0">
              <a:ea typeface="Adobe Gothic Std B" pitchFamily="34" charset="-128"/>
            </a:endParaRPr>
          </a:p>
          <a:p>
            <a:pPr marL="0" indent="0">
              <a:buNone/>
            </a:pPr>
            <a:endParaRPr lang="en-IN" sz="2500" dirty="0">
              <a:ea typeface="Adobe Gothic Std B" pitchFamily="34" charset="-128"/>
            </a:endParaRPr>
          </a:p>
          <a:p>
            <a:pPr marL="0" indent="0" algn="ctr">
              <a:buNone/>
            </a:pPr>
            <a:endParaRPr lang="en-IN" b="1" dirty="0">
              <a:latin typeface="Adobe Gothic Std B" pitchFamily="34" charset="-128"/>
              <a:ea typeface="Adobe Gothic Std B" pitchFamily="34" charset="-128"/>
            </a:endParaRPr>
          </a:p>
        </p:txBody>
      </p:sp>
    </p:spTree>
    <p:extLst>
      <p:ext uri="{BB962C8B-B14F-4D97-AF65-F5344CB8AC3E}">
        <p14:creationId xmlns:p14="http://schemas.microsoft.com/office/powerpoint/2010/main" val="3407602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Functional Requirements (Phase-1)</a:t>
            </a:r>
          </a:p>
        </p:txBody>
      </p:sp>
      <p:sp>
        <p:nvSpPr>
          <p:cNvPr id="3" name="Content Placeholder 2"/>
          <p:cNvSpPr>
            <a:spLocks noGrp="1"/>
          </p:cNvSpPr>
          <p:nvPr>
            <p:ph sz="quarter" idx="1"/>
          </p:nvPr>
        </p:nvSpPr>
        <p:spPr/>
        <p:txBody>
          <a:bodyPr>
            <a:normAutofit fontScale="92500" lnSpcReduction="10000"/>
          </a:bodyPr>
          <a:lstStyle/>
          <a:p>
            <a:pPr marL="457200" indent="-457200">
              <a:buFont typeface="+mj-lt"/>
              <a:buAutoNum type="arabicPeriod" startAt="9"/>
            </a:pPr>
            <a:r>
              <a:rPr lang="en-IN" sz="2500" dirty="0">
                <a:ea typeface="Adobe Gothic Std B" pitchFamily="34" charset="-128"/>
              </a:rPr>
              <a:t>Open a sub process to pass the code to compiler/interpreter of the language, run the code and get back the output. </a:t>
            </a:r>
          </a:p>
          <a:p>
            <a:pPr marL="457200" indent="-457200">
              <a:buFont typeface="+mj-lt"/>
              <a:buAutoNum type="arabicPeriod" startAt="9"/>
            </a:pPr>
            <a:r>
              <a:rPr lang="en-IN" sz="2500" dirty="0">
                <a:ea typeface="Adobe Gothic Std B" pitchFamily="34" charset="-128"/>
              </a:rPr>
              <a:t>Store all past submitted solutions in database so that user can view them later</a:t>
            </a:r>
          </a:p>
          <a:p>
            <a:pPr marL="457200" indent="-457200">
              <a:buFont typeface="+mj-lt"/>
              <a:buAutoNum type="arabicPeriod" startAt="9"/>
            </a:pPr>
            <a:r>
              <a:rPr lang="en-IN" sz="2500" dirty="0">
                <a:ea typeface="Adobe Gothic Std B" pitchFamily="34" charset="-128"/>
              </a:rPr>
              <a:t>Divide users in different groups like Administrators, Moderators, normal users etc. so that they can be given different privileges</a:t>
            </a:r>
          </a:p>
          <a:p>
            <a:pPr marL="457200" indent="-457200">
              <a:buFont typeface="+mj-lt"/>
              <a:buAutoNum type="arabicPeriod" startAt="9"/>
            </a:pPr>
            <a:r>
              <a:rPr lang="en-IN" sz="2500" dirty="0">
                <a:ea typeface="Adobe Gothic Std B" pitchFamily="34" charset="-128"/>
              </a:rPr>
              <a:t>An admin panel where the administrators can view and modify the database as required. (This panel should make a log of every action)</a:t>
            </a:r>
          </a:p>
          <a:p>
            <a:pPr marL="457200" indent="-457200">
              <a:buFont typeface="+mj-lt"/>
              <a:buAutoNum type="arabicPeriod" startAt="9"/>
            </a:pPr>
            <a:r>
              <a:rPr lang="en-IN" sz="2500" dirty="0">
                <a:ea typeface="Adobe Gothic Std B" pitchFamily="34" charset="-128"/>
              </a:rPr>
              <a:t>A log should be maintained of every change that occurs in database</a:t>
            </a:r>
          </a:p>
          <a:p>
            <a:pPr marL="457200" indent="-457200">
              <a:buFont typeface="+mj-lt"/>
              <a:buAutoNum type="arabicPeriod" startAt="9"/>
            </a:pPr>
            <a:r>
              <a:rPr lang="en-IN" sz="2500" dirty="0">
                <a:ea typeface="Adobe Gothic Std B" pitchFamily="34" charset="-128"/>
              </a:rPr>
              <a:t>If any error occurs anytime , a dump should be placed in a file which the developers can analyse to find and repair the mistake</a:t>
            </a:r>
          </a:p>
          <a:p>
            <a:pPr marL="0" indent="0">
              <a:buNone/>
            </a:pPr>
            <a:endParaRPr lang="en-IN" sz="2500" dirty="0">
              <a:ea typeface="Adobe Gothic Std B" pitchFamily="34" charset="-128"/>
            </a:endParaRPr>
          </a:p>
          <a:p>
            <a:pPr marL="0" indent="0">
              <a:buNone/>
            </a:pPr>
            <a:endParaRPr lang="en-IN" sz="2500" dirty="0">
              <a:ea typeface="Adobe Gothic Std B" pitchFamily="34" charset="-128"/>
            </a:endParaRPr>
          </a:p>
          <a:p>
            <a:pPr marL="0" indent="0" algn="ctr">
              <a:buNone/>
            </a:pPr>
            <a:endParaRPr lang="en-IN" b="1" dirty="0">
              <a:latin typeface="Adobe Gothic Std B" pitchFamily="34" charset="-128"/>
              <a:ea typeface="Adobe Gothic Std B" pitchFamily="34" charset="-128"/>
            </a:endParaRPr>
          </a:p>
        </p:txBody>
      </p:sp>
    </p:spTree>
    <p:extLst>
      <p:ext uri="{BB962C8B-B14F-4D97-AF65-F5344CB8AC3E}">
        <p14:creationId xmlns:p14="http://schemas.microsoft.com/office/powerpoint/2010/main" val="29994054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201</TotalTime>
  <Words>1240</Words>
  <Application>Microsoft Office PowerPoint</Application>
  <PresentationFormat>On-screen Show (4:3)</PresentationFormat>
  <Paragraphs>149</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Adobe Gothic Std B</vt:lpstr>
      <vt:lpstr>Calibri</vt:lpstr>
      <vt:lpstr>Cambria</vt:lpstr>
      <vt:lpstr>Wingdings</vt:lpstr>
      <vt:lpstr>Wingdings 2</vt:lpstr>
      <vt:lpstr>Civic</vt:lpstr>
      <vt:lpstr>PowerPoint Presentation</vt:lpstr>
      <vt:lpstr>Project Description</vt:lpstr>
      <vt:lpstr>Project Description</vt:lpstr>
      <vt:lpstr>Project Team</vt:lpstr>
      <vt:lpstr>Functional Requirements (Phase-1)</vt:lpstr>
      <vt:lpstr>Functional Requirements (Phase-1)</vt:lpstr>
      <vt:lpstr>Functional Requirements (Phase-1)</vt:lpstr>
      <vt:lpstr>Functional Requirements (Phase-1)</vt:lpstr>
      <vt:lpstr>Functional Requirements (Phase-1)</vt:lpstr>
      <vt:lpstr>Functional Requirements (Phase-2)</vt:lpstr>
      <vt:lpstr>Functional Requirements (Phase-2)</vt:lpstr>
      <vt:lpstr>Functional Requirements (Phase-2)</vt:lpstr>
      <vt:lpstr>System Architecture</vt:lpstr>
      <vt:lpstr>Technologies</vt:lpstr>
      <vt:lpstr>Technologies</vt:lpstr>
      <vt:lpstr>Quality Assurance and Testing</vt:lpstr>
      <vt:lpstr>Project Delivery Schedule</vt:lpstr>
      <vt:lpstr>Contact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dc:creator>
  <cp:lastModifiedBy>Adwait Thattey</cp:lastModifiedBy>
  <cp:revision>42</cp:revision>
  <dcterms:created xsi:type="dcterms:W3CDTF">2006-08-16T00:00:00Z</dcterms:created>
  <dcterms:modified xsi:type="dcterms:W3CDTF">2018-10-02T17:59:03Z</dcterms:modified>
</cp:coreProperties>
</file>