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56" r:id="rId3"/>
    <p:sldId id="287" r:id="rId4"/>
    <p:sldId id="413" r:id="rId5"/>
    <p:sldId id="429" r:id="rId6"/>
    <p:sldId id="411" r:id="rId7"/>
    <p:sldId id="412" r:id="rId8"/>
    <p:sldId id="414" r:id="rId9"/>
    <p:sldId id="422" r:id="rId10"/>
    <p:sldId id="415" r:id="rId11"/>
    <p:sldId id="416" r:id="rId12"/>
    <p:sldId id="417" r:id="rId13"/>
    <p:sldId id="418" r:id="rId14"/>
    <p:sldId id="423" r:id="rId15"/>
    <p:sldId id="419" r:id="rId16"/>
    <p:sldId id="420" r:id="rId17"/>
    <p:sldId id="421" r:id="rId18"/>
    <p:sldId id="424" r:id="rId19"/>
    <p:sldId id="425" r:id="rId20"/>
    <p:sldId id="436" r:id="rId21"/>
    <p:sldId id="427" r:id="rId22"/>
    <p:sldId id="430" r:id="rId23"/>
    <p:sldId id="408" r:id="rId24"/>
    <p:sldId id="387" r:id="rId25"/>
    <p:sldId id="437" r:id="rId26"/>
    <p:sldId id="435" r:id="rId27"/>
    <p:sldId id="432" r:id="rId28"/>
    <p:sldId id="433" r:id="rId29"/>
    <p:sldId id="434" r:id="rId30"/>
    <p:sldId id="43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68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D4A70E-4915-402D-A86E-FEFC05BCCAF9}" type="datetimeFigureOut">
              <a:rPr lang="en-US" smtClean="0"/>
              <a:t>4/21/2017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CF0D3A-4677-47C8-84F8-2B2AFEF24992}" type="slidenum">
              <a:rPr lang="en-US" smtClean="0"/>
              <a:t>‹#›</a:t>
            </a:fld>
            <a:endParaRPr lang="en-US"/>
          </a:p>
        </p:txBody>
      </p:sp>
    </p:spTree>
    <p:extLst>
      <p:ext uri="{BB962C8B-B14F-4D97-AF65-F5344CB8AC3E}">
        <p14:creationId xmlns:p14="http://schemas.microsoft.com/office/powerpoint/2010/main" val="246840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defRPr>
            </a:lvl1pPr>
            <a:lvl2pPr marL="702756" indent="-270291">
              <a:defRPr sz="2300">
                <a:solidFill>
                  <a:schemeClr val="tx1"/>
                </a:solidFill>
                <a:latin typeface="Times New Roman" charset="0"/>
              </a:defRPr>
            </a:lvl2pPr>
            <a:lvl3pPr marL="1081164" indent="-216233">
              <a:defRPr sz="2300">
                <a:solidFill>
                  <a:schemeClr val="tx1"/>
                </a:solidFill>
                <a:latin typeface="Times New Roman" charset="0"/>
              </a:defRPr>
            </a:lvl3pPr>
            <a:lvl4pPr marL="1513629" indent="-216233">
              <a:defRPr sz="2300">
                <a:solidFill>
                  <a:schemeClr val="tx1"/>
                </a:solidFill>
                <a:latin typeface="Times New Roman" charset="0"/>
              </a:defRPr>
            </a:lvl4pPr>
            <a:lvl5pPr marL="1946095" indent="-216233">
              <a:defRPr sz="2300">
                <a:solidFill>
                  <a:schemeClr val="tx1"/>
                </a:solidFill>
                <a:latin typeface="Times New Roman" charset="0"/>
              </a:defRPr>
            </a:lvl5pPr>
            <a:lvl6pPr marL="2378560" indent="-216233" eaLnBrk="0" fontAlgn="base" hangingPunct="0">
              <a:spcBef>
                <a:spcPct val="0"/>
              </a:spcBef>
              <a:spcAft>
                <a:spcPct val="0"/>
              </a:spcAft>
              <a:defRPr sz="2300">
                <a:solidFill>
                  <a:schemeClr val="tx1"/>
                </a:solidFill>
                <a:latin typeface="Times New Roman" charset="0"/>
              </a:defRPr>
            </a:lvl6pPr>
            <a:lvl7pPr marL="2811026" indent="-216233" eaLnBrk="0" fontAlgn="base" hangingPunct="0">
              <a:spcBef>
                <a:spcPct val="0"/>
              </a:spcBef>
              <a:spcAft>
                <a:spcPct val="0"/>
              </a:spcAft>
              <a:defRPr sz="2300">
                <a:solidFill>
                  <a:schemeClr val="tx1"/>
                </a:solidFill>
                <a:latin typeface="Times New Roman" charset="0"/>
              </a:defRPr>
            </a:lvl7pPr>
            <a:lvl8pPr marL="3243491" indent="-216233" eaLnBrk="0" fontAlgn="base" hangingPunct="0">
              <a:spcBef>
                <a:spcPct val="0"/>
              </a:spcBef>
              <a:spcAft>
                <a:spcPct val="0"/>
              </a:spcAft>
              <a:defRPr sz="2300">
                <a:solidFill>
                  <a:schemeClr val="tx1"/>
                </a:solidFill>
                <a:latin typeface="Times New Roman" charset="0"/>
              </a:defRPr>
            </a:lvl8pPr>
            <a:lvl9pPr marL="3675957" indent="-216233" eaLnBrk="0" fontAlgn="base" hangingPunct="0">
              <a:spcBef>
                <a:spcPct val="0"/>
              </a:spcBef>
              <a:spcAft>
                <a:spcPct val="0"/>
              </a:spcAft>
              <a:defRPr sz="2300">
                <a:solidFill>
                  <a:schemeClr val="tx1"/>
                </a:solidFill>
                <a:latin typeface="Times New Roman" charset="0"/>
              </a:defRPr>
            </a:lvl9pPr>
          </a:lstStyle>
          <a:p>
            <a:fld id="{80ACF94B-6E8F-47D5-972C-22ACD5F6A010}" type="slidenum">
              <a:rPr lang="en-US" sz="1200">
                <a:latin typeface="Arial" charset="0"/>
              </a:rPr>
              <a:pPr/>
              <a:t>4</a:t>
            </a:fld>
            <a:endParaRPr lang="en-US" sz="1200">
              <a:latin typeface="Arial" charset="0"/>
            </a:endParaRPr>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defRPr>
            </a:lvl1pPr>
            <a:lvl2pPr marL="702756" indent="-270291">
              <a:defRPr sz="2300">
                <a:solidFill>
                  <a:schemeClr val="tx1"/>
                </a:solidFill>
                <a:latin typeface="Times New Roman" charset="0"/>
              </a:defRPr>
            </a:lvl2pPr>
            <a:lvl3pPr marL="1081164" indent="-216233">
              <a:defRPr sz="2300">
                <a:solidFill>
                  <a:schemeClr val="tx1"/>
                </a:solidFill>
                <a:latin typeface="Times New Roman" charset="0"/>
              </a:defRPr>
            </a:lvl3pPr>
            <a:lvl4pPr marL="1513629" indent="-216233">
              <a:defRPr sz="2300">
                <a:solidFill>
                  <a:schemeClr val="tx1"/>
                </a:solidFill>
                <a:latin typeface="Times New Roman" charset="0"/>
              </a:defRPr>
            </a:lvl4pPr>
            <a:lvl5pPr marL="1946095" indent="-216233">
              <a:defRPr sz="2300">
                <a:solidFill>
                  <a:schemeClr val="tx1"/>
                </a:solidFill>
                <a:latin typeface="Times New Roman" charset="0"/>
              </a:defRPr>
            </a:lvl5pPr>
            <a:lvl6pPr marL="2378560" indent="-216233" eaLnBrk="0" fontAlgn="base" hangingPunct="0">
              <a:spcBef>
                <a:spcPct val="0"/>
              </a:spcBef>
              <a:spcAft>
                <a:spcPct val="0"/>
              </a:spcAft>
              <a:defRPr sz="2300">
                <a:solidFill>
                  <a:schemeClr val="tx1"/>
                </a:solidFill>
                <a:latin typeface="Times New Roman" charset="0"/>
              </a:defRPr>
            </a:lvl6pPr>
            <a:lvl7pPr marL="2811026" indent="-216233" eaLnBrk="0" fontAlgn="base" hangingPunct="0">
              <a:spcBef>
                <a:spcPct val="0"/>
              </a:spcBef>
              <a:spcAft>
                <a:spcPct val="0"/>
              </a:spcAft>
              <a:defRPr sz="2300">
                <a:solidFill>
                  <a:schemeClr val="tx1"/>
                </a:solidFill>
                <a:latin typeface="Times New Roman" charset="0"/>
              </a:defRPr>
            </a:lvl7pPr>
            <a:lvl8pPr marL="3243491" indent="-216233" eaLnBrk="0" fontAlgn="base" hangingPunct="0">
              <a:spcBef>
                <a:spcPct val="0"/>
              </a:spcBef>
              <a:spcAft>
                <a:spcPct val="0"/>
              </a:spcAft>
              <a:defRPr sz="2300">
                <a:solidFill>
                  <a:schemeClr val="tx1"/>
                </a:solidFill>
                <a:latin typeface="Times New Roman" charset="0"/>
              </a:defRPr>
            </a:lvl8pPr>
            <a:lvl9pPr marL="3675957" indent="-216233" eaLnBrk="0" fontAlgn="base" hangingPunct="0">
              <a:spcBef>
                <a:spcPct val="0"/>
              </a:spcBef>
              <a:spcAft>
                <a:spcPct val="0"/>
              </a:spcAft>
              <a:defRPr sz="2300">
                <a:solidFill>
                  <a:schemeClr val="tx1"/>
                </a:solidFill>
                <a:latin typeface="Times New Roman" charset="0"/>
              </a:defRPr>
            </a:lvl9pPr>
          </a:lstStyle>
          <a:p>
            <a:fld id="{DCCFA6C3-2783-4513-853A-4F002721A606}" type="slidenum">
              <a:rPr lang="en-US" sz="1200">
                <a:latin typeface="Arial" charset="0"/>
              </a:rPr>
              <a:pPr/>
              <a:t>5</a:t>
            </a:fld>
            <a:endParaRPr lang="en-US" sz="1200">
              <a:latin typeface="Arial" charset="0"/>
            </a:endParaRPr>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defRPr>
            </a:lvl1pPr>
            <a:lvl2pPr marL="702756" indent="-270291">
              <a:defRPr sz="2300">
                <a:solidFill>
                  <a:schemeClr val="tx1"/>
                </a:solidFill>
                <a:latin typeface="Times New Roman" charset="0"/>
              </a:defRPr>
            </a:lvl2pPr>
            <a:lvl3pPr marL="1081164" indent="-216233">
              <a:defRPr sz="2300">
                <a:solidFill>
                  <a:schemeClr val="tx1"/>
                </a:solidFill>
                <a:latin typeface="Times New Roman" charset="0"/>
              </a:defRPr>
            </a:lvl3pPr>
            <a:lvl4pPr marL="1513629" indent="-216233">
              <a:defRPr sz="2300">
                <a:solidFill>
                  <a:schemeClr val="tx1"/>
                </a:solidFill>
                <a:latin typeface="Times New Roman" charset="0"/>
              </a:defRPr>
            </a:lvl4pPr>
            <a:lvl5pPr marL="1946095" indent="-216233">
              <a:defRPr sz="2300">
                <a:solidFill>
                  <a:schemeClr val="tx1"/>
                </a:solidFill>
                <a:latin typeface="Times New Roman" charset="0"/>
              </a:defRPr>
            </a:lvl5pPr>
            <a:lvl6pPr marL="2378560" indent="-216233" eaLnBrk="0" fontAlgn="base" hangingPunct="0">
              <a:spcBef>
                <a:spcPct val="0"/>
              </a:spcBef>
              <a:spcAft>
                <a:spcPct val="0"/>
              </a:spcAft>
              <a:defRPr sz="2300">
                <a:solidFill>
                  <a:schemeClr val="tx1"/>
                </a:solidFill>
                <a:latin typeface="Times New Roman" charset="0"/>
              </a:defRPr>
            </a:lvl6pPr>
            <a:lvl7pPr marL="2811026" indent="-216233" eaLnBrk="0" fontAlgn="base" hangingPunct="0">
              <a:spcBef>
                <a:spcPct val="0"/>
              </a:spcBef>
              <a:spcAft>
                <a:spcPct val="0"/>
              </a:spcAft>
              <a:defRPr sz="2300">
                <a:solidFill>
                  <a:schemeClr val="tx1"/>
                </a:solidFill>
                <a:latin typeface="Times New Roman" charset="0"/>
              </a:defRPr>
            </a:lvl7pPr>
            <a:lvl8pPr marL="3243491" indent="-216233" eaLnBrk="0" fontAlgn="base" hangingPunct="0">
              <a:spcBef>
                <a:spcPct val="0"/>
              </a:spcBef>
              <a:spcAft>
                <a:spcPct val="0"/>
              </a:spcAft>
              <a:defRPr sz="2300">
                <a:solidFill>
                  <a:schemeClr val="tx1"/>
                </a:solidFill>
                <a:latin typeface="Times New Roman" charset="0"/>
              </a:defRPr>
            </a:lvl8pPr>
            <a:lvl9pPr marL="3675957" indent="-216233" eaLnBrk="0" fontAlgn="base" hangingPunct="0">
              <a:spcBef>
                <a:spcPct val="0"/>
              </a:spcBef>
              <a:spcAft>
                <a:spcPct val="0"/>
              </a:spcAft>
              <a:defRPr sz="2300">
                <a:solidFill>
                  <a:schemeClr val="tx1"/>
                </a:solidFill>
                <a:latin typeface="Times New Roman" charset="0"/>
              </a:defRPr>
            </a:lvl9pPr>
          </a:lstStyle>
          <a:p>
            <a:fld id="{620811D5-ECF4-46DF-B8DA-54944F00CDCD}" type="slidenum">
              <a:rPr lang="en-US" sz="1200">
                <a:latin typeface="Arial" charset="0"/>
              </a:rPr>
              <a:pPr/>
              <a:t>6</a:t>
            </a:fld>
            <a:endParaRPr lang="en-US" sz="1200">
              <a:latin typeface="Arial" charset="0"/>
            </a:endParaRPr>
          </a:p>
        </p:txBody>
      </p:sp>
      <p:sp>
        <p:nvSpPr>
          <p:cNvPr id="132099" name="Rectangle 2"/>
          <p:cNvSpPr>
            <a:spLocks noGrp="1" noRot="1" noChangeAspect="1" noChangeArrowheads="1" noTextEdit="1"/>
          </p:cNvSpPr>
          <p:nvPr>
            <p:ph type="sldImg"/>
          </p:nvPr>
        </p:nvSpPr>
        <p:spPr>
          <a:xfrm>
            <a:off x="381000" y="685800"/>
            <a:ext cx="6096000" cy="34290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defRPr>
            </a:lvl1pPr>
            <a:lvl2pPr marL="702756" indent="-270291">
              <a:defRPr sz="2300">
                <a:solidFill>
                  <a:schemeClr val="tx1"/>
                </a:solidFill>
                <a:latin typeface="Times New Roman" charset="0"/>
              </a:defRPr>
            </a:lvl2pPr>
            <a:lvl3pPr marL="1081164" indent="-216233">
              <a:defRPr sz="2300">
                <a:solidFill>
                  <a:schemeClr val="tx1"/>
                </a:solidFill>
                <a:latin typeface="Times New Roman" charset="0"/>
              </a:defRPr>
            </a:lvl3pPr>
            <a:lvl4pPr marL="1513629" indent="-216233">
              <a:defRPr sz="2300">
                <a:solidFill>
                  <a:schemeClr val="tx1"/>
                </a:solidFill>
                <a:latin typeface="Times New Roman" charset="0"/>
              </a:defRPr>
            </a:lvl4pPr>
            <a:lvl5pPr marL="1946095" indent="-216233">
              <a:defRPr sz="2300">
                <a:solidFill>
                  <a:schemeClr val="tx1"/>
                </a:solidFill>
                <a:latin typeface="Times New Roman" charset="0"/>
              </a:defRPr>
            </a:lvl5pPr>
            <a:lvl6pPr marL="2378560" indent="-216233" eaLnBrk="0" fontAlgn="base" hangingPunct="0">
              <a:spcBef>
                <a:spcPct val="0"/>
              </a:spcBef>
              <a:spcAft>
                <a:spcPct val="0"/>
              </a:spcAft>
              <a:defRPr sz="2300">
                <a:solidFill>
                  <a:schemeClr val="tx1"/>
                </a:solidFill>
                <a:latin typeface="Times New Roman" charset="0"/>
              </a:defRPr>
            </a:lvl6pPr>
            <a:lvl7pPr marL="2811026" indent="-216233" eaLnBrk="0" fontAlgn="base" hangingPunct="0">
              <a:spcBef>
                <a:spcPct val="0"/>
              </a:spcBef>
              <a:spcAft>
                <a:spcPct val="0"/>
              </a:spcAft>
              <a:defRPr sz="2300">
                <a:solidFill>
                  <a:schemeClr val="tx1"/>
                </a:solidFill>
                <a:latin typeface="Times New Roman" charset="0"/>
              </a:defRPr>
            </a:lvl7pPr>
            <a:lvl8pPr marL="3243491" indent="-216233" eaLnBrk="0" fontAlgn="base" hangingPunct="0">
              <a:spcBef>
                <a:spcPct val="0"/>
              </a:spcBef>
              <a:spcAft>
                <a:spcPct val="0"/>
              </a:spcAft>
              <a:defRPr sz="2300">
                <a:solidFill>
                  <a:schemeClr val="tx1"/>
                </a:solidFill>
                <a:latin typeface="Times New Roman" charset="0"/>
              </a:defRPr>
            </a:lvl8pPr>
            <a:lvl9pPr marL="3675957" indent="-216233" eaLnBrk="0" fontAlgn="base" hangingPunct="0">
              <a:spcBef>
                <a:spcPct val="0"/>
              </a:spcBef>
              <a:spcAft>
                <a:spcPct val="0"/>
              </a:spcAft>
              <a:defRPr sz="2300">
                <a:solidFill>
                  <a:schemeClr val="tx1"/>
                </a:solidFill>
                <a:latin typeface="Times New Roman" charset="0"/>
              </a:defRPr>
            </a:lvl9pPr>
          </a:lstStyle>
          <a:p>
            <a:fld id="{620811D5-ECF4-46DF-B8DA-54944F00CDCD}" type="slidenum">
              <a:rPr lang="en-US" sz="1200">
                <a:latin typeface="Arial" charset="0"/>
              </a:rPr>
              <a:pPr/>
              <a:t>9</a:t>
            </a:fld>
            <a:endParaRPr lang="en-US" sz="1200">
              <a:latin typeface="Arial" charset="0"/>
            </a:endParaRPr>
          </a:p>
        </p:txBody>
      </p:sp>
      <p:sp>
        <p:nvSpPr>
          <p:cNvPr id="132099" name="Rectangle 2"/>
          <p:cNvSpPr>
            <a:spLocks noGrp="1" noRot="1" noChangeAspect="1" noChangeArrowheads="1" noTextEdit="1"/>
          </p:cNvSpPr>
          <p:nvPr>
            <p:ph type="sldImg"/>
          </p:nvPr>
        </p:nvSpPr>
        <p:spPr>
          <a:xfrm>
            <a:off x="381000" y="685800"/>
            <a:ext cx="6096000" cy="34290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defRPr>
            </a:lvl1pPr>
            <a:lvl2pPr marL="702756" indent="-270291">
              <a:defRPr sz="2300">
                <a:solidFill>
                  <a:schemeClr val="tx1"/>
                </a:solidFill>
                <a:latin typeface="Times New Roman" charset="0"/>
              </a:defRPr>
            </a:lvl2pPr>
            <a:lvl3pPr marL="1081164" indent="-216233">
              <a:defRPr sz="2300">
                <a:solidFill>
                  <a:schemeClr val="tx1"/>
                </a:solidFill>
                <a:latin typeface="Times New Roman" charset="0"/>
              </a:defRPr>
            </a:lvl3pPr>
            <a:lvl4pPr marL="1513629" indent="-216233">
              <a:defRPr sz="2300">
                <a:solidFill>
                  <a:schemeClr val="tx1"/>
                </a:solidFill>
                <a:latin typeface="Times New Roman" charset="0"/>
              </a:defRPr>
            </a:lvl4pPr>
            <a:lvl5pPr marL="1946095" indent="-216233">
              <a:defRPr sz="2300">
                <a:solidFill>
                  <a:schemeClr val="tx1"/>
                </a:solidFill>
                <a:latin typeface="Times New Roman" charset="0"/>
              </a:defRPr>
            </a:lvl5pPr>
            <a:lvl6pPr marL="2378560" indent="-216233" eaLnBrk="0" fontAlgn="base" hangingPunct="0">
              <a:spcBef>
                <a:spcPct val="0"/>
              </a:spcBef>
              <a:spcAft>
                <a:spcPct val="0"/>
              </a:spcAft>
              <a:defRPr sz="2300">
                <a:solidFill>
                  <a:schemeClr val="tx1"/>
                </a:solidFill>
                <a:latin typeface="Times New Roman" charset="0"/>
              </a:defRPr>
            </a:lvl6pPr>
            <a:lvl7pPr marL="2811026" indent="-216233" eaLnBrk="0" fontAlgn="base" hangingPunct="0">
              <a:spcBef>
                <a:spcPct val="0"/>
              </a:spcBef>
              <a:spcAft>
                <a:spcPct val="0"/>
              </a:spcAft>
              <a:defRPr sz="2300">
                <a:solidFill>
                  <a:schemeClr val="tx1"/>
                </a:solidFill>
                <a:latin typeface="Times New Roman" charset="0"/>
              </a:defRPr>
            </a:lvl7pPr>
            <a:lvl8pPr marL="3243491" indent="-216233" eaLnBrk="0" fontAlgn="base" hangingPunct="0">
              <a:spcBef>
                <a:spcPct val="0"/>
              </a:spcBef>
              <a:spcAft>
                <a:spcPct val="0"/>
              </a:spcAft>
              <a:defRPr sz="2300">
                <a:solidFill>
                  <a:schemeClr val="tx1"/>
                </a:solidFill>
                <a:latin typeface="Times New Roman" charset="0"/>
              </a:defRPr>
            </a:lvl8pPr>
            <a:lvl9pPr marL="3675957" indent="-216233" eaLnBrk="0" fontAlgn="base" hangingPunct="0">
              <a:spcBef>
                <a:spcPct val="0"/>
              </a:spcBef>
              <a:spcAft>
                <a:spcPct val="0"/>
              </a:spcAft>
              <a:defRPr sz="2300">
                <a:solidFill>
                  <a:schemeClr val="tx1"/>
                </a:solidFill>
                <a:latin typeface="Times New Roman" charset="0"/>
              </a:defRPr>
            </a:lvl9pPr>
          </a:lstStyle>
          <a:p>
            <a:fld id="{80ACF94B-6E8F-47D5-972C-22ACD5F6A010}" type="slidenum">
              <a:rPr lang="en-US" sz="1200">
                <a:latin typeface="Arial" charset="0"/>
              </a:rPr>
              <a:pPr/>
              <a:t>26</a:t>
            </a:fld>
            <a:endParaRPr lang="en-US" sz="1200">
              <a:latin typeface="Arial" charset="0"/>
            </a:endParaRPr>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64BB1-FBD3-47D2-BE45-A16C0E02844B}"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A5C0A-9A8C-46E4-8C3C-2CD07F4A917A}" type="slidenum">
              <a:rPr lang="en-US" smtClean="0"/>
              <a:t>‹#›</a:t>
            </a:fld>
            <a:endParaRPr lang="en-US"/>
          </a:p>
        </p:txBody>
      </p:sp>
    </p:spTree>
    <p:extLst>
      <p:ext uri="{BB962C8B-B14F-4D97-AF65-F5344CB8AC3E}">
        <p14:creationId xmlns:p14="http://schemas.microsoft.com/office/powerpoint/2010/main" val="31455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64BB1-FBD3-47D2-BE45-A16C0E02844B}"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A5C0A-9A8C-46E4-8C3C-2CD07F4A917A}" type="slidenum">
              <a:rPr lang="en-US" smtClean="0"/>
              <a:t>‹#›</a:t>
            </a:fld>
            <a:endParaRPr lang="en-US"/>
          </a:p>
        </p:txBody>
      </p:sp>
    </p:spTree>
    <p:extLst>
      <p:ext uri="{BB962C8B-B14F-4D97-AF65-F5344CB8AC3E}">
        <p14:creationId xmlns:p14="http://schemas.microsoft.com/office/powerpoint/2010/main" val="374173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64BB1-FBD3-47D2-BE45-A16C0E02844B}"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A5C0A-9A8C-46E4-8C3C-2CD07F4A917A}" type="slidenum">
              <a:rPr lang="en-US" smtClean="0"/>
              <a:t>‹#›</a:t>
            </a:fld>
            <a:endParaRPr lang="en-US"/>
          </a:p>
        </p:txBody>
      </p:sp>
    </p:spTree>
    <p:extLst>
      <p:ext uri="{BB962C8B-B14F-4D97-AF65-F5344CB8AC3E}">
        <p14:creationId xmlns:p14="http://schemas.microsoft.com/office/powerpoint/2010/main" val="123538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64BB1-FBD3-47D2-BE45-A16C0E02844B}"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A5C0A-9A8C-46E4-8C3C-2CD07F4A917A}" type="slidenum">
              <a:rPr lang="en-US" smtClean="0"/>
              <a:t>‹#›</a:t>
            </a:fld>
            <a:endParaRPr lang="en-US"/>
          </a:p>
        </p:txBody>
      </p:sp>
    </p:spTree>
    <p:extLst>
      <p:ext uri="{BB962C8B-B14F-4D97-AF65-F5344CB8AC3E}">
        <p14:creationId xmlns:p14="http://schemas.microsoft.com/office/powerpoint/2010/main" val="288348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64BB1-FBD3-47D2-BE45-A16C0E02844B}"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A5C0A-9A8C-46E4-8C3C-2CD07F4A917A}" type="slidenum">
              <a:rPr lang="en-US" smtClean="0"/>
              <a:t>‹#›</a:t>
            </a:fld>
            <a:endParaRPr lang="en-US"/>
          </a:p>
        </p:txBody>
      </p:sp>
    </p:spTree>
    <p:extLst>
      <p:ext uri="{BB962C8B-B14F-4D97-AF65-F5344CB8AC3E}">
        <p14:creationId xmlns:p14="http://schemas.microsoft.com/office/powerpoint/2010/main" val="329244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64BB1-FBD3-47D2-BE45-A16C0E02844B}"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A5C0A-9A8C-46E4-8C3C-2CD07F4A917A}" type="slidenum">
              <a:rPr lang="en-US" smtClean="0"/>
              <a:t>‹#›</a:t>
            </a:fld>
            <a:endParaRPr lang="en-US"/>
          </a:p>
        </p:txBody>
      </p:sp>
    </p:spTree>
    <p:extLst>
      <p:ext uri="{BB962C8B-B14F-4D97-AF65-F5344CB8AC3E}">
        <p14:creationId xmlns:p14="http://schemas.microsoft.com/office/powerpoint/2010/main" val="425010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64BB1-FBD3-47D2-BE45-A16C0E02844B}"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EA5C0A-9A8C-46E4-8C3C-2CD07F4A917A}" type="slidenum">
              <a:rPr lang="en-US" smtClean="0"/>
              <a:t>‹#›</a:t>
            </a:fld>
            <a:endParaRPr lang="en-US"/>
          </a:p>
        </p:txBody>
      </p:sp>
    </p:spTree>
    <p:extLst>
      <p:ext uri="{BB962C8B-B14F-4D97-AF65-F5344CB8AC3E}">
        <p14:creationId xmlns:p14="http://schemas.microsoft.com/office/powerpoint/2010/main" val="191486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64BB1-FBD3-47D2-BE45-A16C0E02844B}"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EA5C0A-9A8C-46E4-8C3C-2CD07F4A917A}" type="slidenum">
              <a:rPr lang="en-US" smtClean="0"/>
              <a:t>‹#›</a:t>
            </a:fld>
            <a:endParaRPr lang="en-US"/>
          </a:p>
        </p:txBody>
      </p:sp>
    </p:spTree>
    <p:extLst>
      <p:ext uri="{BB962C8B-B14F-4D97-AF65-F5344CB8AC3E}">
        <p14:creationId xmlns:p14="http://schemas.microsoft.com/office/powerpoint/2010/main" val="30499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64BB1-FBD3-47D2-BE45-A16C0E02844B}"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EA5C0A-9A8C-46E4-8C3C-2CD07F4A917A}" type="slidenum">
              <a:rPr lang="en-US" smtClean="0"/>
              <a:t>‹#›</a:t>
            </a:fld>
            <a:endParaRPr lang="en-US"/>
          </a:p>
        </p:txBody>
      </p:sp>
    </p:spTree>
    <p:extLst>
      <p:ext uri="{BB962C8B-B14F-4D97-AF65-F5344CB8AC3E}">
        <p14:creationId xmlns:p14="http://schemas.microsoft.com/office/powerpoint/2010/main" val="148269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64BB1-FBD3-47D2-BE45-A16C0E02844B}"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A5C0A-9A8C-46E4-8C3C-2CD07F4A917A}" type="slidenum">
              <a:rPr lang="en-US" smtClean="0"/>
              <a:t>‹#›</a:t>
            </a:fld>
            <a:endParaRPr lang="en-US"/>
          </a:p>
        </p:txBody>
      </p:sp>
    </p:spTree>
    <p:extLst>
      <p:ext uri="{BB962C8B-B14F-4D97-AF65-F5344CB8AC3E}">
        <p14:creationId xmlns:p14="http://schemas.microsoft.com/office/powerpoint/2010/main" val="248111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64BB1-FBD3-47D2-BE45-A16C0E02844B}"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A5C0A-9A8C-46E4-8C3C-2CD07F4A917A}" type="slidenum">
              <a:rPr lang="en-US" smtClean="0"/>
              <a:t>‹#›</a:t>
            </a:fld>
            <a:endParaRPr lang="en-US"/>
          </a:p>
        </p:txBody>
      </p:sp>
    </p:spTree>
    <p:extLst>
      <p:ext uri="{BB962C8B-B14F-4D97-AF65-F5344CB8AC3E}">
        <p14:creationId xmlns:p14="http://schemas.microsoft.com/office/powerpoint/2010/main" val="246019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64BB1-FBD3-47D2-BE45-A16C0E02844B}" type="datetimeFigureOut">
              <a:rPr lang="en-US" smtClean="0"/>
              <a:t>4/21/2017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A5C0A-9A8C-46E4-8C3C-2CD07F4A917A}" type="slidenum">
              <a:rPr lang="en-US" smtClean="0"/>
              <a:t>‹#›</a:t>
            </a:fld>
            <a:endParaRPr lang="en-US"/>
          </a:p>
        </p:txBody>
      </p:sp>
    </p:spTree>
    <p:extLst>
      <p:ext uri="{BB962C8B-B14F-4D97-AF65-F5344CB8AC3E}">
        <p14:creationId xmlns:p14="http://schemas.microsoft.com/office/powerpoint/2010/main" val="164114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457200"/>
            <a:ext cx="7772400" cy="3886200"/>
          </a:xfrm>
        </p:spPr>
        <p:txBody>
          <a:bodyPr>
            <a:normAutofit/>
          </a:bodyPr>
          <a:lstStyle/>
          <a:p>
            <a:r>
              <a:rPr lang="en-US" dirty="0" smtClean="0"/>
              <a:t>Computer Organization and Architecture</a:t>
            </a:r>
            <a:endParaRPr lang="en-US" sz="31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03095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Machine Instruction</a:t>
            </a:r>
          </a:p>
        </p:txBody>
      </p:sp>
      <p:sp>
        <p:nvSpPr>
          <p:cNvPr id="62467" name="Content Placeholder 2"/>
          <p:cNvSpPr>
            <a:spLocks noGrp="1"/>
          </p:cNvSpPr>
          <p:nvPr>
            <p:ph idx="1"/>
          </p:nvPr>
        </p:nvSpPr>
        <p:spPr/>
        <p:txBody>
          <a:bodyPr>
            <a:normAutofit lnSpcReduction="10000"/>
          </a:bodyPr>
          <a:lstStyle/>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a:p>
            <a:pPr>
              <a:buFontTx/>
              <a:buNone/>
            </a:pPr>
            <a:endParaRPr lang="en-US" sz="1800" dirty="0"/>
          </a:p>
          <a:p>
            <a:pPr>
              <a:buFontTx/>
              <a:buNone/>
            </a:pPr>
            <a:r>
              <a:rPr lang="en-US" sz="1800" dirty="0"/>
              <a:t>	(LDA M) LOAD AC: Load the accumulator by the contents of memory location specified in the instruction</a:t>
            </a:r>
          </a:p>
          <a:p>
            <a:pPr>
              <a:buFontTx/>
              <a:buNone/>
            </a:pPr>
            <a:r>
              <a:rPr lang="en-US" sz="1800" dirty="0"/>
              <a:t>	</a:t>
            </a:r>
          </a:p>
          <a:p>
            <a:pPr>
              <a:buFontTx/>
              <a:buNone/>
            </a:pPr>
            <a:r>
              <a:rPr lang="en-US" sz="1800" dirty="0"/>
              <a:t>	(ADD M) ADD AC: Add the contents of memory location specified in the instruction to accumulator and store the result in accumulator</a:t>
            </a:r>
          </a:p>
          <a:p>
            <a:pPr>
              <a:buFontTx/>
              <a:buNone/>
            </a:pPr>
            <a:endParaRPr lang="en-US" sz="1800" dirty="0"/>
          </a:p>
          <a:p>
            <a:pPr>
              <a:buFontTx/>
              <a:buNone/>
            </a:pPr>
            <a:r>
              <a:rPr lang="en-US" sz="1800" dirty="0"/>
              <a:t>	(STA M) STORE AC: Store the contents of accumulator the memory location specified in the instruction</a:t>
            </a:r>
          </a:p>
        </p:txBody>
      </p:sp>
      <p:graphicFrame>
        <p:nvGraphicFramePr>
          <p:cNvPr id="5" name="Table 4"/>
          <p:cNvGraphicFramePr>
            <a:graphicFrameLocks noGrp="1"/>
          </p:cNvGraphicFramePr>
          <p:nvPr/>
        </p:nvGraphicFramePr>
        <p:xfrm>
          <a:off x="1981200" y="1371600"/>
          <a:ext cx="8001000" cy="18542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2133600">
                  <a:extLst>
                    <a:ext uri="{9D8B030D-6E8A-4147-A177-3AD203B41FA5}">
                      <a16:colId xmlns:a16="http://schemas.microsoft.com/office/drawing/2014/main" val="20005"/>
                    </a:ext>
                  </a:extLst>
                </a:gridCol>
              </a:tblGrid>
              <a:tr h="370840">
                <a:tc>
                  <a:txBody>
                    <a:bodyPr/>
                    <a:lstStyle/>
                    <a:p>
                      <a:r>
                        <a:rPr lang="en-US" dirty="0" smtClean="0"/>
                        <a:t>Machine</a:t>
                      </a:r>
                      <a:endParaRPr lang="en-US" dirty="0"/>
                    </a:p>
                  </a:txBody>
                  <a:tcPr/>
                </a:tc>
                <a:tc gridSpan="4">
                  <a:txBody>
                    <a:bodyPr/>
                    <a:lstStyle/>
                    <a:p>
                      <a:pPr algn="ctr"/>
                      <a:r>
                        <a:rPr lang="en-US" dirty="0" smtClean="0"/>
                        <a:t>Instruction Format</a:t>
                      </a:r>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a:txBody>
                    <a:bodyPr/>
                    <a:lstStyle/>
                    <a:p>
                      <a:r>
                        <a:rPr lang="en-US" dirty="0" smtClean="0"/>
                        <a:t>Assembly</a:t>
                      </a:r>
                      <a:endParaRPr lang="en-US" dirty="0"/>
                    </a:p>
                  </a:txBody>
                  <a:tcPr/>
                </a:tc>
                <a:extLst>
                  <a:ext uri="{0D108BD9-81ED-4DB2-BD59-A6C34878D82A}">
                    <a16:rowId xmlns:a16="http://schemas.microsoft.com/office/drawing/2014/main" val="10000"/>
                  </a:ext>
                </a:extLst>
              </a:tr>
              <a:tr h="370840">
                <a:tc>
                  <a:txBody>
                    <a:bodyPr/>
                    <a:lstStyle/>
                    <a:p>
                      <a:r>
                        <a:rPr lang="en-US" dirty="0" smtClean="0"/>
                        <a:t>Instruction</a:t>
                      </a:r>
                      <a:endParaRPr lang="en-US" dirty="0"/>
                    </a:p>
                  </a:txBody>
                  <a:tcPr/>
                </a:tc>
                <a:tc>
                  <a:txBody>
                    <a:bodyPr/>
                    <a:lstStyle/>
                    <a:p>
                      <a:r>
                        <a:rPr lang="en-US" dirty="0" smtClean="0"/>
                        <a:t>Operation</a:t>
                      </a:r>
                      <a:endParaRPr lang="en-US" dirty="0"/>
                    </a:p>
                  </a:txBody>
                  <a:tcPr/>
                </a:tc>
                <a:tc gridSpan="3">
                  <a:txBody>
                    <a:bodyPr/>
                    <a:lstStyle/>
                    <a:p>
                      <a:r>
                        <a:rPr lang="en-US" dirty="0" smtClean="0"/>
                        <a:t>Address</a:t>
                      </a:r>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dirty="0" smtClean="0"/>
                        <a:t>Code</a:t>
                      </a:r>
                      <a:endParaRPr lang="en-US" dirty="0"/>
                    </a:p>
                  </a:txBody>
                  <a:tcPr/>
                </a:tc>
                <a:extLst>
                  <a:ext uri="{0D108BD9-81ED-4DB2-BD59-A6C34878D82A}">
                    <a16:rowId xmlns:a16="http://schemas.microsoft.com/office/drawing/2014/main" val="10001"/>
                  </a:ext>
                </a:extLst>
              </a:tr>
              <a:tr h="370840">
                <a:tc>
                  <a:txBody>
                    <a:bodyPr/>
                    <a:lstStyle/>
                    <a:p>
                      <a:r>
                        <a:rPr lang="en-US" dirty="0" smtClean="0"/>
                        <a:t>1940</a:t>
                      </a:r>
                      <a:endParaRPr lang="en-US" dirty="0"/>
                    </a:p>
                  </a:txBody>
                  <a:tcPr/>
                </a:tc>
                <a:tc>
                  <a:txBody>
                    <a:bodyPr/>
                    <a:lstStyle/>
                    <a:p>
                      <a:r>
                        <a:rPr lang="en-US" dirty="0" smtClean="0"/>
                        <a:t>0001</a:t>
                      </a:r>
                      <a:endParaRPr lang="en-US" dirty="0"/>
                    </a:p>
                  </a:txBody>
                  <a:tcPr/>
                </a:tc>
                <a:tc>
                  <a:txBody>
                    <a:bodyPr/>
                    <a:lstStyle/>
                    <a:p>
                      <a:r>
                        <a:rPr lang="en-US" dirty="0" smtClean="0"/>
                        <a:t>1001</a:t>
                      </a:r>
                      <a:endParaRPr lang="en-US" dirty="0"/>
                    </a:p>
                  </a:txBody>
                  <a:tcPr/>
                </a:tc>
                <a:tc>
                  <a:txBody>
                    <a:bodyPr/>
                    <a:lstStyle/>
                    <a:p>
                      <a:r>
                        <a:rPr lang="en-US" dirty="0" smtClean="0"/>
                        <a:t>0100</a:t>
                      </a:r>
                      <a:endParaRPr lang="en-US" dirty="0"/>
                    </a:p>
                  </a:txBody>
                  <a:tcPr/>
                </a:tc>
                <a:tc>
                  <a:txBody>
                    <a:bodyPr/>
                    <a:lstStyle/>
                    <a:p>
                      <a:r>
                        <a:rPr lang="en-US" dirty="0" smtClean="0"/>
                        <a:t>0000</a:t>
                      </a:r>
                      <a:endParaRPr lang="en-US" dirty="0"/>
                    </a:p>
                  </a:txBody>
                  <a:tcPr/>
                </a:tc>
                <a:tc>
                  <a:txBody>
                    <a:bodyPr/>
                    <a:lstStyle/>
                    <a:p>
                      <a:r>
                        <a:rPr lang="en-US" dirty="0" smtClean="0"/>
                        <a:t>LDA M</a:t>
                      </a:r>
                      <a:endParaRPr lang="en-US" dirty="0"/>
                    </a:p>
                  </a:txBody>
                  <a:tcPr/>
                </a:tc>
                <a:extLst>
                  <a:ext uri="{0D108BD9-81ED-4DB2-BD59-A6C34878D82A}">
                    <a16:rowId xmlns:a16="http://schemas.microsoft.com/office/drawing/2014/main" val="10002"/>
                  </a:ext>
                </a:extLst>
              </a:tr>
              <a:tr h="370840">
                <a:tc>
                  <a:txBody>
                    <a:bodyPr/>
                    <a:lstStyle/>
                    <a:p>
                      <a:r>
                        <a:rPr lang="en-US" dirty="0" smtClean="0"/>
                        <a:t>5941</a:t>
                      </a:r>
                      <a:endParaRPr lang="en-US" dirty="0"/>
                    </a:p>
                  </a:txBody>
                  <a:tcPr/>
                </a:tc>
                <a:tc>
                  <a:txBody>
                    <a:bodyPr/>
                    <a:lstStyle/>
                    <a:p>
                      <a:r>
                        <a:rPr lang="en-US" dirty="0" smtClean="0"/>
                        <a:t>0101</a:t>
                      </a:r>
                      <a:endParaRPr lang="en-US" dirty="0"/>
                    </a:p>
                  </a:txBody>
                  <a:tcPr/>
                </a:tc>
                <a:tc>
                  <a:txBody>
                    <a:bodyPr/>
                    <a:lstStyle/>
                    <a:p>
                      <a:r>
                        <a:rPr lang="en-US" dirty="0" smtClean="0"/>
                        <a:t>1001</a:t>
                      </a:r>
                      <a:endParaRPr lang="en-US" dirty="0"/>
                    </a:p>
                  </a:txBody>
                  <a:tcPr/>
                </a:tc>
                <a:tc>
                  <a:txBody>
                    <a:bodyPr/>
                    <a:lstStyle/>
                    <a:p>
                      <a:r>
                        <a:rPr lang="en-US" dirty="0" smtClean="0"/>
                        <a:t>0100</a:t>
                      </a:r>
                      <a:endParaRPr lang="en-US" dirty="0"/>
                    </a:p>
                  </a:txBody>
                  <a:tcPr/>
                </a:tc>
                <a:tc>
                  <a:txBody>
                    <a:bodyPr/>
                    <a:lstStyle/>
                    <a:p>
                      <a:r>
                        <a:rPr lang="en-US" dirty="0" smtClean="0"/>
                        <a:t>0001</a:t>
                      </a:r>
                      <a:endParaRPr lang="en-US" dirty="0"/>
                    </a:p>
                  </a:txBody>
                  <a:tcPr/>
                </a:tc>
                <a:tc>
                  <a:txBody>
                    <a:bodyPr/>
                    <a:lstStyle/>
                    <a:p>
                      <a:r>
                        <a:rPr lang="en-US" dirty="0" smtClean="0"/>
                        <a:t>ADD M</a:t>
                      </a:r>
                      <a:endParaRPr lang="en-US" dirty="0"/>
                    </a:p>
                  </a:txBody>
                  <a:tcPr/>
                </a:tc>
                <a:extLst>
                  <a:ext uri="{0D108BD9-81ED-4DB2-BD59-A6C34878D82A}">
                    <a16:rowId xmlns:a16="http://schemas.microsoft.com/office/drawing/2014/main" val="10003"/>
                  </a:ext>
                </a:extLst>
              </a:tr>
              <a:tr h="370840">
                <a:tc>
                  <a:txBody>
                    <a:bodyPr/>
                    <a:lstStyle/>
                    <a:p>
                      <a:r>
                        <a:rPr lang="en-US" dirty="0" smtClean="0"/>
                        <a:t>2941</a:t>
                      </a:r>
                      <a:endParaRPr lang="en-US" dirty="0"/>
                    </a:p>
                  </a:txBody>
                  <a:tcPr/>
                </a:tc>
                <a:tc>
                  <a:txBody>
                    <a:bodyPr/>
                    <a:lstStyle/>
                    <a:p>
                      <a:r>
                        <a:rPr lang="en-US" dirty="0" smtClean="0"/>
                        <a:t>0010</a:t>
                      </a:r>
                      <a:endParaRPr lang="en-US" dirty="0"/>
                    </a:p>
                  </a:txBody>
                  <a:tcPr/>
                </a:tc>
                <a:tc>
                  <a:txBody>
                    <a:bodyPr/>
                    <a:lstStyle/>
                    <a:p>
                      <a:r>
                        <a:rPr lang="en-US" dirty="0" smtClean="0"/>
                        <a:t>1001</a:t>
                      </a:r>
                      <a:endParaRPr lang="en-US" dirty="0"/>
                    </a:p>
                  </a:txBody>
                  <a:tcPr/>
                </a:tc>
                <a:tc>
                  <a:txBody>
                    <a:bodyPr/>
                    <a:lstStyle/>
                    <a:p>
                      <a:r>
                        <a:rPr lang="en-US" dirty="0" smtClean="0"/>
                        <a:t>0100</a:t>
                      </a:r>
                      <a:endParaRPr lang="en-US" dirty="0"/>
                    </a:p>
                  </a:txBody>
                  <a:tcPr/>
                </a:tc>
                <a:tc>
                  <a:txBody>
                    <a:bodyPr/>
                    <a:lstStyle/>
                    <a:p>
                      <a:r>
                        <a:rPr lang="en-US" dirty="0" smtClean="0"/>
                        <a:t>0001</a:t>
                      </a:r>
                      <a:endParaRPr lang="en-US" dirty="0"/>
                    </a:p>
                  </a:txBody>
                  <a:tcPr/>
                </a:tc>
                <a:tc>
                  <a:txBody>
                    <a:bodyPr/>
                    <a:lstStyle/>
                    <a:p>
                      <a:r>
                        <a:rPr lang="en-US" dirty="0" smtClean="0"/>
                        <a:t>STA M</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51653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smtClean="0"/>
              <a:t>Computer Program</a:t>
            </a:r>
          </a:p>
        </p:txBody>
      </p:sp>
      <p:sp>
        <p:nvSpPr>
          <p:cNvPr id="63491" name="Content Placeholder 2"/>
          <p:cNvSpPr>
            <a:spLocks noGrp="1"/>
          </p:cNvSpPr>
          <p:nvPr>
            <p:ph idx="1"/>
          </p:nvPr>
        </p:nvSpPr>
        <p:spPr/>
        <p:txBody>
          <a:bodyPr/>
          <a:lstStyle/>
          <a:p>
            <a:pPr>
              <a:buFontTx/>
              <a:buNone/>
            </a:pPr>
            <a:endParaRPr lang="en-US" smtClean="0"/>
          </a:p>
          <a:p>
            <a:pPr>
              <a:buFontTx/>
              <a:buNone/>
            </a:pPr>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3151837369"/>
              </p:ext>
            </p:extLst>
          </p:nvPr>
        </p:nvGraphicFramePr>
        <p:xfrm>
          <a:off x="2286000" y="2209801"/>
          <a:ext cx="7924800" cy="1285875"/>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1023">
                <a:tc>
                  <a:txBody>
                    <a:bodyPr/>
                    <a:lstStyle/>
                    <a:p>
                      <a:r>
                        <a:rPr lang="en-US" sz="1800" dirty="0" smtClean="0"/>
                        <a:t>High Level Code</a:t>
                      </a:r>
                      <a:endParaRPr lang="en-US" sz="1800" dirty="0"/>
                    </a:p>
                  </a:txBody>
                  <a:tcPr marT="45743" marB="45743"/>
                </a:tc>
                <a:tc>
                  <a:txBody>
                    <a:bodyPr/>
                    <a:lstStyle/>
                    <a:p>
                      <a:r>
                        <a:rPr lang="en-US" sz="1800" dirty="0" smtClean="0"/>
                        <a:t>Assembly Code</a:t>
                      </a:r>
                      <a:endParaRPr lang="en-US" sz="1800" dirty="0"/>
                    </a:p>
                  </a:txBody>
                  <a:tcPr marT="45743" marB="45743"/>
                </a:tc>
                <a:tc>
                  <a:txBody>
                    <a:bodyPr/>
                    <a:lstStyle/>
                    <a:p>
                      <a:r>
                        <a:rPr lang="en-US" sz="1800" dirty="0" smtClean="0"/>
                        <a:t>Machine Code (HEX)</a:t>
                      </a:r>
                      <a:endParaRPr lang="en-US" sz="1800" dirty="0"/>
                    </a:p>
                  </a:txBody>
                  <a:tcPr marT="45743" marB="45743"/>
                </a:tc>
                <a:extLst>
                  <a:ext uri="{0D108BD9-81ED-4DB2-BD59-A6C34878D82A}">
                    <a16:rowId xmlns:a16="http://schemas.microsoft.com/office/drawing/2014/main" val="10000"/>
                  </a:ext>
                </a:extLst>
              </a:tr>
              <a:tr h="914852">
                <a:tc>
                  <a:txBody>
                    <a:bodyPr/>
                    <a:lstStyle/>
                    <a:p>
                      <a:r>
                        <a:rPr lang="en-US" sz="1800" dirty="0" smtClean="0"/>
                        <a:t>Y = X + Y</a:t>
                      </a:r>
                      <a:endParaRPr lang="en-US" sz="1800" dirty="0"/>
                    </a:p>
                  </a:txBody>
                  <a:tcPr marT="45743" marB="45743"/>
                </a:tc>
                <a:tc>
                  <a:txBody>
                    <a:bodyPr/>
                    <a:lstStyle/>
                    <a:p>
                      <a:r>
                        <a:rPr lang="en-US" sz="1800" dirty="0" smtClean="0"/>
                        <a:t>LDA X</a:t>
                      </a:r>
                    </a:p>
                    <a:p>
                      <a:r>
                        <a:rPr lang="en-US" sz="1800" dirty="0" smtClean="0"/>
                        <a:t>ADD Y</a:t>
                      </a:r>
                    </a:p>
                    <a:p>
                      <a:r>
                        <a:rPr lang="en-US" sz="1800" dirty="0" smtClean="0"/>
                        <a:t>STA Y</a:t>
                      </a:r>
                      <a:endParaRPr lang="en-US" sz="1800" dirty="0"/>
                    </a:p>
                  </a:txBody>
                  <a:tcPr marT="45743" marB="45743"/>
                </a:tc>
                <a:tc>
                  <a:txBody>
                    <a:bodyPr/>
                    <a:lstStyle/>
                    <a:p>
                      <a:r>
                        <a:rPr lang="en-US" sz="1800" dirty="0" smtClean="0"/>
                        <a:t>1940 </a:t>
                      </a:r>
                    </a:p>
                    <a:p>
                      <a:r>
                        <a:rPr lang="en-US" sz="1800" dirty="0" smtClean="0"/>
                        <a:t>5941</a:t>
                      </a:r>
                    </a:p>
                    <a:p>
                      <a:r>
                        <a:rPr lang="en-US" sz="1800" dirty="0" smtClean="0"/>
                        <a:t>2941</a:t>
                      </a:r>
                      <a:endParaRPr lang="en-US" sz="1800" dirty="0"/>
                    </a:p>
                  </a:txBody>
                  <a:tcPr marT="45743" marB="45743"/>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25358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Format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Number of Instruction: 2</a:t>
            </a:r>
            <a:r>
              <a:rPr lang="en-US" baseline="30000" dirty="0" smtClean="0"/>
              <a:t>4</a:t>
            </a:r>
            <a:r>
              <a:rPr lang="en-US" dirty="0" smtClean="0"/>
              <a:t> = 16</a:t>
            </a:r>
          </a:p>
          <a:p>
            <a:r>
              <a:rPr lang="en-US" dirty="0" smtClean="0"/>
              <a:t>Number of address space: 2</a:t>
            </a:r>
            <a:r>
              <a:rPr lang="en-US" baseline="30000" dirty="0" smtClean="0"/>
              <a:t>12</a:t>
            </a:r>
            <a:r>
              <a:rPr lang="en-US" dirty="0" smtClean="0"/>
              <a:t> = 4096</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0553034"/>
              </p:ext>
            </p:extLst>
          </p:nvPr>
        </p:nvGraphicFramePr>
        <p:xfrm>
          <a:off x="3048000" y="2057400"/>
          <a:ext cx="6096000" cy="7416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r>
                        <a:rPr lang="en-US" dirty="0" smtClean="0"/>
                        <a:t>OP-CODE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10000"/>
                  </a:ext>
                </a:extLst>
              </a:tr>
              <a:tr h="370840">
                <a:tc>
                  <a:txBody>
                    <a:bodyPr/>
                    <a:lstStyle/>
                    <a:p>
                      <a:r>
                        <a:rPr lang="en-US" dirty="0" smtClean="0"/>
                        <a:t>4</a:t>
                      </a:r>
                      <a:r>
                        <a:rPr lang="en-US" baseline="0" dirty="0" smtClean="0"/>
                        <a:t> bit</a:t>
                      </a:r>
                      <a:endParaRPr lang="en-US" dirty="0"/>
                    </a:p>
                  </a:txBody>
                  <a:tcPr/>
                </a:tc>
                <a:tc>
                  <a:txBody>
                    <a:bodyPr/>
                    <a:lstStyle/>
                    <a:p>
                      <a:r>
                        <a:rPr lang="en-US" dirty="0" smtClean="0"/>
                        <a:t>12 bit</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33850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260118308"/>
              </p:ext>
            </p:extLst>
          </p:nvPr>
        </p:nvGraphicFramePr>
        <p:xfrm>
          <a:off x="3048000" y="1397000"/>
          <a:ext cx="6096000" cy="33375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370840">
                <a:tc>
                  <a:txBody>
                    <a:bodyPr/>
                    <a:lstStyle/>
                    <a:p>
                      <a:r>
                        <a:rPr lang="en-US" dirty="0" smtClean="0"/>
                        <a:t>Op-code</a:t>
                      </a:r>
                      <a:endParaRPr lang="en-US" dirty="0"/>
                    </a:p>
                  </a:txBody>
                  <a:tcPr/>
                </a:tc>
                <a:tc>
                  <a:txBody>
                    <a:bodyPr/>
                    <a:lstStyle/>
                    <a:p>
                      <a:r>
                        <a:rPr lang="en-US" dirty="0" smtClean="0"/>
                        <a:t>Instruction</a:t>
                      </a:r>
                      <a:endParaRPr lang="en-US" dirty="0"/>
                    </a:p>
                  </a:txBody>
                  <a:tcPr/>
                </a:tc>
                <a:tc>
                  <a:txBody>
                    <a:bodyPr/>
                    <a:lstStyle/>
                    <a:p>
                      <a:r>
                        <a:rPr lang="en-US" dirty="0" smtClean="0"/>
                        <a:t>Op-code</a:t>
                      </a:r>
                      <a:endParaRPr lang="en-US" dirty="0"/>
                    </a:p>
                  </a:txBody>
                  <a:tcPr/>
                </a:tc>
                <a:tc>
                  <a:txBody>
                    <a:bodyPr/>
                    <a:lstStyle/>
                    <a:p>
                      <a:r>
                        <a:rPr lang="en-US" dirty="0" smtClean="0"/>
                        <a:t>Instruction</a:t>
                      </a:r>
                      <a:endParaRPr lang="en-US" dirty="0"/>
                    </a:p>
                  </a:txBody>
                  <a:tcPr/>
                </a:tc>
                <a:extLst>
                  <a:ext uri="{0D108BD9-81ED-4DB2-BD59-A6C34878D82A}">
                    <a16:rowId xmlns:a16="http://schemas.microsoft.com/office/drawing/2014/main" val="10000"/>
                  </a:ext>
                </a:extLst>
              </a:tr>
              <a:tr h="370840">
                <a:tc>
                  <a:txBody>
                    <a:bodyPr/>
                    <a:lstStyle/>
                    <a:p>
                      <a:r>
                        <a:rPr lang="en-US" dirty="0" smtClean="0"/>
                        <a:t>0</a:t>
                      </a:r>
                      <a:endParaRPr lang="en-US" dirty="0"/>
                    </a:p>
                  </a:txBody>
                  <a:tcPr/>
                </a:tc>
                <a:tc>
                  <a:txBody>
                    <a:bodyPr/>
                    <a:lstStyle/>
                    <a:p>
                      <a:endParaRPr lang="en-US"/>
                    </a:p>
                  </a:txBody>
                  <a:tcPr/>
                </a:tc>
                <a:tc>
                  <a:txBody>
                    <a:bodyPr/>
                    <a:lstStyle/>
                    <a:p>
                      <a:r>
                        <a:rPr lang="en-US" dirty="0" smtClean="0"/>
                        <a:t>8</a:t>
                      </a:r>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smtClean="0"/>
                        <a:t>1</a:t>
                      </a:r>
                      <a:endParaRPr lang="en-US" dirty="0"/>
                    </a:p>
                  </a:txBody>
                  <a:tcPr/>
                </a:tc>
                <a:tc>
                  <a:txBody>
                    <a:bodyPr/>
                    <a:lstStyle/>
                    <a:p>
                      <a:r>
                        <a:rPr lang="en-US" dirty="0" smtClean="0"/>
                        <a:t>LDA M</a:t>
                      </a:r>
                      <a:endParaRPr lang="en-US" dirty="0"/>
                    </a:p>
                  </a:txBody>
                  <a:tcPr/>
                </a:tc>
                <a:tc>
                  <a:txBody>
                    <a:bodyPr/>
                    <a:lstStyle/>
                    <a:p>
                      <a:r>
                        <a:rPr lang="en-US" dirty="0" smtClean="0"/>
                        <a:t>9</a:t>
                      </a:r>
                      <a:endParaRPr lang="en-US" dirty="0"/>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smtClean="0"/>
                        <a:t>2</a:t>
                      </a:r>
                      <a:endParaRPr lang="en-US" dirty="0"/>
                    </a:p>
                  </a:txBody>
                  <a:tcPr/>
                </a:tc>
                <a:tc>
                  <a:txBody>
                    <a:bodyPr/>
                    <a:lstStyle/>
                    <a:p>
                      <a:r>
                        <a:rPr lang="en-US" dirty="0" smtClean="0"/>
                        <a:t>STA M</a:t>
                      </a:r>
                      <a:endParaRPr lang="en-US" dirty="0"/>
                    </a:p>
                  </a:txBody>
                  <a:tcPr/>
                </a:tc>
                <a:tc>
                  <a:txBody>
                    <a:bodyPr/>
                    <a:lstStyle/>
                    <a:p>
                      <a:r>
                        <a:rPr lang="en-US" dirty="0" smtClean="0"/>
                        <a:t>A</a:t>
                      </a:r>
                      <a:endParaRPr lang="en-US" dirty="0"/>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smtClean="0"/>
                        <a:t>3</a:t>
                      </a:r>
                      <a:endParaRPr lang="en-US" dirty="0"/>
                    </a:p>
                  </a:txBody>
                  <a:tcPr/>
                </a:tc>
                <a:tc>
                  <a:txBody>
                    <a:bodyPr/>
                    <a:lstStyle/>
                    <a:p>
                      <a:endParaRPr lang="en-US" dirty="0"/>
                    </a:p>
                  </a:txBody>
                  <a:tcPr/>
                </a:tc>
                <a:tc>
                  <a:txBody>
                    <a:bodyPr/>
                    <a:lstStyle/>
                    <a:p>
                      <a:r>
                        <a:rPr lang="en-US" dirty="0" smtClean="0"/>
                        <a:t>B</a:t>
                      </a:r>
                      <a:endParaRPr lang="en-US" dirty="0"/>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smtClean="0"/>
                        <a:t>4</a:t>
                      </a:r>
                      <a:endParaRPr lang="en-US" dirty="0"/>
                    </a:p>
                  </a:txBody>
                  <a:tcPr/>
                </a:tc>
                <a:tc>
                  <a:txBody>
                    <a:bodyPr/>
                    <a:lstStyle/>
                    <a:p>
                      <a:endParaRPr lang="en-US"/>
                    </a:p>
                  </a:txBody>
                  <a:tcPr/>
                </a:tc>
                <a:tc>
                  <a:txBody>
                    <a:bodyPr/>
                    <a:lstStyle/>
                    <a:p>
                      <a:r>
                        <a:rPr lang="en-US" dirty="0" smtClean="0"/>
                        <a:t>C</a:t>
                      </a:r>
                      <a:endParaRPr lang="en-US" dirty="0"/>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smtClean="0"/>
                        <a:t>5</a:t>
                      </a:r>
                      <a:endParaRPr lang="en-US" dirty="0"/>
                    </a:p>
                  </a:txBody>
                  <a:tcPr/>
                </a:tc>
                <a:tc>
                  <a:txBody>
                    <a:bodyPr/>
                    <a:lstStyle/>
                    <a:p>
                      <a:r>
                        <a:rPr lang="en-US" dirty="0" smtClean="0"/>
                        <a:t>ADD M</a:t>
                      </a:r>
                      <a:endParaRPr lang="en-US" dirty="0"/>
                    </a:p>
                  </a:txBody>
                  <a:tcPr/>
                </a:tc>
                <a:tc>
                  <a:txBody>
                    <a:bodyPr/>
                    <a:lstStyle/>
                    <a:p>
                      <a:r>
                        <a:rPr lang="en-US" dirty="0" smtClean="0"/>
                        <a:t>D</a:t>
                      </a:r>
                      <a:endParaRPr lang="en-US" dirty="0"/>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r>
                        <a:rPr lang="en-US" dirty="0" smtClean="0"/>
                        <a:t>6</a:t>
                      </a:r>
                      <a:endParaRPr lang="en-US" dirty="0"/>
                    </a:p>
                  </a:txBody>
                  <a:tcPr/>
                </a:tc>
                <a:tc>
                  <a:txBody>
                    <a:bodyPr/>
                    <a:lstStyle/>
                    <a:p>
                      <a:endParaRPr lang="en-US"/>
                    </a:p>
                  </a:txBody>
                  <a:tcPr/>
                </a:tc>
                <a:tc>
                  <a:txBody>
                    <a:bodyPr/>
                    <a:lstStyle/>
                    <a:p>
                      <a:r>
                        <a:rPr lang="en-US" dirty="0" smtClean="0"/>
                        <a:t>E</a:t>
                      </a:r>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r>
                        <a:rPr lang="en-US" dirty="0" smtClean="0"/>
                        <a:t>7</a:t>
                      </a:r>
                      <a:endParaRPr lang="en-US" dirty="0"/>
                    </a:p>
                  </a:txBody>
                  <a:tcPr/>
                </a:tc>
                <a:tc>
                  <a:txBody>
                    <a:bodyPr/>
                    <a:lstStyle/>
                    <a:p>
                      <a:endParaRPr lang="en-US"/>
                    </a:p>
                  </a:txBody>
                  <a:tcPr/>
                </a:tc>
                <a:tc>
                  <a:txBody>
                    <a:bodyPr/>
                    <a:lstStyle/>
                    <a:p>
                      <a:r>
                        <a:rPr lang="en-US" dirty="0" smtClean="0"/>
                        <a:t>F</a:t>
                      </a:r>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48230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280785822"/>
              </p:ext>
            </p:extLst>
          </p:nvPr>
        </p:nvGraphicFramePr>
        <p:xfrm>
          <a:off x="3048000" y="1397000"/>
          <a:ext cx="6096000" cy="33375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70840">
                <a:tc>
                  <a:txBody>
                    <a:bodyPr/>
                    <a:lstStyle/>
                    <a:p>
                      <a:r>
                        <a:rPr lang="en-US" dirty="0" smtClean="0"/>
                        <a:t>Op-code</a:t>
                      </a:r>
                      <a:endParaRPr lang="en-US" dirty="0"/>
                    </a:p>
                  </a:txBody>
                  <a:tcPr/>
                </a:tc>
                <a:tc>
                  <a:txBody>
                    <a:bodyPr/>
                    <a:lstStyle/>
                    <a:p>
                      <a:r>
                        <a:rPr lang="en-US" dirty="0" smtClean="0"/>
                        <a:t>Instruction</a:t>
                      </a:r>
                      <a:endParaRPr lang="en-US" dirty="0"/>
                    </a:p>
                  </a:txBody>
                  <a:tcPr/>
                </a:tc>
                <a:tc>
                  <a:txBody>
                    <a:bodyPr/>
                    <a:lstStyle/>
                    <a:p>
                      <a:r>
                        <a:rPr lang="en-US" dirty="0" smtClean="0"/>
                        <a:t>Op-code</a:t>
                      </a:r>
                      <a:endParaRPr lang="en-US" dirty="0"/>
                    </a:p>
                  </a:txBody>
                  <a:tcPr/>
                </a:tc>
                <a:tc>
                  <a:txBody>
                    <a:bodyPr/>
                    <a:lstStyle/>
                    <a:p>
                      <a:r>
                        <a:rPr lang="en-US" dirty="0" smtClean="0"/>
                        <a:t>Instruction</a:t>
                      </a:r>
                      <a:endParaRPr lang="en-US" dirty="0"/>
                    </a:p>
                  </a:txBody>
                  <a:tcPr/>
                </a:tc>
                <a:extLst>
                  <a:ext uri="{0D108BD9-81ED-4DB2-BD59-A6C34878D82A}">
                    <a16:rowId xmlns:a16="http://schemas.microsoft.com/office/drawing/2014/main" val="10000"/>
                  </a:ext>
                </a:extLst>
              </a:tr>
              <a:tr h="370840">
                <a:tc>
                  <a:txBody>
                    <a:bodyPr/>
                    <a:lstStyle/>
                    <a:p>
                      <a:r>
                        <a:rPr lang="en-US" dirty="0" smtClean="0"/>
                        <a:t>0</a:t>
                      </a:r>
                      <a:endParaRPr lang="en-US" dirty="0"/>
                    </a:p>
                  </a:txBody>
                  <a:tcPr/>
                </a:tc>
                <a:tc>
                  <a:txBody>
                    <a:bodyPr/>
                    <a:lstStyle/>
                    <a:p>
                      <a:endParaRPr lang="en-US" dirty="0"/>
                    </a:p>
                  </a:txBody>
                  <a:tcPr/>
                </a:tc>
                <a:tc>
                  <a:txBody>
                    <a:bodyPr/>
                    <a:lstStyle/>
                    <a:p>
                      <a:r>
                        <a:rPr lang="en-US" dirty="0" smtClean="0"/>
                        <a:t>8</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smtClean="0"/>
                        <a:t>1</a:t>
                      </a:r>
                      <a:endParaRPr lang="en-US" dirty="0"/>
                    </a:p>
                  </a:txBody>
                  <a:tcPr/>
                </a:tc>
                <a:tc>
                  <a:txBody>
                    <a:bodyPr/>
                    <a:lstStyle/>
                    <a:p>
                      <a:r>
                        <a:rPr lang="en-US" b="1" dirty="0" smtClean="0"/>
                        <a:t>LDA M</a:t>
                      </a:r>
                      <a:endParaRPr lang="en-US" b="1" dirty="0"/>
                    </a:p>
                  </a:txBody>
                  <a:tcPr/>
                </a:tc>
                <a:tc>
                  <a:txBody>
                    <a:bodyPr/>
                    <a:lstStyle/>
                    <a:p>
                      <a:r>
                        <a:rPr lang="en-US" dirty="0" smtClean="0"/>
                        <a:t>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txBody>
                  <a:tcPr/>
                </a:tc>
                <a:extLst>
                  <a:ext uri="{0D108BD9-81ED-4DB2-BD59-A6C34878D82A}">
                    <a16:rowId xmlns:a16="http://schemas.microsoft.com/office/drawing/2014/main" val="10002"/>
                  </a:ext>
                </a:extLst>
              </a:tr>
              <a:tr h="370840">
                <a:tc>
                  <a:txBody>
                    <a:bodyPr/>
                    <a:lstStyle/>
                    <a:p>
                      <a:r>
                        <a:rPr lang="en-US" dirty="0" smtClean="0"/>
                        <a:t>2</a:t>
                      </a:r>
                      <a:endParaRPr lang="en-US" dirty="0"/>
                    </a:p>
                  </a:txBody>
                  <a:tcPr/>
                </a:tc>
                <a:tc>
                  <a:txBody>
                    <a:bodyPr/>
                    <a:lstStyle/>
                    <a:p>
                      <a:r>
                        <a:rPr lang="en-US" b="1" dirty="0" smtClean="0"/>
                        <a:t>STA M</a:t>
                      </a:r>
                      <a:endParaRPr lang="en-US" b="1" dirty="0"/>
                    </a:p>
                  </a:txBody>
                  <a:tcPr/>
                </a:tc>
                <a:tc>
                  <a:txBody>
                    <a:bodyPr/>
                    <a:lstStyle/>
                    <a:p>
                      <a:r>
                        <a:rPr lang="en-US" dirty="0" smtClean="0"/>
                        <a:t>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0003"/>
                  </a:ext>
                </a:extLst>
              </a:tr>
              <a:tr h="370840">
                <a:tc>
                  <a:txBody>
                    <a:bodyPr/>
                    <a:lstStyle/>
                    <a:p>
                      <a:r>
                        <a:rPr lang="en-US" dirty="0" smtClean="0"/>
                        <a:t>3</a:t>
                      </a:r>
                      <a:endParaRPr lang="en-US" dirty="0"/>
                    </a:p>
                  </a:txBody>
                  <a:tcPr/>
                </a:tc>
                <a:tc>
                  <a:txBody>
                    <a:bodyPr/>
                    <a:lstStyle/>
                    <a:p>
                      <a:endParaRPr lang="en-US" dirty="0"/>
                    </a:p>
                  </a:txBody>
                  <a:tcPr/>
                </a:tc>
                <a:tc>
                  <a:txBody>
                    <a:bodyPr/>
                    <a:lstStyle/>
                    <a:p>
                      <a:r>
                        <a:rPr lang="en-US" dirty="0" smtClean="0"/>
                        <a:t>B</a:t>
                      </a:r>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smtClean="0"/>
                        <a:t>4</a:t>
                      </a:r>
                      <a:endParaRPr lang="en-US" dirty="0"/>
                    </a:p>
                  </a:txBody>
                  <a:tcPr/>
                </a:tc>
                <a:tc>
                  <a:txBody>
                    <a:bodyPr/>
                    <a:lstStyle/>
                    <a:p>
                      <a:r>
                        <a:rPr lang="en-US" dirty="0" smtClean="0"/>
                        <a:t>SUB M</a:t>
                      </a:r>
                      <a:endParaRPr lang="en-US" dirty="0"/>
                    </a:p>
                  </a:txBody>
                  <a:tcPr/>
                </a:tc>
                <a:tc>
                  <a:txBody>
                    <a:bodyPr/>
                    <a:lstStyle/>
                    <a:p>
                      <a:r>
                        <a:rPr lang="en-US" dirty="0" smtClean="0"/>
                        <a:t>C</a:t>
                      </a:r>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smtClean="0"/>
                        <a:t>5</a:t>
                      </a:r>
                      <a:endParaRPr lang="en-US" dirty="0"/>
                    </a:p>
                  </a:txBody>
                  <a:tcPr/>
                </a:tc>
                <a:tc>
                  <a:txBody>
                    <a:bodyPr/>
                    <a:lstStyle/>
                    <a:p>
                      <a:r>
                        <a:rPr lang="en-US" b="1" dirty="0" smtClean="0"/>
                        <a:t>ADD M</a:t>
                      </a:r>
                      <a:endParaRPr lang="en-US" b="1" dirty="0"/>
                    </a:p>
                  </a:txBody>
                  <a:tcPr/>
                </a:tc>
                <a:tc>
                  <a:txBody>
                    <a:bodyPr/>
                    <a:lstStyle/>
                    <a:p>
                      <a:r>
                        <a:rPr lang="en-US" dirty="0" smtClean="0"/>
                        <a:t>D</a:t>
                      </a:r>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smtClean="0"/>
                        <a:t>6</a:t>
                      </a:r>
                      <a:endParaRPr lang="en-US" dirty="0"/>
                    </a:p>
                  </a:txBody>
                  <a:tcPr/>
                </a:tc>
                <a:tc>
                  <a:txBody>
                    <a:bodyPr/>
                    <a:lstStyle/>
                    <a:p>
                      <a:endParaRPr lang="en-US" dirty="0"/>
                    </a:p>
                  </a:txBody>
                  <a:tcPr/>
                </a:tc>
                <a:tc>
                  <a:txBody>
                    <a:bodyPr/>
                    <a:lstStyle/>
                    <a:p>
                      <a:r>
                        <a:rPr lang="en-US" dirty="0" smtClean="0"/>
                        <a:t>E</a:t>
                      </a:r>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r>
                        <a:rPr lang="en-US" dirty="0" smtClean="0"/>
                        <a:t>7</a:t>
                      </a:r>
                      <a:endParaRPr lang="en-US" dirty="0"/>
                    </a:p>
                  </a:txBody>
                  <a:tcPr/>
                </a:tc>
                <a:tc>
                  <a:txBody>
                    <a:bodyPr/>
                    <a:lstStyle/>
                    <a:p>
                      <a:endParaRPr lang="en-US" dirty="0"/>
                    </a:p>
                  </a:txBody>
                  <a:tcPr/>
                </a:tc>
                <a:tc>
                  <a:txBody>
                    <a:bodyPr/>
                    <a:lstStyle/>
                    <a:p>
                      <a:r>
                        <a:rPr lang="en-US" dirty="0" smtClean="0"/>
                        <a:t>F</a:t>
                      </a:r>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77813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809579788"/>
              </p:ext>
            </p:extLst>
          </p:nvPr>
        </p:nvGraphicFramePr>
        <p:xfrm>
          <a:off x="3048000" y="1397000"/>
          <a:ext cx="6096000" cy="33375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70840">
                <a:tc>
                  <a:txBody>
                    <a:bodyPr/>
                    <a:lstStyle/>
                    <a:p>
                      <a:r>
                        <a:rPr lang="en-US" dirty="0" smtClean="0"/>
                        <a:t>Op-code</a:t>
                      </a:r>
                      <a:endParaRPr lang="en-US" dirty="0"/>
                    </a:p>
                  </a:txBody>
                  <a:tcPr/>
                </a:tc>
                <a:tc>
                  <a:txBody>
                    <a:bodyPr/>
                    <a:lstStyle/>
                    <a:p>
                      <a:r>
                        <a:rPr lang="en-US" dirty="0" smtClean="0"/>
                        <a:t>Instruction</a:t>
                      </a:r>
                      <a:endParaRPr lang="en-US" dirty="0"/>
                    </a:p>
                  </a:txBody>
                  <a:tcPr/>
                </a:tc>
                <a:tc>
                  <a:txBody>
                    <a:bodyPr/>
                    <a:lstStyle/>
                    <a:p>
                      <a:r>
                        <a:rPr lang="en-US" dirty="0" smtClean="0"/>
                        <a:t>Op-code</a:t>
                      </a:r>
                      <a:endParaRPr lang="en-US" dirty="0"/>
                    </a:p>
                  </a:txBody>
                  <a:tcPr/>
                </a:tc>
                <a:tc>
                  <a:txBody>
                    <a:bodyPr/>
                    <a:lstStyle/>
                    <a:p>
                      <a:r>
                        <a:rPr lang="en-US" dirty="0" smtClean="0"/>
                        <a:t>Instruction</a:t>
                      </a:r>
                      <a:endParaRPr lang="en-US" dirty="0"/>
                    </a:p>
                  </a:txBody>
                  <a:tcPr/>
                </a:tc>
                <a:extLst>
                  <a:ext uri="{0D108BD9-81ED-4DB2-BD59-A6C34878D82A}">
                    <a16:rowId xmlns:a16="http://schemas.microsoft.com/office/drawing/2014/main" val="10000"/>
                  </a:ext>
                </a:extLst>
              </a:tr>
              <a:tr h="370840">
                <a:tc>
                  <a:txBody>
                    <a:bodyPr/>
                    <a:lstStyle/>
                    <a:p>
                      <a:r>
                        <a:rPr lang="en-US" dirty="0" smtClean="0"/>
                        <a:t>0</a:t>
                      </a:r>
                      <a:endParaRPr lang="en-US" dirty="0"/>
                    </a:p>
                  </a:txBody>
                  <a:tcPr/>
                </a:tc>
                <a:tc>
                  <a:txBody>
                    <a:bodyPr/>
                    <a:lstStyle/>
                    <a:p>
                      <a:endParaRPr lang="en-US" dirty="0"/>
                    </a:p>
                  </a:txBody>
                  <a:tcPr/>
                </a:tc>
                <a:tc>
                  <a:txBody>
                    <a:bodyPr/>
                    <a:lstStyle/>
                    <a:p>
                      <a:r>
                        <a:rPr lang="en-US" dirty="0" smtClean="0"/>
                        <a:t>8</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smtClean="0"/>
                        <a:t>1</a:t>
                      </a:r>
                      <a:endParaRPr lang="en-US" dirty="0"/>
                    </a:p>
                  </a:txBody>
                  <a:tcPr/>
                </a:tc>
                <a:tc>
                  <a:txBody>
                    <a:bodyPr/>
                    <a:lstStyle/>
                    <a:p>
                      <a:r>
                        <a:rPr lang="en-US" b="1" dirty="0" smtClean="0"/>
                        <a:t>LDA M</a:t>
                      </a:r>
                      <a:endParaRPr lang="en-US" b="1" dirty="0"/>
                    </a:p>
                  </a:txBody>
                  <a:tcPr/>
                </a:tc>
                <a:tc>
                  <a:txBody>
                    <a:bodyPr/>
                    <a:lstStyle/>
                    <a:p>
                      <a:r>
                        <a:rPr lang="en-US" dirty="0" smtClean="0"/>
                        <a:t>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LDA R</a:t>
                      </a:r>
                    </a:p>
                  </a:txBody>
                  <a:tcPr/>
                </a:tc>
                <a:extLst>
                  <a:ext uri="{0D108BD9-81ED-4DB2-BD59-A6C34878D82A}">
                    <a16:rowId xmlns:a16="http://schemas.microsoft.com/office/drawing/2014/main" val="10002"/>
                  </a:ext>
                </a:extLst>
              </a:tr>
              <a:tr h="370840">
                <a:tc>
                  <a:txBody>
                    <a:bodyPr/>
                    <a:lstStyle/>
                    <a:p>
                      <a:r>
                        <a:rPr lang="en-US" dirty="0" smtClean="0"/>
                        <a:t>2</a:t>
                      </a:r>
                      <a:endParaRPr lang="en-US" dirty="0"/>
                    </a:p>
                  </a:txBody>
                  <a:tcPr/>
                </a:tc>
                <a:tc>
                  <a:txBody>
                    <a:bodyPr/>
                    <a:lstStyle/>
                    <a:p>
                      <a:r>
                        <a:rPr lang="en-US" b="1" dirty="0" smtClean="0"/>
                        <a:t>STA M</a:t>
                      </a:r>
                      <a:endParaRPr lang="en-US" b="1" dirty="0"/>
                    </a:p>
                  </a:txBody>
                  <a:tcPr/>
                </a:tc>
                <a:tc>
                  <a:txBody>
                    <a:bodyPr/>
                    <a:lstStyle/>
                    <a:p>
                      <a:r>
                        <a:rPr lang="en-US" dirty="0" smtClean="0"/>
                        <a:t>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a:t>
                      </a:r>
                      <a:r>
                        <a:rPr lang="en-US" baseline="0" dirty="0" smtClean="0"/>
                        <a:t> R</a:t>
                      </a:r>
                      <a:endParaRPr lang="en-US" dirty="0" smtClean="0"/>
                    </a:p>
                  </a:txBody>
                  <a:tcPr/>
                </a:tc>
                <a:extLst>
                  <a:ext uri="{0D108BD9-81ED-4DB2-BD59-A6C34878D82A}">
                    <a16:rowId xmlns:a16="http://schemas.microsoft.com/office/drawing/2014/main" val="10003"/>
                  </a:ext>
                </a:extLst>
              </a:tr>
              <a:tr h="370840">
                <a:tc>
                  <a:txBody>
                    <a:bodyPr/>
                    <a:lstStyle/>
                    <a:p>
                      <a:r>
                        <a:rPr lang="en-US" dirty="0" smtClean="0"/>
                        <a:t>3</a:t>
                      </a:r>
                      <a:endParaRPr lang="en-US" dirty="0"/>
                    </a:p>
                  </a:txBody>
                  <a:tcPr/>
                </a:tc>
                <a:tc>
                  <a:txBody>
                    <a:bodyPr/>
                    <a:lstStyle/>
                    <a:p>
                      <a:endParaRPr lang="en-US" dirty="0"/>
                    </a:p>
                  </a:txBody>
                  <a:tcPr/>
                </a:tc>
                <a:tc>
                  <a:txBody>
                    <a:bodyPr/>
                    <a:lstStyle/>
                    <a:p>
                      <a:r>
                        <a:rPr lang="en-US" dirty="0" smtClean="0"/>
                        <a:t>B</a:t>
                      </a:r>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smtClean="0"/>
                        <a:t>4</a:t>
                      </a:r>
                      <a:endParaRPr lang="en-US" dirty="0"/>
                    </a:p>
                  </a:txBody>
                  <a:tcPr/>
                </a:tc>
                <a:tc>
                  <a:txBody>
                    <a:bodyPr/>
                    <a:lstStyle/>
                    <a:p>
                      <a:r>
                        <a:rPr lang="en-US" b="1" dirty="0" smtClean="0"/>
                        <a:t>SUB M</a:t>
                      </a:r>
                      <a:endParaRPr lang="en-US" b="1" dirty="0"/>
                    </a:p>
                  </a:txBody>
                  <a:tcPr/>
                </a:tc>
                <a:tc>
                  <a:txBody>
                    <a:bodyPr/>
                    <a:lstStyle/>
                    <a:p>
                      <a:r>
                        <a:rPr lang="en-US" dirty="0" smtClean="0"/>
                        <a:t>C</a:t>
                      </a:r>
                      <a:endParaRPr lang="en-US" dirty="0"/>
                    </a:p>
                  </a:txBody>
                  <a:tcPr/>
                </a:tc>
                <a:tc>
                  <a:txBody>
                    <a:bodyPr/>
                    <a:lstStyle/>
                    <a:p>
                      <a:r>
                        <a:rPr lang="en-US" dirty="0" smtClean="0"/>
                        <a:t>SUB R</a:t>
                      </a:r>
                      <a:endParaRPr lang="en-US" dirty="0"/>
                    </a:p>
                  </a:txBody>
                  <a:tcPr/>
                </a:tc>
                <a:extLst>
                  <a:ext uri="{0D108BD9-81ED-4DB2-BD59-A6C34878D82A}">
                    <a16:rowId xmlns:a16="http://schemas.microsoft.com/office/drawing/2014/main" val="10005"/>
                  </a:ext>
                </a:extLst>
              </a:tr>
              <a:tr h="370840">
                <a:tc>
                  <a:txBody>
                    <a:bodyPr/>
                    <a:lstStyle/>
                    <a:p>
                      <a:r>
                        <a:rPr lang="en-US" dirty="0" smtClean="0"/>
                        <a:t>5</a:t>
                      </a:r>
                      <a:endParaRPr lang="en-US" dirty="0"/>
                    </a:p>
                  </a:txBody>
                  <a:tcPr/>
                </a:tc>
                <a:tc>
                  <a:txBody>
                    <a:bodyPr/>
                    <a:lstStyle/>
                    <a:p>
                      <a:r>
                        <a:rPr lang="en-US" b="1" dirty="0" smtClean="0"/>
                        <a:t>ADD M</a:t>
                      </a:r>
                      <a:endParaRPr lang="en-US" b="1" dirty="0"/>
                    </a:p>
                  </a:txBody>
                  <a:tcPr/>
                </a:tc>
                <a:tc>
                  <a:txBody>
                    <a:bodyPr/>
                    <a:lstStyle/>
                    <a:p>
                      <a:r>
                        <a:rPr lang="en-US" dirty="0" smtClean="0"/>
                        <a:t>D</a:t>
                      </a:r>
                      <a:endParaRPr lang="en-US" dirty="0"/>
                    </a:p>
                  </a:txBody>
                  <a:tcPr/>
                </a:tc>
                <a:tc>
                  <a:txBody>
                    <a:bodyPr/>
                    <a:lstStyle/>
                    <a:p>
                      <a:r>
                        <a:rPr lang="en-US" dirty="0" smtClean="0"/>
                        <a:t>ADD R</a:t>
                      </a:r>
                      <a:endParaRPr lang="en-US" dirty="0"/>
                    </a:p>
                  </a:txBody>
                  <a:tcPr/>
                </a:tc>
                <a:extLst>
                  <a:ext uri="{0D108BD9-81ED-4DB2-BD59-A6C34878D82A}">
                    <a16:rowId xmlns:a16="http://schemas.microsoft.com/office/drawing/2014/main" val="10006"/>
                  </a:ext>
                </a:extLst>
              </a:tr>
              <a:tr h="370840">
                <a:tc>
                  <a:txBody>
                    <a:bodyPr/>
                    <a:lstStyle/>
                    <a:p>
                      <a:r>
                        <a:rPr lang="en-US" dirty="0" smtClean="0"/>
                        <a:t>6</a:t>
                      </a:r>
                      <a:endParaRPr lang="en-US" dirty="0"/>
                    </a:p>
                  </a:txBody>
                  <a:tcPr/>
                </a:tc>
                <a:tc>
                  <a:txBody>
                    <a:bodyPr/>
                    <a:lstStyle/>
                    <a:p>
                      <a:endParaRPr lang="en-US" dirty="0"/>
                    </a:p>
                  </a:txBody>
                  <a:tcPr/>
                </a:tc>
                <a:tc>
                  <a:txBody>
                    <a:bodyPr/>
                    <a:lstStyle/>
                    <a:p>
                      <a:r>
                        <a:rPr lang="en-US" dirty="0" smtClean="0"/>
                        <a:t>E</a:t>
                      </a:r>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r>
                        <a:rPr lang="en-US" dirty="0" smtClean="0"/>
                        <a:t>7</a:t>
                      </a:r>
                      <a:endParaRPr lang="en-US" dirty="0"/>
                    </a:p>
                  </a:txBody>
                  <a:tcPr/>
                </a:tc>
                <a:tc>
                  <a:txBody>
                    <a:bodyPr/>
                    <a:lstStyle/>
                    <a:p>
                      <a:endParaRPr lang="en-US" dirty="0"/>
                    </a:p>
                  </a:txBody>
                  <a:tcPr/>
                </a:tc>
                <a:tc>
                  <a:txBody>
                    <a:bodyPr/>
                    <a:lstStyle/>
                    <a:p>
                      <a:r>
                        <a:rPr lang="en-US" dirty="0" smtClean="0"/>
                        <a:t>F</a:t>
                      </a:r>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80534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9291925"/>
              </p:ext>
            </p:extLst>
          </p:nvPr>
        </p:nvGraphicFramePr>
        <p:xfrm>
          <a:off x="3124200" y="2362200"/>
          <a:ext cx="6096000" cy="33375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70840">
                <a:tc>
                  <a:txBody>
                    <a:bodyPr/>
                    <a:lstStyle/>
                    <a:p>
                      <a:r>
                        <a:rPr lang="en-US" dirty="0" smtClean="0"/>
                        <a:t>Op-code</a:t>
                      </a:r>
                      <a:endParaRPr lang="en-US" dirty="0"/>
                    </a:p>
                  </a:txBody>
                  <a:tcPr/>
                </a:tc>
                <a:tc>
                  <a:txBody>
                    <a:bodyPr/>
                    <a:lstStyle/>
                    <a:p>
                      <a:r>
                        <a:rPr lang="en-US" dirty="0" smtClean="0"/>
                        <a:t>Instruction</a:t>
                      </a:r>
                      <a:endParaRPr lang="en-US" dirty="0"/>
                    </a:p>
                  </a:txBody>
                  <a:tcPr/>
                </a:tc>
                <a:tc>
                  <a:txBody>
                    <a:bodyPr/>
                    <a:lstStyle/>
                    <a:p>
                      <a:r>
                        <a:rPr lang="en-US" dirty="0" smtClean="0"/>
                        <a:t>Op-code</a:t>
                      </a:r>
                      <a:endParaRPr lang="en-US" dirty="0"/>
                    </a:p>
                  </a:txBody>
                  <a:tcPr/>
                </a:tc>
                <a:tc>
                  <a:txBody>
                    <a:bodyPr/>
                    <a:lstStyle/>
                    <a:p>
                      <a:r>
                        <a:rPr lang="en-US" dirty="0" smtClean="0"/>
                        <a:t>Instruction</a:t>
                      </a:r>
                      <a:endParaRPr lang="en-US" dirty="0"/>
                    </a:p>
                  </a:txBody>
                  <a:tcPr/>
                </a:tc>
                <a:extLst>
                  <a:ext uri="{0D108BD9-81ED-4DB2-BD59-A6C34878D82A}">
                    <a16:rowId xmlns:a16="http://schemas.microsoft.com/office/drawing/2014/main" val="10000"/>
                  </a:ext>
                </a:extLst>
              </a:tr>
              <a:tr h="370840">
                <a:tc>
                  <a:txBody>
                    <a:bodyPr/>
                    <a:lstStyle/>
                    <a:p>
                      <a:r>
                        <a:rPr lang="en-US" dirty="0" smtClean="0"/>
                        <a:t>0</a:t>
                      </a:r>
                      <a:endParaRPr lang="en-US" dirty="0"/>
                    </a:p>
                  </a:txBody>
                  <a:tcPr/>
                </a:tc>
                <a:tc>
                  <a:txBody>
                    <a:bodyPr/>
                    <a:lstStyle/>
                    <a:p>
                      <a:endParaRPr lang="en-US" dirty="0"/>
                    </a:p>
                  </a:txBody>
                  <a:tcPr/>
                </a:tc>
                <a:tc>
                  <a:txBody>
                    <a:bodyPr/>
                    <a:lstStyle/>
                    <a:p>
                      <a:r>
                        <a:rPr lang="en-US" dirty="0" smtClean="0"/>
                        <a:t>8</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smtClean="0"/>
                        <a:t>1</a:t>
                      </a:r>
                      <a:endParaRPr lang="en-US" dirty="0"/>
                    </a:p>
                  </a:txBody>
                  <a:tcPr/>
                </a:tc>
                <a:tc>
                  <a:txBody>
                    <a:bodyPr/>
                    <a:lstStyle/>
                    <a:p>
                      <a:r>
                        <a:rPr lang="en-US" b="1" dirty="0" smtClean="0"/>
                        <a:t>LDA M</a:t>
                      </a:r>
                      <a:endParaRPr lang="en-US" b="1" dirty="0"/>
                    </a:p>
                  </a:txBody>
                  <a:tcPr/>
                </a:tc>
                <a:tc>
                  <a:txBody>
                    <a:bodyPr/>
                    <a:lstStyle/>
                    <a:p>
                      <a:r>
                        <a:rPr lang="en-US" dirty="0" smtClean="0"/>
                        <a:t>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LDA R</a:t>
                      </a:r>
                    </a:p>
                  </a:txBody>
                  <a:tcPr/>
                </a:tc>
                <a:extLst>
                  <a:ext uri="{0D108BD9-81ED-4DB2-BD59-A6C34878D82A}">
                    <a16:rowId xmlns:a16="http://schemas.microsoft.com/office/drawing/2014/main" val="10002"/>
                  </a:ext>
                </a:extLst>
              </a:tr>
              <a:tr h="370840">
                <a:tc>
                  <a:txBody>
                    <a:bodyPr/>
                    <a:lstStyle/>
                    <a:p>
                      <a:r>
                        <a:rPr lang="en-US" dirty="0" smtClean="0"/>
                        <a:t>2</a:t>
                      </a:r>
                      <a:endParaRPr lang="en-US" dirty="0"/>
                    </a:p>
                  </a:txBody>
                  <a:tcPr/>
                </a:tc>
                <a:tc>
                  <a:txBody>
                    <a:bodyPr/>
                    <a:lstStyle/>
                    <a:p>
                      <a:r>
                        <a:rPr lang="en-US" b="1" dirty="0" smtClean="0"/>
                        <a:t>STA M</a:t>
                      </a:r>
                      <a:endParaRPr lang="en-US" b="1" dirty="0"/>
                    </a:p>
                  </a:txBody>
                  <a:tcPr/>
                </a:tc>
                <a:tc>
                  <a:txBody>
                    <a:bodyPr/>
                    <a:lstStyle/>
                    <a:p>
                      <a:r>
                        <a:rPr lang="en-US" dirty="0" smtClean="0"/>
                        <a:t>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a:t>
                      </a:r>
                      <a:r>
                        <a:rPr lang="en-US" b="1" baseline="0" dirty="0" smtClean="0"/>
                        <a:t> R</a:t>
                      </a:r>
                      <a:endParaRPr lang="en-US" b="1" dirty="0" smtClean="0"/>
                    </a:p>
                  </a:txBody>
                  <a:tcPr/>
                </a:tc>
                <a:extLst>
                  <a:ext uri="{0D108BD9-81ED-4DB2-BD59-A6C34878D82A}">
                    <a16:rowId xmlns:a16="http://schemas.microsoft.com/office/drawing/2014/main" val="10003"/>
                  </a:ext>
                </a:extLst>
              </a:tr>
              <a:tr h="370840">
                <a:tc>
                  <a:txBody>
                    <a:bodyPr/>
                    <a:lstStyle/>
                    <a:p>
                      <a:r>
                        <a:rPr lang="en-US" dirty="0" smtClean="0"/>
                        <a:t>3</a:t>
                      </a:r>
                      <a:endParaRPr lang="en-US" dirty="0"/>
                    </a:p>
                  </a:txBody>
                  <a:tcPr/>
                </a:tc>
                <a:tc>
                  <a:txBody>
                    <a:bodyPr/>
                    <a:lstStyle/>
                    <a:p>
                      <a:r>
                        <a:rPr lang="en-US" dirty="0" smtClean="0"/>
                        <a:t>INC M</a:t>
                      </a:r>
                      <a:endParaRPr lang="en-US" dirty="0"/>
                    </a:p>
                  </a:txBody>
                  <a:tcPr/>
                </a:tc>
                <a:tc>
                  <a:txBody>
                    <a:bodyPr/>
                    <a:lstStyle/>
                    <a:p>
                      <a:r>
                        <a:rPr lang="en-US" dirty="0" smtClean="0"/>
                        <a:t>B</a:t>
                      </a:r>
                      <a:endParaRPr lang="en-US" dirty="0"/>
                    </a:p>
                  </a:txBody>
                  <a:tcPr/>
                </a:tc>
                <a:tc>
                  <a:txBody>
                    <a:bodyPr/>
                    <a:lstStyle/>
                    <a:p>
                      <a:r>
                        <a:rPr lang="en-US" dirty="0" smtClean="0"/>
                        <a:t>INC</a:t>
                      </a:r>
                      <a:r>
                        <a:rPr lang="en-US" baseline="0" dirty="0" smtClean="0"/>
                        <a:t> R</a:t>
                      </a:r>
                      <a:endParaRPr lang="en-US" dirty="0"/>
                    </a:p>
                  </a:txBody>
                  <a:tcPr/>
                </a:tc>
                <a:extLst>
                  <a:ext uri="{0D108BD9-81ED-4DB2-BD59-A6C34878D82A}">
                    <a16:rowId xmlns:a16="http://schemas.microsoft.com/office/drawing/2014/main" val="10004"/>
                  </a:ext>
                </a:extLst>
              </a:tr>
              <a:tr h="370840">
                <a:tc>
                  <a:txBody>
                    <a:bodyPr/>
                    <a:lstStyle/>
                    <a:p>
                      <a:r>
                        <a:rPr lang="en-US" dirty="0" smtClean="0"/>
                        <a:t>4</a:t>
                      </a:r>
                      <a:endParaRPr lang="en-US" dirty="0"/>
                    </a:p>
                  </a:txBody>
                  <a:tcPr/>
                </a:tc>
                <a:tc>
                  <a:txBody>
                    <a:bodyPr/>
                    <a:lstStyle/>
                    <a:p>
                      <a:r>
                        <a:rPr lang="en-US" b="1" dirty="0" smtClean="0"/>
                        <a:t>SUB M</a:t>
                      </a:r>
                      <a:endParaRPr lang="en-US" b="1" dirty="0"/>
                    </a:p>
                  </a:txBody>
                  <a:tcPr/>
                </a:tc>
                <a:tc>
                  <a:txBody>
                    <a:bodyPr/>
                    <a:lstStyle/>
                    <a:p>
                      <a:r>
                        <a:rPr lang="en-US" dirty="0" smtClean="0"/>
                        <a:t>C</a:t>
                      </a:r>
                      <a:endParaRPr lang="en-US" dirty="0"/>
                    </a:p>
                  </a:txBody>
                  <a:tcPr/>
                </a:tc>
                <a:tc>
                  <a:txBody>
                    <a:bodyPr/>
                    <a:lstStyle/>
                    <a:p>
                      <a:r>
                        <a:rPr lang="en-US" b="1" dirty="0" smtClean="0"/>
                        <a:t>SUB R</a:t>
                      </a:r>
                      <a:endParaRPr lang="en-US" b="1" dirty="0"/>
                    </a:p>
                  </a:txBody>
                  <a:tcPr/>
                </a:tc>
                <a:extLst>
                  <a:ext uri="{0D108BD9-81ED-4DB2-BD59-A6C34878D82A}">
                    <a16:rowId xmlns:a16="http://schemas.microsoft.com/office/drawing/2014/main" val="10005"/>
                  </a:ext>
                </a:extLst>
              </a:tr>
              <a:tr h="370840">
                <a:tc>
                  <a:txBody>
                    <a:bodyPr/>
                    <a:lstStyle/>
                    <a:p>
                      <a:r>
                        <a:rPr lang="en-US" dirty="0" smtClean="0"/>
                        <a:t>5</a:t>
                      </a:r>
                      <a:endParaRPr lang="en-US" dirty="0"/>
                    </a:p>
                  </a:txBody>
                  <a:tcPr/>
                </a:tc>
                <a:tc>
                  <a:txBody>
                    <a:bodyPr/>
                    <a:lstStyle/>
                    <a:p>
                      <a:r>
                        <a:rPr lang="en-US" b="1" dirty="0" smtClean="0"/>
                        <a:t>ADD M</a:t>
                      </a:r>
                      <a:endParaRPr lang="en-US" b="1" dirty="0"/>
                    </a:p>
                  </a:txBody>
                  <a:tcPr/>
                </a:tc>
                <a:tc>
                  <a:txBody>
                    <a:bodyPr/>
                    <a:lstStyle/>
                    <a:p>
                      <a:r>
                        <a:rPr lang="en-US" dirty="0" smtClean="0"/>
                        <a:t>D</a:t>
                      </a:r>
                      <a:endParaRPr lang="en-US" dirty="0"/>
                    </a:p>
                  </a:txBody>
                  <a:tcPr/>
                </a:tc>
                <a:tc>
                  <a:txBody>
                    <a:bodyPr/>
                    <a:lstStyle/>
                    <a:p>
                      <a:r>
                        <a:rPr lang="en-US" b="1" dirty="0" smtClean="0"/>
                        <a:t>ADD R</a:t>
                      </a:r>
                      <a:endParaRPr lang="en-US" b="1" dirty="0"/>
                    </a:p>
                  </a:txBody>
                  <a:tcPr/>
                </a:tc>
                <a:extLst>
                  <a:ext uri="{0D108BD9-81ED-4DB2-BD59-A6C34878D82A}">
                    <a16:rowId xmlns:a16="http://schemas.microsoft.com/office/drawing/2014/main" val="10006"/>
                  </a:ext>
                </a:extLst>
              </a:tr>
              <a:tr h="370840">
                <a:tc>
                  <a:txBody>
                    <a:bodyPr/>
                    <a:lstStyle/>
                    <a:p>
                      <a:r>
                        <a:rPr lang="en-US" dirty="0" smtClean="0"/>
                        <a:t>6</a:t>
                      </a:r>
                      <a:endParaRPr lang="en-US" dirty="0"/>
                    </a:p>
                  </a:txBody>
                  <a:tcPr/>
                </a:tc>
                <a:tc>
                  <a:txBody>
                    <a:bodyPr/>
                    <a:lstStyle/>
                    <a:p>
                      <a:r>
                        <a:rPr lang="en-US" dirty="0" smtClean="0"/>
                        <a:t>DEC M</a:t>
                      </a:r>
                      <a:endParaRPr lang="en-US" dirty="0"/>
                    </a:p>
                  </a:txBody>
                  <a:tcPr/>
                </a:tc>
                <a:tc>
                  <a:txBody>
                    <a:bodyPr/>
                    <a:lstStyle/>
                    <a:p>
                      <a:r>
                        <a:rPr lang="en-US" dirty="0" smtClean="0"/>
                        <a:t>E</a:t>
                      </a:r>
                      <a:endParaRPr lang="en-US" dirty="0"/>
                    </a:p>
                  </a:txBody>
                  <a:tcPr/>
                </a:tc>
                <a:tc>
                  <a:txBody>
                    <a:bodyPr/>
                    <a:lstStyle/>
                    <a:p>
                      <a:r>
                        <a:rPr lang="en-US" dirty="0" smtClean="0"/>
                        <a:t>DEC R</a:t>
                      </a:r>
                      <a:endParaRPr lang="en-US" dirty="0"/>
                    </a:p>
                  </a:txBody>
                  <a:tcPr/>
                </a:tc>
                <a:extLst>
                  <a:ext uri="{0D108BD9-81ED-4DB2-BD59-A6C34878D82A}">
                    <a16:rowId xmlns:a16="http://schemas.microsoft.com/office/drawing/2014/main" val="10007"/>
                  </a:ext>
                </a:extLst>
              </a:tr>
              <a:tr h="370840">
                <a:tc>
                  <a:txBody>
                    <a:bodyPr/>
                    <a:lstStyle/>
                    <a:p>
                      <a:r>
                        <a:rPr lang="en-US" dirty="0" smtClean="0"/>
                        <a:t>7</a:t>
                      </a:r>
                      <a:endParaRPr lang="en-US" dirty="0"/>
                    </a:p>
                  </a:txBody>
                  <a:tcPr/>
                </a:tc>
                <a:tc>
                  <a:txBody>
                    <a:bodyPr/>
                    <a:lstStyle/>
                    <a:p>
                      <a:endParaRPr lang="en-US" dirty="0"/>
                    </a:p>
                  </a:txBody>
                  <a:tcPr/>
                </a:tc>
                <a:tc>
                  <a:txBody>
                    <a:bodyPr/>
                    <a:lstStyle/>
                    <a:p>
                      <a:r>
                        <a:rPr lang="en-US" dirty="0" smtClean="0"/>
                        <a:t>F</a:t>
                      </a:r>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75289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739266582"/>
              </p:ext>
            </p:extLst>
          </p:nvPr>
        </p:nvGraphicFramePr>
        <p:xfrm>
          <a:off x="3048000" y="1397000"/>
          <a:ext cx="6096000" cy="33375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70840">
                <a:tc>
                  <a:txBody>
                    <a:bodyPr/>
                    <a:lstStyle/>
                    <a:p>
                      <a:r>
                        <a:rPr lang="en-US" dirty="0" smtClean="0"/>
                        <a:t>Op-code</a:t>
                      </a:r>
                      <a:endParaRPr lang="en-US" dirty="0"/>
                    </a:p>
                  </a:txBody>
                  <a:tcPr/>
                </a:tc>
                <a:tc>
                  <a:txBody>
                    <a:bodyPr/>
                    <a:lstStyle/>
                    <a:p>
                      <a:r>
                        <a:rPr lang="en-US" dirty="0" smtClean="0"/>
                        <a:t>Instruction</a:t>
                      </a:r>
                      <a:endParaRPr lang="en-US" dirty="0"/>
                    </a:p>
                  </a:txBody>
                  <a:tcPr/>
                </a:tc>
                <a:tc>
                  <a:txBody>
                    <a:bodyPr/>
                    <a:lstStyle/>
                    <a:p>
                      <a:r>
                        <a:rPr lang="en-US" dirty="0" smtClean="0"/>
                        <a:t>Op-code</a:t>
                      </a:r>
                      <a:endParaRPr lang="en-US" dirty="0"/>
                    </a:p>
                  </a:txBody>
                  <a:tcPr/>
                </a:tc>
                <a:tc>
                  <a:txBody>
                    <a:bodyPr/>
                    <a:lstStyle/>
                    <a:p>
                      <a:r>
                        <a:rPr lang="en-US" dirty="0" smtClean="0"/>
                        <a:t>Instruction</a:t>
                      </a:r>
                      <a:endParaRPr lang="en-US" dirty="0"/>
                    </a:p>
                  </a:txBody>
                  <a:tcPr/>
                </a:tc>
                <a:extLst>
                  <a:ext uri="{0D108BD9-81ED-4DB2-BD59-A6C34878D82A}">
                    <a16:rowId xmlns:a16="http://schemas.microsoft.com/office/drawing/2014/main" val="10000"/>
                  </a:ext>
                </a:extLst>
              </a:tr>
              <a:tr h="370840">
                <a:tc>
                  <a:txBody>
                    <a:bodyPr/>
                    <a:lstStyle/>
                    <a:p>
                      <a:r>
                        <a:rPr lang="en-US" dirty="0" smtClean="0"/>
                        <a:t>0</a:t>
                      </a:r>
                      <a:endParaRPr lang="en-US" dirty="0"/>
                    </a:p>
                  </a:txBody>
                  <a:tcPr/>
                </a:tc>
                <a:tc>
                  <a:txBody>
                    <a:bodyPr/>
                    <a:lstStyle/>
                    <a:p>
                      <a:r>
                        <a:rPr lang="en-US" dirty="0" smtClean="0"/>
                        <a:t>JMP</a:t>
                      </a:r>
                      <a:endParaRPr lang="en-US" dirty="0"/>
                    </a:p>
                  </a:txBody>
                  <a:tcPr/>
                </a:tc>
                <a:tc>
                  <a:txBody>
                    <a:bodyPr/>
                    <a:lstStyle/>
                    <a:p>
                      <a:r>
                        <a:rPr lang="en-US" dirty="0" smtClean="0"/>
                        <a:t>8</a:t>
                      </a:r>
                      <a:endParaRPr lang="en-US" dirty="0"/>
                    </a:p>
                  </a:txBody>
                  <a:tcPr/>
                </a:tc>
                <a:tc>
                  <a:txBody>
                    <a:bodyPr/>
                    <a:lstStyle/>
                    <a:p>
                      <a:r>
                        <a:rPr lang="en-US" dirty="0" smtClean="0"/>
                        <a:t>HALT</a:t>
                      </a:r>
                      <a:endParaRPr lang="en-US" dirty="0"/>
                    </a:p>
                  </a:txBody>
                  <a:tcPr/>
                </a:tc>
                <a:extLst>
                  <a:ext uri="{0D108BD9-81ED-4DB2-BD59-A6C34878D82A}">
                    <a16:rowId xmlns:a16="http://schemas.microsoft.com/office/drawing/2014/main" val="10001"/>
                  </a:ext>
                </a:extLst>
              </a:tr>
              <a:tr h="370840">
                <a:tc>
                  <a:txBody>
                    <a:bodyPr/>
                    <a:lstStyle/>
                    <a:p>
                      <a:r>
                        <a:rPr lang="en-US" dirty="0" smtClean="0"/>
                        <a:t>1</a:t>
                      </a:r>
                      <a:endParaRPr lang="en-US" dirty="0"/>
                    </a:p>
                  </a:txBody>
                  <a:tcPr/>
                </a:tc>
                <a:tc>
                  <a:txBody>
                    <a:bodyPr/>
                    <a:lstStyle/>
                    <a:p>
                      <a:r>
                        <a:rPr lang="en-US" b="1" dirty="0" smtClean="0"/>
                        <a:t>LDA M</a:t>
                      </a:r>
                      <a:endParaRPr lang="en-US" b="1" dirty="0"/>
                    </a:p>
                  </a:txBody>
                  <a:tcPr/>
                </a:tc>
                <a:tc>
                  <a:txBody>
                    <a:bodyPr/>
                    <a:lstStyle/>
                    <a:p>
                      <a:r>
                        <a:rPr lang="en-US" dirty="0" smtClean="0"/>
                        <a:t>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LDA R</a:t>
                      </a:r>
                    </a:p>
                  </a:txBody>
                  <a:tcPr/>
                </a:tc>
                <a:extLst>
                  <a:ext uri="{0D108BD9-81ED-4DB2-BD59-A6C34878D82A}">
                    <a16:rowId xmlns:a16="http://schemas.microsoft.com/office/drawing/2014/main" val="10002"/>
                  </a:ext>
                </a:extLst>
              </a:tr>
              <a:tr h="370840">
                <a:tc>
                  <a:txBody>
                    <a:bodyPr/>
                    <a:lstStyle/>
                    <a:p>
                      <a:r>
                        <a:rPr lang="en-US" dirty="0" smtClean="0"/>
                        <a:t>2</a:t>
                      </a:r>
                      <a:endParaRPr lang="en-US" dirty="0"/>
                    </a:p>
                  </a:txBody>
                  <a:tcPr/>
                </a:tc>
                <a:tc>
                  <a:txBody>
                    <a:bodyPr/>
                    <a:lstStyle/>
                    <a:p>
                      <a:r>
                        <a:rPr lang="en-US" b="1" dirty="0" smtClean="0"/>
                        <a:t>STA M</a:t>
                      </a:r>
                      <a:endParaRPr lang="en-US" b="1" dirty="0"/>
                    </a:p>
                  </a:txBody>
                  <a:tcPr/>
                </a:tc>
                <a:tc>
                  <a:txBody>
                    <a:bodyPr/>
                    <a:lstStyle/>
                    <a:p>
                      <a:r>
                        <a:rPr lang="en-US" dirty="0" smtClean="0"/>
                        <a:t>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a:t>
                      </a:r>
                      <a:r>
                        <a:rPr lang="en-US" b="1" baseline="0" dirty="0" smtClean="0"/>
                        <a:t> R</a:t>
                      </a:r>
                      <a:endParaRPr lang="en-US" b="1" dirty="0" smtClean="0"/>
                    </a:p>
                  </a:txBody>
                  <a:tcPr/>
                </a:tc>
                <a:extLst>
                  <a:ext uri="{0D108BD9-81ED-4DB2-BD59-A6C34878D82A}">
                    <a16:rowId xmlns:a16="http://schemas.microsoft.com/office/drawing/2014/main" val="10003"/>
                  </a:ext>
                </a:extLst>
              </a:tr>
              <a:tr h="370840">
                <a:tc>
                  <a:txBody>
                    <a:bodyPr/>
                    <a:lstStyle/>
                    <a:p>
                      <a:r>
                        <a:rPr lang="en-US" dirty="0" smtClean="0"/>
                        <a:t>3</a:t>
                      </a:r>
                      <a:endParaRPr lang="en-US" dirty="0"/>
                    </a:p>
                  </a:txBody>
                  <a:tcPr/>
                </a:tc>
                <a:tc>
                  <a:txBody>
                    <a:bodyPr/>
                    <a:lstStyle/>
                    <a:p>
                      <a:r>
                        <a:rPr lang="en-US" b="1" dirty="0" smtClean="0"/>
                        <a:t>INC M</a:t>
                      </a:r>
                      <a:endParaRPr lang="en-US" b="1" dirty="0"/>
                    </a:p>
                  </a:txBody>
                  <a:tcPr/>
                </a:tc>
                <a:tc>
                  <a:txBody>
                    <a:bodyPr/>
                    <a:lstStyle/>
                    <a:p>
                      <a:r>
                        <a:rPr lang="en-US" dirty="0" smtClean="0"/>
                        <a:t>B</a:t>
                      </a:r>
                      <a:endParaRPr lang="en-US" dirty="0"/>
                    </a:p>
                  </a:txBody>
                  <a:tcPr/>
                </a:tc>
                <a:tc>
                  <a:txBody>
                    <a:bodyPr/>
                    <a:lstStyle/>
                    <a:p>
                      <a:r>
                        <a:rPr lang="en-US" b="1" dirty="0" smtClean="0"/>
                        <a:t>INC</a:t>
                      </a:r>
                      <a:r>
                        <a:rPr lang="en-US" b="1" baseline="0" dirty="0" smtClean="0"/>
                        <a:t> R</a:t>
                      </a:r>
                      <a:endParaRPr lang="en-US" b="1" dirty="0"/>
                    </a:p>
                  </a:txBody>
                  <a:tcPr/>
                </a:tc>
                <a:extLst>
                  <a:ext uri="{0D108BD9-81ED-4DB2-BD59-A6C34878D82A}">
                    <a16:rowId xmlns:a16="http://schemas.microsoft.com/office/drawing/2014/main" val="10004"/>
                  </a:ext>
                </a:extLst>
              </a:tr>
              <a:tr h="370840">
                <a:tc>
                  <a:txBody>
                    <a:bodyPr/>
                    <a:lstStyle/>
                    <a:p>
                      <a:r>
                        <a:rPr lang="en-US" dirty="0" smtClean="0"/>
                        <a:t>4</a:t>
                      </a:r>
                      <a:endParaRPr lang="en-US" dirty="0"/>
                    </a:p>
                  </a:txBody>
                  <a:tcPr/>
                </a:tc>
                <a:tc>
                  <a:txBody>
                    <a:bodyPr/>
                    <a:lstStyle/>
                    <a:p>
                      <a:r>
                        <a:rPr lang="en-US" b="1" dirty="0" smtClean="0"/>
                        <a:t>SUB M</a:t>
                      </a:r>
                      <a:endParaRPr lang="en-US" b="1" dirty="0"/>
                    </a:p>
                  </a:txBody>
                  <a:tcPr/>
                </a:tc>
                <a:tc>
                  <a:txBody>
                    <a:bodyPr/>
                    <a:lstStyle/>
                    <a:p>
                      <a:r>
                        <a:rPr lang="en-US" dirty="0" smtClean="0"/>
                        <a:t>C</a:t>
                      </a:r>
                      <a:endParaRPr lang="en-US" dirty="0"/>
                    </a:p>
                  </a:txBody>
                  <a:tcPr/>
                </a:tc>
                <a:tc>
                  <a:txBody>
                    <a:bodyPr/>
                    <a:lstStyle/>
                    <a:p>
                      <a:r>
                        <a:rPr lang="en-US" b="1" dirty="0" smtClean="0"/>
                        <a:t>SUB R</a:t>
                      </a:r>
                      <a:endParaRPr lang="en-US" b="1" dirty="0"/>
                    </a:p>
                  </a:txBody>
                  <a:tcPr/>
                </a:tc>
                <a:extLst>
                  <a:ext uri="{0D108BD9-81ED-4DB2-BD59-A6C34878D82A}">
                    <a16:rowId xmlns:a16="http://schemas.microsoft.com/office/drawing/2014/main" val="10005"/>
                  </a:ext>
                </a:extLst>
              </a:tr>
              <a:tr h="370840">
                <a:tc>
                  <a:txBody>
                    <a:bodyPr/>
                    <a:lstStyle/>
                    <a:p>
                      <a:r>
                        <a:rPr lang="en-US" dirty="0" smtClean="0"/>
                        <a:t>5</a:t>
                      </a:r>
                      <a:endParaRPr lang="en-US" dirty="0"/>
                    </a:p>
                  </a:txBody>
                  <a:tcPr/>
                </a:tc>
                <a:tc>
                  <a:txBody>
                    <a:bodyPr/>
                    <a:lstStyle/>
                    <a:p>
                      <a:r>
                        <a:rPr lang="en-US" b="1" dirty="0" smtClean="0"/>
                        <a:t>ADD M</a:t>
                      </a:r>
                      <a:endParaRPr lang="en-US" b="1" dirty="0"/>
                    </a:p>
                  </a:txBody>
                  <a:tcPr/>
                </a:tc>
                <a:tc>
                  <a:txBody>
                    <a:bodyPr/>
                    <a:lstStyle/>
                    <a:p>
                      <a:r>
                        <a:rPr lang="en-US" dirty="0" smtClean="0"/>
                        <a:t>D</a:t>
                      </a:r>
                      <a:endParaRPr lang="en-US" dirty="0"/>
                    </a:p>
                  </a:txBody>
                  <a:tcPr/>
                </a:tc>
                <a:tc>
                  <a:txBody>
                    <a:bodyPr/>
                    <a:lstStyle/>
                    <a:p>
                      <a:r>
                        <a:rPr lang="en-US" b="1" dirty="0" smtClean="0"/>
                        <a:t>ADD R</a:t>
                      </a:r>
                      <a:endParaRPr lang="en-US" b="1" dirty="0"/>
                    </a:p>
                  </a:txBody>
                  <a:tcPr/>
                </a:tc>
                <a:extLst>
                  <a:ext uri="{0D108BD9-81ED-4DB2-BD59-A6C34878D82A}">
                    <a16:rowId xmlns:a16="http://schemas.microsoft.com/office/drawing/2014/main" val="10006"/>
                  </a:ext>
                </a:extLst>
              </a:tr>
              <a:tr h="370840">
                <a:tc>
                  <a:txBody>
                    <a:bodyPr/>
                    <a:lstStyle/>
                    <a:p>
                      <a:r>
                        <a:rPr lang="en-US" dirty="0" smtClean="0"/>
                        <a:t>6</a:t>
                      </a:r>
                      <a:endParaRPr lang="en-US" dirty="0"/>
                    </a:p>
                  </a:txBody>
                  <a:tcPr/>
                </a:tc>
                <a:tc>
                  <a:txBody>
                    <a:bodyPr/>
                    <a:lstStyle/>
                    <a:p>
                      <a:r>
                        <a:rPr lang="en-US" b="1" dirty="0" smtClean="0"/>
                        <a:t>DEC M</a:t>
                      </a:r>
                      <a:endParaRPr lang="en-US" b="1" dirty="0"/>
                    </a:p>
                  </a:txBody>
                  <a:tcPr/>
                </a:tc>
                <a:tc>
                  <a:txBody>
                    <a:bodyPr/>
                    <a:lstStyle/>
                    <a:p>
                      <a:r>
                        <a:rPr lang="en-US" dirty="0" smtClean="0"/>
                        <a:t>E</a:t>
                      </a:r>
                      <a:endParaRPr lang="en-US" dirty="0"/>
                    </a:p>
                  </a:txBody>
                  <a:tcPr/>
                </a:tc>
                <a:tc>
                  <a:txBody>
                    <a:bodyPr/>
                    <a:lstStyle/>
                    <a:p>
                      <a:r>
                        <a:rPr lang="en-US" b="1" dirty="0" smtClean="0"/>
                        <a:t>DEC R</a:t>
                      </a:r>
                      <a:endParaRPr lang="en-US" b="1" dirty="0"/>
                    </a:p>
                  </a:txBody>
                  <a:tcPr/>
                </a:tc>
                <a:extLst>
                  <a:ext uri="{0D108BD9-81ED-4DB2-BD59-A6C34878D82A}">
                    <a16:rowId xmlns:a16="http://schemas.microsoft.com/office/drawing/2014/main" val="10007"/>
                  </a:ext>
                </a:extLst>
              </a:tr>
              <a:tr h="370840">
                <a:tc>
                  <a:txBody>
                    <a:bodyPr/>
                    <a:lstStyle/>
                    <a:p>
                      <a:r>
                        <a:rPr lang="en-US" dirty="0" smtClean="0"/>
                        <a:t>7</a:t>
                      </a:r>
                      <a:endParaRPr lang="en-US" dirty="0"/>
                    </a:p>
                  </a:txBody>
                  <a:tcPr/>
                </a:tc>
                <a:tc>
                  <a:txBody>
                    <a:bodyPr/>
                    <a:lstStyle/>
                    <a:p>
                      <a:r>
                        <a:rPr lang="en-US" dirty="0" smtClean="0"/>
                        <a:t>JZ</a:t>
                      </a:r>
                      <a:endParaRPr lang="en-US" dirty="0"/>
                    </a:p>
                  </a:txBody>
                  <a:tcPr/>
                </a:tc>
                <a:tc>
                  <a:txBody>
                    <a:bodyPr/>
                    <a:lstStyle/>
                    <a:p>
                      <a:r>
                        <a:rPr lang="en-US" dirty="0" smtClean="0"/>
                        <a:t>F</a:t>
                      </a:r>
                      <a:endParaRPr lang="en-US" dirty="0"/>
                    </a:p>
                  </a:txBody>
                  <a:tcPr/>
                </a:tc>
                <a:tc>
                  <a:txBody>
                    <a:bodyPr/>
                    <a:lstStyle/>
                    <a:p>
                      <a:r>
                        <a:rPr lang="en-US" dirty="0" smtClean="0"/>
                        <a:t>JNZ</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39199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3" name="Content Placeholder 2"/>
          <p:cNvSpPr>
            <a:spLocks noGrp="1"/>
          </p:cNvSpPr>
          <p:nvPr>
            <p:ph idx="1"/>
          </p:nvPr>
        </p:nvSpPr>
        <p:spPr/>
        <p:txBody>
          <a:bodyPr/>
          <a:lstStyle/>
          <a:p>
            <a:r>
              <a:rPr lang="en-US" dirty="0" smtClean="0"/>
              <a:t>Write a program to calculate the total marks scored by a student in an examination having six subjects.</a:t>
            </a:r>
          </a:p>
          <a:p>
            <a:r>
              <a:rPr lang="en-US" dirty="0" smtClean="0"/>
              <a:t>Program segment:</a:t>
            </a:r>
          </a:p>
          <a:p>
            <a:pPr marL="0" indent="0">
              <a:buNone/>
            </a:pPr>
            <a:r>
              <a:rPr lang="en-US" dirty="0" smtClean="0"/>
              <a:t> 	</a:t>
            </a:r>
            <a:r>
              <a:rPr lang="en-US" dirty="0" err="1" smtClean="0"/>
              <a:t>t_m</a:t>
            </a:r>
            <a:r>
              <a:rPr lang="en-US" dirty="0" smtClean="0"/>
              <a:t> = 0, </a:t>
            </a:r>
            <a:r>
              <a:rPr lang="en-US" dirty="0" err="1" smtClean="0"/>
              <a:t>n_s</a:t>
            </a:r>
            <a:r>
              <a:rPr lang="en-US" dirty="0" smtClean="0"/>
              <a:t> = 6, m[6]</a:t>
            </a:r>
          </a:p>
          <a:p>
            <a:pPr marL="0" indent="0">
              <a:buNone/>
            </a:pPr>
            <a:r>
              <a:rPr lang="en-US" dirty="0"/>
              <a:t> </a:t>
            </a:r>
            <a:r>
              <a:rPr lang="en-US" dirty="0" smtClean="0"/>
              <a:t>          do { </a:t>
            </a:r>
            <a:r>
              <a:rPr lang="en-US" dirty="0" err="1" smtClean="0"/>
              <a:t>t_m</a:t>
            </a:r>
            <a:r>
              <a:rPr lang="en-US" dirty="0" smtClean="0"/>
              <a:t> = </a:t>
            </a:r>
            <a:r>
              <a:rPr lang="en-US" dirty="0" err="1" smtClean="0"/>
              <a:t>t_m</a:t>
            </a:r>
            <a:r>
              <a:rPr lang="en-US" dirty="0" smtClean="0"/>
              <a:t> + m[</a:t>
            </a:r>
            <a:r>
              <a:rPr lang="en-US" dirty="0" err="1" smtClean="0"/>
              <a:t>n_s</a:t>
            </a:r>
            <a:r>
              <a:rPr lang="en-US" dirty="0" smtClean="0"/>
              <a:t>];</a:t>
            </a:r>
          </a:p>
          <a:p>
            <a:pPr marL="0" indent="0">
              <a:buNone/>
            </a:pPr>
            <a:r>
              <a:rPr lang="en-US" dirty="0"/>
              <a:t> </a:t>
            </a:r>
            <a:r>
              <a:rPr lang="en-US" dirty="0" smtClean="0"/>
              <a:t>                   </a:t>
            </a:r>
            <a:r>
              <a:rPr lang="en-US" dirty="0" err="1" smtClean="0"/>
              <a:t>n_s</a:t>
            </a:r>
            <a:r>
              <a:rPr lang="en-US" dirty="0" smtClean="0"/>
              <a:t> = </a:t>
            </a:r>
            <a:r>
              <a:rPr lang="en-US" dirty="0" err="1" smtClean="0"/>
              <a:t>n_s</a:t>
            </a:r>
            <a:r>
              <a:rPr lang="en-US" dirty="0" smtClean="0"/>
              <a:t> – 1;</a:t>
            </a:r>
          </a:p>
          <a:p>
            <a:pPr marL="0" indent="0">
              <a:buNone/>
            </a:pPr>
            <a:r>
              <a:rPr lang="en-US" dirty="0"/>
              <a:t> </a:t>
            </a:r>
            <a:r>
              <a:rPr lang="en-US" dirty="0" smtClean="0"/>
              <a:t>           } while ( </a:t>
            </a:r>
            <a:r>
              <a:rPr lang="en-US" dirty="0" err="1" smtClean="0"/>
              <a:t>n_s</a:t>
            </a:r>
            <a:r>
              <a:rPr lang="en-US" dirty="0" smtClean="0"/>
              <a:t> &gt; 0)</a:t>
            </a:r>
            <a:endParaRPr lang="en-US" dirty="0"/>
          </a:p>
        </p:txBody>
      </p:sp>
    </p:spTree>
    <p:extLst>
      <p:ext uri="{BB962C8B-B14F-4D97-AF65-F5344CB8AC3E}">
        <p14:creationId xmlns:p14="http://schemas.microsoft.com/office/powerpoint/2010/main" val="783814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Level Program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6496801"/>
              </p:ext>
            </p:extLst>
          </p:nvPr>
        </p:nvGraphicFramePr>
        <p:xfrm>
          <a:off x="1981200" y="2057400"/>
          <a:ext cx="8229600" cy="3708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smtClean="0"/>
                        <a:t>Assembly code</a:t>
                      </a:r>
                      <a:endParaRPr lang="en-US" dirty="0"/>
                    </a:p>
                  </a:txBody>
                  <a:tcPr/>
                </a:tc>
                <a:tc>
                  <a:txBody>
                    <a:bodyPr/>
                    <a:lstStyle/>
                    <a:p>
                      <a:r>
                        <a:rPr lang="en-US" dirty="0" smtClean="0"/>
                        <a:t>Remarks</a:t>
                      </a:r>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smtClean="0"/>
                        <a:t>LDA M1</a:t>
                      </a:r>
                      <a:endParaRPr lang="en-US" dirty="0"/>
                    </a:p>
                  </a:txBody>
                  <a:tcPr/>
                </a:tc>
                <a:tc>
                  <a:txBody>
                    <a:bodyPr/>
                    <a:lstStyle/>
                    <a:p>
                      <a:r>
                        <a:rPr lang="en-US" dirty="0" smtClean="0"/>
                        <a:t>// No. of subjects</a:t>
                      </a:r>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smtClean="0"/>
                        <a:t>STA R1</a:t>
                      </a:r>
                      <a:endParaRPr lang="en-US" dirty="0"/>
                    </a:p>
                  </a:txBody>
                  <a:tcPr/>
                </a:tc>
                <a:tc>
                  <a:txBody>
                    <a:bodyPr/>
                    <a:lstStyle/>
                    <a:p>
                      <a:r>
                        <a:rPr lang="en-US" dirty="0" smtClean="0"/>
                        <a:t>// Keep it in registrar</a:t>
                      </a:r>
                      <a:r>
                        <a:rPr lang="en-US" baseline="0" dirty="0" smtClean="0"/>
                        <a:t> R1</a:t>
                      </a:r>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smtClean="0"/>
                        <a:t>LDA M</a:t>
                      </a:r>
                    </a:p>
                  </a:txBody>
                  <a:tcPr/>
                </a:tc>
                <a:tc>
                  <a:txBody>
                    <a:bodyPr/>
                    <a:lstStyle/>
                    <a:p>
                      <a:r>
                        <a:rPr lang="en-US" dirty="0" smtClean="0"/>
                        <a:t>// mark</a:t>
                      </a:r>
                      <a:r>
                        <a:rPr lang="en-US" baseline="0" dirty="0" smtClean="0"/>
                        <a:t> of first subject</a:t>
                      </a:r>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smtClean="0"/>
                        <a:t>DEC R1</a:t>
                      </a:r>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smtClean="0"/>
                        <a:t>Loop</a:t>
                      </a:r>
                      <a:endParaRPr lang="en-US" dirty="0"/>
                    </a:p>
                  </a:txBody>
                  <a:tcPr/>
                </a:tc>
                <a:tc>
                  <a:txBody>
                    <a:bodyPr/>
                    <a:lstStyle/>
                    <a:p>
                      <a:r>
                        <a:rPr lang="en-US" dirty="0" smtClean="0"/>
                        <a:t>ADD M</a:t>
                      </a:r>
                      <a:endParaRPr lang="en-US" dirty="0"/>
                    </a:p>
                  </a:txBody>
                  <a:tcPr/>
                </a:tc>
                <a:tc>
                  <a:txBody>
                    <a:bodyPr/>
                    <a:lstStyle/>
                    <a:p>
                      <a:r>
                        <a:rPr lang="en-US" dirty="0" smtClean="0"/>
                        <a:t>// marks of subsequent subject</a:t>
                      </a:r>
                      <a:endParaRPr lang="en-US" dirty="0"/>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smtClean="0"/>
                        <a:t>DEC R1</a:t>
                      </a:r>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smtClean="0"/>
                        <a:t>JNZ Loop</a:t>
                      </a:r>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r>
                        <a:rPr lang="en-US" dirty="0" smtClean="0"/>
                        <a:t>STA M2</a:t>
                      </a:r>
                      <a:endParaRPr lang="en-US" dirty="0"/>
                    </a:p>
                  </a:txBody>
                  <a:tcPr/>
                </a:tc>
                <a:tc>
                  <a:txBody>
                    <a:bodyPr/>
                    <a:lstStyle/>
                    <a:p>
                      <a:r>
                        <a:rPr lang="en-US" dirty="0" smtClean="0"/>
                        <a:t>// store the</a:t>
                      </a:r>
                      <a:r>
                        <a:rPr lang="en-US" baseline="0" dirty="0" smtClean="0"/>
                        <a:t> total score</a:t>
                      </a:r>
                      <a:endParaRPr lang="en-US" dirty="0"/>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r>
                        <a:rPr lang="en-US" dirty="0" smtClean="0"/>
                        <a:t>HALT</a:t>
                      </a:r>
                      <a:endParaRPr lang="en-US" dirty="0"/>
                    </a:p>
                  </a:txBody>
                  <a:tcPr/>
                </a:tc>
                <a:tc>
                  <a:txBody>
                    <a:bodyPr/>
                    <a:lstStyle/>
                    <a:p>
                      <a:r>
                        <a:rPr lang="en-US" dirty="0" smtClean="0"/>
                        <a:t>// stop execution</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30253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457200"/>
            <a:ext cx="7772400" cy="3886200"/>
          </a:xfrm>
        </p:spPr>
        <p:txBody>
          <a:bodyPr>
            <a:normAutofit/>
          </a:bodyPr>
          <a:lstStyle/>
          <a:p>
            <a:r>
              <a:rPr lang="en-US" dirty="0" smtClean="0"/>
              <a:t>Module</a:t>
            </a:r>
            <a:br>
              <a:rPr lang="en-US" dirty="0" smtClean="0"/>
            </a:br>
            <a:r>
              <a:rPr lang="en-US" sz="4000" dirty="0"/>
              <a:t>Fundamentals of Digital Computer</a:t>
            </a:r>
            <a:br>
              <a:rPr lang="en-US" sz="4000" dirty="0"/>
            </a:br>
            <a:r>
              <a:rPr lang="en-US" dirty="0" smtClean="0"/>
              <a:t/>
            </a:r>
            <a:br>
              <a:rPr lang="en-US" dirty="0" smtClean="0"/>
            </a:br>
            <a:r>
              <a:rPr lang="en-US" dirty="0"/>
              <a:t>Unit 6</a:t>
            </a:r>
            <a:br>
              <a:rPr lang="en-US" dirty="0"/>
            </a:br>
            <a:r>
              <a:rPr lang="en-US" sz="3100" dirty="0"/>
              <a:t>Execution of Program and Programming Languages</a:t>
            </a:r>
            <a:endParaRPr lang="en-US" sz="31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90038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Level Program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9209874"/>
              </p:ext>
            </p:extLst>
          </p:nvPr>
        </p:nvGraphicFramePr>
        <p:xfrm>
          <a:off x="1981200" y="2057400"/>
          <a:ext cx="8229600" cy="3708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smtClean="0"/>
                        <a:t>Assembly level</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smtClean="0"/>
                        <a:t>LDA M1</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smtClean="0"/>
                        <a:t>ADD M2</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smtClean="0"/>
                        <a:t>ADD M3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smtClean="0"/>
                        <a:t>ADD M4</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smtClean="0"/>
                        <a:t>ADD M5</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smtClean="0"/>
                        <a:t>ADD M6</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smtClean="0"/>
                        <a:t>STA M7</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r>
                        <a:rPr lang="en-US" dirty="0" smtClean="0"/>
                        <a:t>HALT</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69563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Program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3476640"/>
              </p:ext>
            </p:extLst>
          </p:nvPr>
        </p:nvGraphicFramePr>
        <p:xfrm>
          <a:off x="1981200" y="2057400"/>
          <a:ext cx="8229600" cy="3708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smtClean="0"/>
                        <a:t>Assembly Level</a:t>
                      </a:r>
                      <a:endParaRPr lang="en-US" dirty="0"/>
                    </a:p>
                  </a:txBody>
                  <a:tcPr/>
                </a:tc>
                <a:tc>
                  <a:txBody>
                    <a:bodyPr/>
                    <a:lstStyle/>
                    <a:p>
                      <a:r>
                        <a:rPr lang="en-US" dirty="0" smtClean="0"/>
                        <a:t>Machine Level</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smtClean="0"/>
                        <a:t>LDA M1</a:t>
                      </a:r>
                      <a:endParaRPr lang="en-US" dirty="0"/>
                    </a:p>
                  </a:txBody>
                  <a:tcPr/>
                </a:tc>
                <a:tc>
                  <a:txBody>
                    <a:bodyPr/>
                    <a:lstStyle/>
                    <a:p>
                      <a:r>
                        <a:rPr lang="en-US" dirty="0" smtClean="0"/>
                        <a:t> 1 701</a:t>
                      </a:r>
                      <a:endParaRPr lang="en-US" dirty="0"/>
                    </a:p>
                  </a:txBody>
                  <a:tcPr/>
                </a:tc>
                <a:tc>
                  <a:txBody>
                    <a:bodyPr/>
                    <a:lstStyle/>
                    <a:p>
                      <a:r>
                        <a:rPr lang="en-US" dirty="0" smtClean="0"/>
                        <a:t> </a:t>
                      </a:r>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smtClean="0"/>
                        <a:t>ADD M2</a:t>
                      </a:r>
                      <a:endParaRPr lang="en-US" dirty="0"/>
                    </a:p>
                  </a:txBody>
                  <a:tcPr/>
                </a:tc>
                <a:tc>
                  <a:txBody>
                    <a:bodyPr/>
                    <a:lstStyle/>
                    <a:p>
                      <a:r>
                        <a:rPr lang="en-US" dirty="0" smtClean="0"/>
                        <a:t> 5 702</a:t>
                      </a:r>
                      <a:endParaRPr lang="en-US" dirty="0"/>
                    </a:p>
                  </a:txBody>
                  <a:tcPr/>
                </a:tc>
                <a:tc>
                  <a:txBody>
                    <a:bodyPr/>
                    <a:lstStyle/>
                    <a:p>
                      <a:r>
                        <a:rPr lang="en-US" dirty="0" smtClean="0"/>
                        <a:t> </a:t>
                      </a:r>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smtClean="0"/>
                        <a:t>ADD M3</a:t>
                      </a:r>
                    </a:p>
                  </a:txBody>
                  <a:tcPr/>
                </a:tc>
                <a:tc>
                  <a:txBody>
                    <a:bodyPr/>
                    <a:lstStyle/>
                    <a:p>
                      <a:r>
                        <a:rPr lang="en-US" baseline="0" dirty="0" smtClean="0"/>
                        <a:t> 5 703</a:t>
                      </a:r>
                      <a:endParaRPr lang="en-US" dirty="0"/>
                    </a:p>
                  </a:txBody>
                  <a:tcPr/>
                </a:tc>
                <a:tc>
                  <a:txBody>
                    <a:bodyPr/>
                    <a:lstStyle/>
                    <a:p>
                      <a:r>
                        <a:rPr lang="en-US" dirty="0" smtClean="0"/>
                        <a:t> </a:t>
                      </a:r>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smtClean="0"/>
                        <a:t>ADD M4</a:t>
                      </a:r>
                      <a:endParaRPr lang="en-US" dirty="0"/>
                    </a:p>
                  </a:txBody>
                  <a:tcPr/>
                </a:tc>
                <a:tc>
                  <a:txBody>
                    <a:bodyPr/>
                    <a:lstStyle/>
                    <a:p>
                      <a:r>
                        <a:rPr lang="en-US" dirty="0" smtClean="0"/>
                        <a:t> 5 704</a:t>
                      </a:r>
                      <a:endParaRPr lang="en-US" dirty="0"/>
                    </a:p>
                  </a:txBody>
                  <a:tcPr/>
                </a:tc>
                <a:tc>
                  <a:txBody>
                    <a:bodyPr/>
                    <a:lstStyle/>
                    <a:p>
                      <a:r>
                        <a:rPr lang="en-US" dirty="0" smtClean="0"/>
                        <a:t> </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smtClean="0"/>
                        <a:t>ADD M5</a:t>
                      </a:r>
                      <a:endParaRPr lang="en-US" dirty="0"/>
                    </a:p>
                  </a:txBody>
                  <a:tcPr/>
                </a:tc>
                <a:tc>
                  <a:txBody>
                    <a:bodyPr/>
                    <a:lstStyle/>
                    <a:p>
                      <a:r>
                        <a:rPr lang="en-US" dirty="0" smtClean="0"/>
                        <a:t> 5 705</a:t>
                      </a:r>
                      <a:endParaRPr lang="en-US" dirty="0"/>
                    </a:p>
                  </a:txBody>
                  <a:tcPr/>
                </a:tc>
                <a:tc>
                  <a:txBody>
                    <a:bodyPr/>
                    <a:lstStyle/>
                    <a:p>
                      <a:r>
                        <a:rPr lang="en-US" dirty="0" smtClean="0"/>
                        <a:t> </a:t>
                      </a:r>
                      <a:endParaRPr lang="en-US" dirty="0"/>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smtClean="0"/>
                        <a:t>ADD M6</a:t>
                      </a:r>
                      <a:endParaRPr lang="en-US" dirty="0"/>
                    </a:p>
                  </a:txBody>
                  <a:tcPr/>
                </a:tc>
                <a:tc>
                  <a:txBody>
                    <a:bodyPr/>
                    <a:lstStyle/>
                    <a:p>
                      <a:r>
                        <a:rPr lang="en-US" dirty="0" smtClean="0"/>
                        <a:t> 5 706</a:t>
                      </a:r>
                      <a:endParaRPr lang="en-US" dirty="0"/>
                    </a:p>
                  </a:txBody>
                  <a:tcPr/>
                </a:tc>
                <a:tc>
                  <a:txBody>
                    <a:bodyPr/>
                    <a:lstStyle/>
                    <a:p>
                      <a:r>
                        <a:rPr lang="en-US" dirty="0" smtClean="0"/>
                        <a:t> </a:t>
                      </a:r>
                      <a:endParaRPr lang="en-US" dirty="0"/>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smtClean="0"/>
                        <a:t>STA M7</a:t>
                      </a:r>
                      <a:endParaRPr lang="en-US" dirty="0"/>
                    </a:p>
                  </a:txBody>
                  <a:tcPr/>
                </a:tc>
                <a:tc>
                  <a:txBody>
                    <a:bodyPr/>
                    <a:lstStyle/>
                    <a:p>
                      <a:r>
                        <a:rPr lang="en-US" dirty="0" smtClean="0"/>
                        <a:t> 2 700</a:t>
                      </a:r>
                      <a:endParaRPr lang="en-US" dirty="0"/>
                    </a:p>
                  </a:txBody>
                  <a:tcPr/>
                </a:tc>
                <a:tc>
                  <a:txBody>
                    <a:bodyPr/>
                    <a:lstStyle/>
                    <a:p>
                      <a:r>
                        <a:rPr lang="en-US" dirty="0" smtClean="0"/>
                        <a:t> </a:t>
                      </a:r>
                      <a:endParaRPr lang="en-US" dirty="0"/>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r>
                        <a:rPr lang="en-US" dirty="0" smtClean="0"/>
                        <a:t>HALT</a:t>
                      </a:r>
                      <a:endParaRPr lang="en-US" dirty="0"/>
                    </a:p>
                  </a:txBody>
                  <a:tcPr/>
                </a:tc>
                <a:tc>
                  <a:txBody>
                    <a:bodyPr/>
                    <a:lstStyle/>
                    <a:p>
                      <a:r>
                        <a:rPr lang="en-US" dirty="0" smtClean="0"/>
                        <a:t> 8 000</a:t>
                      </a:r>
                      <a:endParaRPr lang="en-US" dirty="0"/>
                    </a:p>
                  </a:txBody>
                  <a:tcPr/>
                </a:tc>
                <a:tc>
                  <a:txBody>
                    <a:bodyPr/>
                    <a:lstStyle/>
                    <a:p>
                      <a:r>
                        <a:rPr lang="en-US" dirty="0" smtClean="0"/>
                        <a:t> </a:t>
                      </a:r>
                      <a:endParaRPr lang="en-US" dirty="0"/>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61057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Program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3515459"/>
              </p:ext>
            </p:extLst>
          </p:nvPr>
        </p:nvGraphicFramePr>
        <p:xfrm>
          <a:off x="1981200" y="2057400"/>
          <a:ext cx="8229600" cy="3708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smtClean="0"/>
                        <a:t>Assembly Level</a:t>
                      </a:r>
                      <a:endParaRPr lang="en-US" dirty="0"/>
                    </a:p>
                  </a:txBody>
                  <a:tcPr/>
                </a:tc>
                <a:tc>
                  <a:txBody>
                    <a:bodyPr/>
                    <a:lstStyle/>
                    <a:p>
                      <a:r>
                        <a:rPr lang="en-US" dirty="0" smtClean="0"/>
                        <a:t>Machine Level</a:t>
                      </a:r>
                      <a:endParaRPr lang="en-US" dirty="0"/>
                    </a:p>
                  </a:txBody>
                  <a:tcPr/>
                </a:tc>
                <a:tc>
                  <a:txBody>
                    <a:bodyPr/>
                    <a:lstStyle/>
                    <a:p>
                      <a:r>
                        <a:rPr lang="en-US" dirty="0" smtClean="0"/>
                        <a:t>Memory Location</a:t>
                      </a:r>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smtClean="0"/>
                        <a:t>LDA M1</a:t>
                      </a:r>
                      <a:endParaRPr lang="en-US" dirty="0"/>
                    </a:p>
                  </a:txBody>
                  <a:tcPr/>
                </a:tc>
                <a:tc>
                  <a:txBody>
                    <a:bodyPr/>
                    <a:lstStyle/>
                    <a:p>
                      <a:r>
                        <a:rPr lang="en-US" dirty="0" smtClean="0"/>
                        <a:t> 1 701</a:t>
                      </a:r>
                      <a:endParaRPr lang="en-US" dirty="0"/>
                    </a:p>
                  </a:txBody>
                  <a:tcPr/>
                </a:tc>
                <a:tc>
                  <a:txBody>
                    <a:bodyPr/>
                    <a:lstStyle/>
                    <a:p>
                      <a:r>
                        <a:rPr lang="en-US" dirty="0" smtClean="0"/>
                        <a:t> 150</a:t>
                      </a:r>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smtClean="0"/>
                        <a:t>ADD M2</a:t>
                      </a:r>
                      <a:endParaRPr lang="en-US" dirty="0"/>
                    </a:p>
                  </a:txBody>
                  <a:tcPr/>
                </a:tc>
                <a:tc>
                  <a:txBody>
                    <a:bodyPr/>
                    <a:lstStyle/>
                    <a:p>
                      <a:r>
                        <a:rPr lang="en-US" dirty="0" smtClean="0"/>
                        <a:t> 5 702</a:t>
                      </a:r>
                      <a:endParaRPr lang="en-US" dirty="0"/>
                    </a:p>
                  </a:txBody>
                  <a:tcPr/>
                </a:tc>
                <a:tc>
                  <a:txBody>
                    <a:bodyPr/>
                    <a:lstStyle/>
                    <a:p>
                      <a:r>
                        <a:rPr lang="en-US" dirty="0" smtClean="0"/>
                        <a:t> 151</a:t>
                      </a:r>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smtClean="0"/>
                        <a:t>ADD M3</a:t>
                      </a:r>
                    </a:p>
                  </a:txBody>
                  <a:tcPr/>
                </a:tc>
                <a:tc>
                  <a:txBody>
                    <a:bodyPr/>
                    <a:lstStyle/>
                    <a:p>
                      <a:r>
                        <a:rPr lang="en-US" baseline="0" dirty="0" smtClean="0"/>
                        <a:t> 5 703</a:t>
                      </a:r>
                      <a:endParaRPr lang="en-US" dirty="0"/>
                    </a:p>
                  </a:txBody>
                  <a:tcPr/>
                </a:tc>
                <a:tc>
                  <a:txBody>
                    <a:bodyPr/>
                    <a:lstStyle/>
                    <a:p>
                      <a:r>
                        <a:rPr lang="en-US" dirty="0" smtClean="0"/>
                        <a:t> 152</a:t>
                      </a:r>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smtClean="0"/>
                        <a:t>ADD M4</a:t>
                      </a:r>
                      <a:endParaRPr lang="en-US" dirty="0"/>
                    </a:p>
                  </a:txBody>
                  <a:tcPr/>
                </a:tc>
                <a:tc>
                  <a:txBody>
                    <a:bodyPr/>
                    <a:lstStyle/>
                    <a:p>
                      <a:r>
                        <a:rPr lang="en-US" dirty="0" smtClean="0"/>
                        <a:t> 5 704</a:t>
                      </a:r>
                      <a:endParaRPr lang="en-US" dirty="0"/>
                    </a:p>
                  </a:txBody>
                  <a:tcPr/>
                </a:tc>
                <a:tc>
                  <a:txBody>
                    <a:bodyPr/>
                    <a:lstStyle/>
                    <a:p>
                      <a:r>
                        <a:rPr lang="en-US" dirty="0" smtClean="0"/>
                        <a:t> 153</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smtClean="0"/>
                        <a:t>ADD M5</a:t>
                      </a:r>
                      <a:endParaRPr lang="en-US" dirty="0"/>
                    </a:p>
                  </a:txBody>
                  <a:tcPr/>
                </a:tc>
                <a:tc>
                  <a:txBody>
                    <a:bodyPr/>
                    <a:lstStyle/>
                    <a:p>
                      <a:r>
                        <a:rPr lang="en-US" dirty="0" smtClean="0"/>
                        <a:t> 5 705</a:t>
                      </a:r>
                      <a:endParaRPr lang="en-US" dirty="0"/>
                    </a:p>
                  </a:txBody>
                  <a:tcPr/>
                </a:tc>
                <a:tc>
                  <a:txBody>
                    <a:bodyPr/>
                    <a:lstStyle/>
                    <a:p>
                      <a:r>
                        <a:rPr lang="en-US" dirty="0" smtClean="0"/>
                        <a:t> 154</a:t>
                      </a:r>
                      <a:endParaRPr lang="en-US" dirty="0"/>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smtClean="0"/>
                        <a:t>ADD M6</a:t>
                      </a:r>
                      <a:endParaRPr lang="en-US" dirty="0"/>
                    </a:p>
                  </a:txBody>
                  <a:tcPr/>
                </a:tc>
                <a:tc>
                  <a:txBody>
                    <a:bodyPr/>
                    <a:lstStyle/>
                    <a:p>
                      <a:r>
                        <a:rPr lang="en-US" dirty="0" smtClean="0"/>
                        <a:t> 5 706</a:t>
                      </a:r>
                      <a:endParaRPr lang="en-US" dirty="0"/>
                    </a:p>
                  </a:txBody>
                  <a:tcPr/>
                </a:tc>
                <a:tc>
                  <a:txBody>
                    <a:bodyPr/>
                    <a:lstStyle/>
                    <a:p>
                      <a:r>
                        <a:rPr lang="en-US" dirty="0" smtClean="0"/>
                        <a:t> 155</a:t>
                      </a:r>
                      <a:endParaRPr lang="en-US" dirty="0"/>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smtClean="0"/>
                        <a:t>STA M7</a:t>
                      </a:r>
                      <a:endParaRPr lang="en-US" dirty="0"/>
                    </a:p>
                  </a:txBody>
                  <a:tcPr/>
                </a:tc>
                <a:tc>
                  <a:txBody>
                    <a:bodyPr/>
                    <a:lstStyle/>
                    <a:p>
                      <a:r>
                        <a:rPr lang="en-US" dirty="0" smtClean="0"/>
                        <a:t> 2 700</a:t>
                      </a:r>
                      <a:endParaRPr lang="en-US" dirty="0"/>
                    </a:p>
                  </a:txBody>
                  <a:tcPr/>
                </a:tc>
                <a:tc>
                  <a:txBody>
                    <a:bodyPr/>
                    <a:lstStyle/>
                    <a:p>
                      <a:r>
                        <a:rPr lang="en-US" dirty="0" smtClean="0"/>
                        <a:t> 156</a:t>
                      </a:r>
                      <a:endParaRPr lang="en-US" dirty="0"/>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r>
                        <a:rPr lang="en-US" dirty="0" smtClean="0"/>
                        <a:t>HALT</a:t>
                      </a:r>
                      <a:endParaRPr lang="en-US" dirty="0"/>
                    </a:p>
                  </a:txBody>
                  <a:tcPr/>
                </a:tc>
                <a:tc>
                  <a:txBody>
                    <a:bodyPr/>
                    <a:lstStyle/>
                    <a:p>
                      <a:r>
                        <a:rPr lang="en-US" dirty="0" smtClean="0"/>
                        <a:t> 8 000</a:t>
                      </a:r>
                      <a:endParaRPr lang="en-US" dirty="0"/>
                    </a:p>
                  </a:txBody>
                  <a:tcPr/>
                </a:tc>
                <a:tc>
                  <a:txBody>
                    <a:bodyPr/>
                    <a:lstStyle/>
                    <a:p>
                      <a:r>
                        <a:rPr lang="en-US" dirty="0" smtClean="0"/>
                        <a:t> 157</a:t>
                      </a:r>
                      <a:endParaRPr lang="en-US" dirty="0"/>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56033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Items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Q1. Why there are three levels of programming languages (Objective 3)</a:t>
            </a:r>
          </a:p>
          <a:p>
            <a:pPr marL="0" indent="0">
              <a:buNone/>
            </a:pPr>
            <a:endParaRPr lang="en-US" dirty="0"/>
          </a:p>
          <a:p>
            <a:pPr marL="0" indent="0">
              <a:buNone/>
            </a:pPr>
            <a:r>
              <a:rPr lang="en-US" dirty="0" smtClean="0"/>
              <a:t>Q2. What is assembler and compiler. What is an interpreter. (Objective 3)</a:t>
            </a:r>
            <a:endParaRPr lang="en-US" dirty="0"/>
          </a:p>
          <a:p>
            <a:pPr marL="0" indent="0">
              <a:buNone/>
            </a:pPr>
            <a:endParaRPr lang="en-US" dirty="0"/>
          </a:p>
          <a:p>
            <a:pPr marL="0" indent="0">
              <a:buNone/>
            </a:pPr>
            <a:r>
              <a:rPr lang="en-US" dirty="0" smtClean="0"/>
              <a:t>Q3. Why it is not possible to implement the loop with the given instruction set of the processor discussed in this lecture.  (Objective 1 &amp; 2)</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68591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 Fundamentals of Digital Computers </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896193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 Fundamental of Digital Computer</a:t>
            </a:r>
            <a:endParaRPr lang="en-US" dirty="0"/>
          </a:p>
        </p:txBody>
      </p:sp>
      <p:sp>
        <p:nvSpPr>
          <p:cNvPr id="3" name="Content Placeholder 2"/>
          <p:cNvSpPr>
            <a:spLocks noGrp="1"/>
          </p:cNvSpPr>
          <p:nvPr>
            <p:ph idx="1"/>
          </p:nvPr>
        </p:nvSpPr>
        <p:spPr/>
        <p:txBody>
          <a:bodyPr>
            <a:normAutofit/>
          </a:bodyPr>
          <a:lstStyle/>
          <a:p>
            <a:r>
              <a:rPr lang="en-US" dirty="0" smtClean="0"/>
              <a:t>Module Units</a:t>
            </a:r>
          </a:p>
          <a:p>
            <a:pPr lvl="1"/>
            <a:r>
              <a:rPr lang="en-US" dirty="0" smtClean="0"/>
              <a:t>Unit-1: Model of Computer and working principle</a:t>
            </a:r>
          </a:p>
          <a:p>
            <a:pPr lvl="1"/>
            <a:r>
              <a:rPr lang="en-US" dirty="0" smtClean="0"/>
              <a:t>Unit-2: Digital logic building blocks</a:t>
            </a:r>
          </a:p>
          <a:p>
            <a:pPr lvl="1"/>
            <a:r>
              <a:rPr lang="en-US" dirty="0" smtClean="0"/>
              <a:t>Unit-3: Information Representation and Number system</a:t>
            </a:r>
          </a:p>
          <a:p>
            <a:pPr lvl="1"/>
            <a:r>
              <a:rPr lang="en-US" dirty="0" smtClean="0"/>
              <a:t>Unit-4: Basic elements of the processor</a:t>
            </a:r>
          </a:p>
          <a:p>
            <a:pPr lvl="1"/>
            <a:r>
              <a:rPr lang="en-US" dirty="0" smtClean="0"/>
              <a:t>Unit-5: Storage and I/O interface</a:t>
            </a:r>
          </a:p>
          <a:p>
            <a:pPr lvl="1"/>
            <a:r>
              <a:rPr lang="en-US" dirty="0" smtClean="0"/>
              <a:t>Unit-6: Execution of program and programming languages</a:t>
            </a:r>
          </a:p>
          <a:p>
            <a:endParaRPr lang="en-US" dirty="0" smtClean="0"/>
          </a:p>
          <a:p>
            <a:endParaRPr lang="en-US" dirty="0" smtClean="0"/>
          </a:p>
          <a:p>
            <a:endParaRPr lang="en-US" dirty="0"/>
          </a:p>
        </p:txBody>
      </p:sp>
    </p:spTree>
    <p:extLst>
      <p:ext uri="{BB962C8B-B14F-4D97-AF65-F5344CB8AC3E}">
        <p14:creationId xmlns:p14="http://schemas.microsoft.com/office/powerpoint/2010/main" val="3094912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Autofit/>
          </a:bodyPr>
          <a:lstStyle/>
          <a:p>
            <a:r>
              <a:rPr lang="en-US" sz="3600" dirty="0"/>
              <a:t>Computer Components: Top Level View</a:t>
            </a:r>
          </a:p>
        </p:txBody>
      </p:sp>
      <p:pic>
        <p:nvPicPr>
          <p:cNvPr id="37891" name="Picture 6"/>
          <p:cNvPicPr>
            <a:picLocks noChangeAspect="1" noChangeArrowheads="1"/>
          </p:cNvPicPr>
          <p:nvPr/>
        </p:nvPicPr>
        <p:blipFill>
          <a:blip r:embed="rId3">
            <a:extLst>
              <a:ext uri="{28A0092B-C50C-407E-A947-70E740481C1C}">
                <a14:useLocalDpi xmlns:a14="http://schemas.microsoft.com/office/drawing/2010/main" val="0"/>
              </a:ext>
            </a:extLst>
          </a:blip>
          <a:srcRect b="8975"/>
          <a:stretch>
            <a:fillRect/>
          </a:stretch>
        </p:blipFill>
        <p:spPr bwMode="auto">
          <a:xfrm>
            <a:off x="3276601" y="1343661"/>
            <a:ext cx="5715000" cy="551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8969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 Fundamental of Digital Computer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Module Objectives</a:t>
            </a:r>
          </a:p>
          <a:p>
            <a:pPr lvl="1"/>
            <a:r>
              <a:rPr lang="en-US" dirty="0" smtClean="0"/>
              <a:t>Objective 1: Describe the Model of Computer and working principle of Computer (Analysis)</a:t>
            </a:r>
          </a:p>
          <a:p>
            <a:pPr lvl="1"/>
            <a:r>
              <a:rPr lang="en-US" dirty="0" smtClean="0"/>
              <a:t>Objective 2: Preliminaries of Digital Building Blocks (Knowledge)</a:t>
            </a:r>
          </a:p>
          <a:p>
            <a:pPr lvl="1"/>
            <a:r>
              <a:rPr lang="en-US" dirty="0" smtClean="0"/>
              <a:t>Objective 3: Describe the representation of Information and Number Systems (Knowledge)</a:t>
            </a:r>
          </a:p>
          <a:p>
            <a:pPr lvl="1"/>
            <a:r>
              <a:rPr lang="en-US" dirty="0" smtClean="0"/>
              <a:t>Objective 4: Explain the components of Processor (Comprehension)</a:t>
            </a:r>
          </a:p>
          <a:p>
            <a:pPr lvl="1"/>
            <a:r>
              <a:rPr lang="en-US" dirty="0" smtClean="0"/>
              <a:t>Objective 5: Describe the Interfacing mechanism of storage unit and I/O devices (Comprehension)</a:t>
            </a:r>
          </a:p>
          <a:p>
            <a:pPr lvl="1"/>
            <a:r>
              <a:rPr lang="en-US" dirty="0" smtClean="0"/>
              <a:t>Objective 6: Explain the execution of Program in a processor and categories of computer programming languages (Application)</a:t>
            </a:r>
          </a:p>
          <a:p>
            <a:endParaRPr lang="en-US" dirty="0" smtClean="0"/>
          </a:p>
          <a:p>
            <a:endParaRPr lang="en-US" dirty="0" smtClean="0"/>
          </a:p>
          <a:p>
            <a:endParaRPr lang="en-US" dirty="0"/>
          </a:p>
        </p:txBody>
      </p:sp>
    </p:spTree>
    <p:extLst>
      <p:ext uri="{BB962C8B-B14F-4D97-AF65-F5344CB8AC3E}">
        <p14:creationId xmlns:p14="http://schemas.microsoft.com/office/powerpoint/2010/main" val="1845782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Level Problems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Q1. Consider a processor having an ALU with 4 Arithmetic and 4 Logic operations. The size of the data bus is 8 bits. Indicate how to use a particular operation of the ALU. Construct some examples to carryout some of these ALU operations and check the CARRY, SIGN and OVERFLOW. Provide the circuit to set the CARRY (C), SIGN (S), OVERFLOW (OV) and ZERO (Z) flags. (Objective 2, 3 and 4)</a:t>
            </a:r>
            <a:endParaRPr lang="en-US" dirty="0"/>
          </a:p>
        </p:txBody>
      </p:sp>
    </p:spTree>
    <p:extLst>
      <p:ext uri="{BB962C8B-B14F-4D97-AF65-F5344CB8AC3E}">
        <p14:creationId xmlns:p14="http://schemas.microsoft.com/office/powerpoint/2010/main" val="2032576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Level Problems</a:t>
            </a:r>
            <a:endParaRPr lang="en-US" dirty="0"/>
          </a:p>
        </p:txBody>
      </p:sp>
      <p:sp>
        <p:nvSpPr>
          <p:cNvPr id="3" name="Content Placeholder 2"/>
          <p:cNvSpPr>
            <a:spLocks noGrp="1"/>
          </p:cNvSpPr>
          <p:nvPr>
            <p:ph idx="1"/>
          </p:nvPr>
        </p:nvSpPr>
        <p:spPr/>
        <p:txBody>
          <a:bodyPr/>
          <a:lstStyle/>
          <a:p>
            <a:pPr marL="0" indent="0">
              <a:buNone/>
            </a:pPr>
            <a:r>
              <a:rPr lang="en-US" dirty="0" smtClean="0"/>
              <a:t>Q2. What are the different categories of instructions in a processor. Design an instruction set in such a way that some of the instructions are having memory indirect cycle. Indicate the format of the instructions and the tasks performed by the instructions. Now try to write a program having loop with the help of this instruction set. (Objective 1, 4, 5 &amp; 6) </a:t>
            </a:r>
            <a:endParaRPr lang="en-US" dirty="0"/>
          </a:p>
        </p:txBody>
      </p:sp>
    </p:spTree>
    <p:extLst>
      <p:ext uri="{BB962C8B-B14F-4D97-AF65-F5344CB8AC3E}">
        <p14:creationId xmlns:p14="http://schemas.microsoft.com/office/powerpoint/2010/main" val="810077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 Fundamental of Digital Computer</a:t>
            </a:r>
            <a:endParaRPr lang="en-US" dirty="0"/>
          </a:p>
        </p:txBody>
      </p:sp>
      <p:sp>
        <p:nvSpPr>
          <p:cNvPr id="3" name="Content Placeholder 2"/>
          <p:cNvSpPr>
            <a:spLocks noGrp="1"/>
          </p:cNvSpPr>
          <p:nvPr>
            <p:ph idx="1"/>
          </p:nvPr>
        </p:nvSpPr>
        <p:spPr/>
        <p:txBody>
          <a:bodyPr>
            <a:normAutofit/>
          </a:bodyPr>
          <a:lstStyle/>
          <a:p>
            <a:r>
              <a:rPr lang="en-US" dirty="0" smtClean="0"/>
              <a:t>Unit-6: Execution of Program and Programming Languages</a:t>
            </a:r>
          </a:p>
          <a:p>
            <a:r>
              <a:rPr lang="en-US" dirty="0" smtClean="0"/>
              <a:t>Unit Objectives:</a:t>
            </a:r>
          </a:p>
          <a:p>
            <a:pPr lvl="1"/>
            <a:r>
              <a:rPr lang="en-US" dirty="0" smtClean="0"/>
              <a:t>Objective-1: Illustrate the execution of a program in a processor (Analysis)</a:t>
            </a:r>
          </a:p>
          <a:p>
            <a:pPr lvl="1"/>
            <a:r>
              <a:rPr lang="en-US" dirty="0" smtClean="0"/>
              <a:t>Objective-2: Describe the format of instructions (Design)</a:t>
            </a:r>
          </a:p>
          <a:p>
            <a:pPr lvl="1"/>
            <a:r>
              <a:rPr lang="en-US" dirty="0" smtClean="0"/>
              <a:t>Objective-3: Explain different level of programming languages (Knowledge)</a:t>
            </a:r>
          </a:p>
          <a:p>
            <a:endParaRPr lang="en-US" dirty="0" smtClean="0"/>
          </a:p>
          <a:p>
            <a:endParaRPr lang="en-US" dirty="0" smtClean="0"/>
          </a:p>
          <a:p>
            <a:endParaRPr lang="en-US" dirty="0"/>
          </a:p>
        </p:txBody>
      </p:sp>
    </p:spTree>
    <p:extLst>
      <p:ext uri="{BB962C8B-B14F-4D97-AF65-F5344CB8AC3E}">
        <p14:creationId xmlns:p14="http://schemas.microsoft.com/office/powerpoint/2010/main" val="531553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of Digital Computer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73805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Autofit/>
          </a:bodyPr>
          <a:lstStyle/>
          <a:p>
            <a:r>
              <a:rPr lang="en-US" sz="3600" dirty="0"/>
              <a:t>Computer Components: Top Level View</a:t>
            </a:r>
          </a:p>
        </p:txBody>
      </p:sp>
      <p:pic>
        <p:nvPicPr>
          <p:cNvPr id="37891" name="Picture 6"/>
          <p:cNvPicPr>
            <a:picLocks noChangeAspect="1" noChangeArrowheads="1"/>
          </p:cNvPicPr>
          <p:nvPr/>
        </p:nvPicPr>
        <p:blipFill>
          <a:blip r:embed="rId3">
            <a:extLst>
              <a:ext uri="{28A0092B-C50C-407E-A947-70E740481C1C}">
                <a14:useLocalDpi xmlns:a14="http://schemas.microsoft.com/office/drawing/2010/main" val="0"/>
              </a:ext>
            </a:extLst>
          </a:blip>
          <a:srcRect b="8975"/>
          <a:stretch>
            <a:fillRect/>
          </a:stretch>
        </p:blipFill>
        <p:spPr bwMode="auto">
          <a:xfrm>
            <a:off x="3276601" y="1343661"/>
            <a:ext cx="5715000" cy="551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080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smtClean="0"/>
              <a:t>Instruction Cycle</a:t>
            </a:r>
          </a:p>
        </p:txBody>
      </p:sp>
      <p:sp>
        <p:nvSpPr>
          <p:cNvPr id="26627" name="Rectangle 3"/>
          <p:cNvSpPr>
            <a:spLocks noGrp="1" noChangeArrowheads="1"/>
          </p:cNvSpPr>
          <p:nvPr>
            <p:ph type="body" idx="1"/>
          </p:nvPr>
        </p:nvSpPr>
        <p:spPr/>
        <p:txBody>
          <a:bodyPr/>
          <a:lstStyle/>
          <a:p>
            <a:r>
              <a:rPr lang="en-GB" smtClean="0"/>
              <a:t>Two steps:</a:t>
            </a:r>
          </a:p>
          <a:p>
            <a:pPr lvl="1"/>
            <a:r>
              <a:rPr lang="en-GB" smtClean="0"/>
              <a:t>Fetch</a:t>
            </a:r>
          </a:p>
          <a:p>
            <a:pPr lvl="1"/>
            <a:r>
              <a:rPr lang="en-GB" smtClean="0"/>
              <a:t>Execute</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b="40727"/>
          <a:stretch>
            <a:fillRect/>
          </a:stretch>
        </p:blipFill>
        <p:spPr bwMode="auto">
          <a:xfrm>
            <a:off x="1752600" y="3479801"/>
            <a:ext cx="8763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9159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1965325" y="152400"/>
            <a:ext cx="8229600" cy="762000"/>
          </a:xfrm>
        </p:spPr>
        <p:txBody>
          <a:bodyPr/>
          <a:lstStyle/>
          <a:p>
            <a:r>
              <a:rPr lang="en-US" dirty="0" smtClean="0"/>
              <a:t>Example of Program Execution</a:t>
            </a:r>
          </a:p>
        </p:txBody>
      </p:sp>
      <p:pic>
        <p:nvPicPr>
          <p:cNvPr id="56323" name="Picture 1029"/>
          <p:cNvPicPr>
            <a:picLocks noChangeAspect="1" noChangeArrowheads="1"/>
          </p:cNvPicPr>
          <p:nvPr/>
        </p:nvPicPr>
        <p:blipFill>
          <a:blip r:embed="rId3">
            <a:extLst>
              <a:ext uri="{28A0092B-C50C-407E-A947-70E740481C1C}">
                <a14:useLocalDpi xmlns:a14="http://schemas.microsoft.com/office/drawing/2010/main" val="0"/>
              </a:ext>
            </a:extLst>
          </a:blip>
          <a:srcRect b="22234"/>
          <a:stretch>
            <a:fillRect/>
          </a:stretch>
        </p:blipFill>
        <p:spPr bwMode="auto">
          <a:xfrm>
            <a:off x="3048000" y="1066800"/>
            <a:ext cx="60642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6596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CPU Organization</a:t>
            </a:r>
          </a:p>
        </p:txBody>
      </p:sp>
      <p:pic>
        <p:nvPicPr>
          <p:cNvPr id="61443" name="Content Placeholder 4" descr="DIAGRAM.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93964" y="1162050"/>
            <a:ext cx="7031037" cy="5543550"/>
          </a:xfrm>
        </p:spPr>
      </p:pic>
    </p:spTree>
    <p:extLst>
      <p:ext uri="{BB962C8B-B14F-4D97-AF65-F5344CB8AC3E}">
        <p14:creationId xmlns:p14="http://schemas.microsoft.com/office/powerpoint/2010/main" val="898521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Instructions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54828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1965325" y="152400"/>
            <a:ext cx="8229600" cy="762000"/>
          </a:xfrm>
        </p:spPr>
        <p:txBody>
          <a:bodyPr/>
          <a:lstStyle/>
          <a:p>
            <a:r>
              <a:rPr lang="en-US" dirty="0" smtClean="0"/>
              <a:t>Example of Program Execution</a:t>
            </a:r>
          </a:p>
        </p:txBody>
      </p:sp>
      <p:pic>
        <p:nvPicPr>
          <p:cNvPr id="56323" name="Picture 1029"/>
          <p:cNvPicPr>
            <a:picLocks noChangeAspect="1" noChangeArrowheads="1"/>
          </p:cNvPicPr>
          <p:nvPr/>
        </p:nvPicPr>
        <p:blipFill>
          <a:blip r:embed="rId3">
            <a:extLst>
              <a:ext uri="{28A0092B-C50C-407E-A947-70E740481C1C}">
                <a14:useLocalDpi xmlns:a14="http://schemas.microsoft.com/office/drawing/2010/main" val="0"/>
              </a:ext>
            </a:extLst>
          </a:blip>
          <a:srcRect b="22234"/>
          <a:stretch>
            <a:fillRect/>
          </a:stretch>
        </p:blipFill>
        <p:spPr bwMode="auto">
          <a:xfrm>
            <a:off x="3048000" y="1066800"/>
            <a:ext cx="60642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500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TotalTime>
  <Words>960</Words>
  <Application>Microsoft Office PowerPoint</Application>
  <PresentationFormat>Widescreen</PresentationFormat>
  <Paragraphs>356</Paragraphs>
  <Slides>30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Computer Organization and Architecture</vt:lpstr>
      <vt:lpstr>Module Fundamentals of Digital Computer  Unit 6 Execution of Program and Programming Languages</vt:lpstr>
      <vt:lpstr>Module: Fundamental of Digital Computer</vt:lpstr>
      <vt:lpstr>Computer Components: Top Level View</vt:lpstr>
      <vt:lpstr>Instruction Cycle</vt:lpstr>
      <vt:lpstr>Example of Program Execution</vt:lpstr>
      <vt:lpstr>CPU Organization</vt:lpstr>
      <vt:lpstr>Format of Instructions</vt:lpstr>
      <vt:lpstr>Example of Program Execution</vt:lpstr>
      <vt:lpstr>Machine Instruction</vt:lpstr>
      <vt:lpstr>Computer Program</vt:lpstr>
      <vt:lpstr>Instruction Format</vt:lpstr>
      <vt:lpstr>Instructions</vt:lpstr>
      <vt:lpstr>Instructions</vt:lpstr>
      <vt:lpstr>Instructions</vt:lpstr>
      <vt:lpstr>Instructions</vt:lpstr>
      <vt:lpstr>Instructions</vt:lpstr>
      <vt:lpstr>Program</vt:lpstr>
      <vt:lpstr>Assembly Level Program</vt:lpstr>
      <vt:lpstr>Assembly Level Program</vt:lpstr>
      <vt:lpstr>Computer Program</vt:lpstr>
      <vt:lpstr>Computer Program</vt:lpstr>
      <vt:lpstr>Test Items</vt:lpstr>
      <vt:lpstr>Module: Fundamentals of Digital Computers </vt:lpstr>
      <vt:lpstr>Module: Fundamental of Digital Computer</vt:lpstr>
      <vt:lpstr>Computer Components: Top Level View</vt:lpstr>
      <vt:lpstr>Module: Fundamental of Digital Computer</vt:lpstr>
      <vt:lpstr>Module Level Problems</vt:lpstr>
      <vt:lpstr>Module Level Problems</vt:lpstr>
      <vt:lpstr>Fundamental of Digital Computer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Unit1 Fundamentals</dc:title>
  <dc:creator>jatin</dc:creator>
  <cp:lastModifiedBy>Admin</cp:lastModifiedBy>
  <cp:revision>83</cp:revision>
  <dcterms:created xsi:type="dcterms:W3CDTF">2017-04-08T11:54:11Z</dcterms:created>
  <dcterms:modified xsi:type="dcterms:W3CDTF">2017-04-21T05:49:37Z</dcterms:modified>
</cp:coreProperties>
</file>